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0"/>
  </p:notesMasterIdLst>
  <p:sldIdLst>
    <p:sldId id="256" r:id="rId2"/>
    <p:sldId id="259" r:id="rId3"/>
    <p:sldId id="260" r:id="rId4"/>
    <p:sldId id="261" r:id="rId5"/>
    <p:sldId id="262" r:id="rId6"/>
    <p:sldId id="263" r:id="rId7"/>
    <p:sldId id="264" r:id="rId8"/>
    <p:sldId id="265" r:id="rId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AD333C"/>
    <a:srgbClr val="107BAB"/>
    <a:srgbClr val="E1F0F6"/>
    <a:srgbClr val="FDF0D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6132"/>
    <p:restoredTop sz="94654"/>
  </p:normalViewPr>
  <p:slideViewPr>
    <p:cSldViewPr snapToGrid="0" snapToObjects="1">
      <p:cViewPr varScale="1">
        <p:scale>
          <a:sx n="104" d="100"/>
          <a:sy n="104" d="100"/>
        </p:scale>
        <p:origin x="864" y="192"/>
      </p:cViewPr>
      <p:guideLst/>
    </p:cSldViewPr>
  </p:slideViewPr>
  <p:notesTextViewPr>
    <p:cViewPr>
      <p:scale>
        <a:sx n="85" d="100"/>
        <a:sy n="85"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BA40F8B-0FD4-7841-9728-5F3CD0B8FB0F}" type="datetimeFigureOut">
              <a:rPr lang="en-US" smtClean="0"/>
              <a:t>7/30/21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6AC7098-AC3E-2D48-89F4-F081ADFB5F93}" type="slidenum">
              <a:rPr lang="en-US" smtClean="0"/>
              <a:t>‹#›</a:t>
            </a:fld>
            <a:endParaRPr lang="en-US"/>
          </a:p>
        </p:txBody>
      </p:sp>
    </p:spTree>
    <p:extLst>
      <p:ext uri="{BB962C8B-B14F-4D97-AF65-F5344CB8AC3E}">
        <p14:creationId xmlns:p14="http://schemas.microsoft.com/office/powerpoint/2010/main" val="342451629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6AC7098-AC3E-2D48-89F4-F081ADFB5F93}" type="slidenum">
              <a:rPr lang="en-US" smtClean="0"/>
              <a:t>3</a:t>
            </a:fld>
            <a:endParaRPr lang="en-US"/>
          </a:p>
        </p:txBody>
      </p:sp>
    </p:spTree>
    <p:extLst>
      <p:ext uri="{BB962C8B-B14F-4D97-AF65-F5344CB8AC3E}">
        <p14:creationId xmlns:p14="http://schemas.microsoft.com/office/powerpoint/2010/main" val="400154275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E21AD9-9E32-614A-8B0E-CE376BDDA880}"/>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9CC18C0C-39C8-3E45-95E8-32D2BA0E6020}"/>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64E782D0-A7EE-AC43-898F-9B44A1408CF6}"/>
              </a:ext>
            </a:extLst>
          </p:cNvPr>
          <p:cNvSpPr>
            <a:spLocks noGrp="1"/>
          </p:cNvSpPr>
          <p:nvPr>
            <p:ph type="dt" sz="half" idx="10"/>
          </p:nvPr>
        </p:nvSpPr>
        <p:spPr/>
        <p:txBody>
          <a:bodyPr/>
          <a:lstStyle/>
          <a:p>
            <a:fld id="{41A6F2D0-2230-3142-81C7-59C5547B5DF0}" type="datetimeFigureOut">
              <a:rPr lang="en-US" smtClean="0"/>
              <a:t>7/30/21</a:t>
            </a:fld>
            <a:endParaRPr lang="en-US"/>
          </a:p>
        </p:txBody>
      </p:sp>
      <p:sp>
        <p:nvSpPr>
          <p:cNvPr id="5" name="Footer Placeholder 4">
            <a:extLst>
              <a:ext uri="{FF2B5EF4-FFF2-40B4-BE49-F238E27FC236}">
                <a16:creationId xmlns:a16="http://schemas.microsoft.com/office/drawing/2014/main" id="{D0152945-AC71-8E48-8661-E9D8D03A9C9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B130B22-ACA4-7D4D-AB39-49DFA9A16E23}"/>
              </a:ext>
            </a:extLst>
          </p:cNvPr>
          <p:cNvSpPr>
            <a:spLocks noGrp="1"/>
          </p:cNvSpPr>
          <p:nvPr>
            <p:ph type="sldNum" sz="quarter" idx="12"/>
          </p:nvPr>
        </p:nvSpPr>
        <p:spPr/>
        <p:txBody>
          <a:bodyPr/>
          <a:lstStyle/>
          <a:p>
            <a:fld id="{FB142A2C-C19F-6844-B999-08D8B5AF4B1E}" type="slidenum">
              <a:rPr lang="en-US" smtClean="0"/>
              <a:t>‹#›</a:t>
            </a:fld>
            <a:endParaRPr lang="en-US"/>
          </a:p>
        </p:txBody>
      </p:sp>
    </p:spTree>
    <p:extLst>
      <p:ext uri="{BB962C8B-B14F-4D97-AF65-F5344CB8AC3E}">
        <p14:creationId xmlns:p14="http://schemas.microsoft.com/office/powerpoint/2010/main" val="207505777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DF07B0-F6F5-D94C-AFFB-AA37346ED496}"/>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A9C2E422-D146-5C47-9C5F-3F7544055267}"/>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28D8262-9966-A242-B645-09690EDA34E9}"/>
              </a:ext>
            </a:extLst>
          </p:cNvPr>
          <p:cNvSpPr>
            <a:spLocks noGrp="1"/>
          </p:cNvSpPr>
          <p:nvPr>
            <p:ph type="dt" sz="half" idx="10"/>
          </p:nvPr>
        </p:nvSpPr>
        <p:spPr/>
        <p:txBody>
          <a:bodyPr/>
          <a:lstStyle/>
          <a:p>
            <a:fld id="{41A6F2D0-2230-3142-81C7-59C5547B5DF0}" type="datetimeFigureOut">
              <a:rPr lang="en-US" smtClean="0"/>
              <a:t>7/30/21</a:t>
            </a:fld>
            <a:endParaRPr lang="en-US"/>
          </a:p>
        </p:txBody>
      </p:sp>
      <p:sp>
        <p:nvSpPr>
          <p:cNvPr id="5" name="Footer Placeholder 4">
            <a:extLst>
              <a:ext uri="{FF2B5EF4-FFF2-40B4-BE49-F238E27FC236}">
                <a16:creationId xmlns:a16="http://schemas.microsoft.com/office/drawing/2014/main" id="{527E8B5E-8E50-434A-A125-5E44E119AE4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D17B531-AFEF-AE40-A4DD-9A879EC73DA2}"/>
              </a:ext>
            </a:extLst>
          </p:cNvPr>
          <p:cNvSpPr>
            <a:spLocks noGrp="1"/>
          </p:cNvSpPr>
          <p:nvPr>
            <p:ph type="sldNum" sz="quarter" idx="12"/>
          </p:nvPr>
        </p:nvSpPr>
        <p:spPr/>
        <p:txBody>
          <a:bodyPr/>
          <a:lstStyle/>
          <a:p>
            <a:fld id="{FB142A2C-C19F-6844-B999-08D8B5AF4B1E}" type="slidenum">
              <a:rPr lang="en-US" smtClean="0"/>
              <a:t>‹#›</a:t>
            </a:fld>
            <a:endParaRPr lang="en-US"/>
          </a:p>
        </p:txBody>
      </p:sp>
    </p:spTree>
    <p:extLst>
      <p:ext uri="{BB962C8B-B14F-4D97-AF65-F5344CB8AC3E}">
        <p14:creationId xmlns:p14="http://schemas.microsoft.com/office/powerpoint/2010/main" val="165047609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7446E4EB-F68F-5B48-8398-F321BFBC6192}"/>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C3358097-7568-B240-BF32-360923F43B8E}"/>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D53C557-E167-9E45-974B-45F59F604310}"/>
              </a:ext>
            </a:extLst>
          </p:cNvPr>
          <p:cNvSpPr>
            <a:spLocks noGrp="1"/>
          </p:cNvSpPr>
          <p:nvPr>
            <p:ph type="dt" sz="half" idx="10"/>
          </p:nvPr>
        </p:nvSpPr>
        <p:spPr/>
        <p:txBody>
          <a:bodyPr/>
          <a:lstStyle/>
          <a:p>
            <a:fld id="{41A6F2D0-2230-3142-81C7-59C5547B5DF0}" type="datetimeFigureOut">
              <a:rPr lang="en-US" smtClean="0"/>
              <a:t>7/30/21</a:t>
            </a:fld>
            <a:endParaRPr lang="en-US"/>
          </a:p>
        </p:txBody>
      </p:sp>
      <p:sp>
        <p:nvSpPr>
          <p:cNvPr id="5" name="Footer Placeholder 4">
            <a:extLst>
              <a:ext uri="{FF2B5EF4-FFF2-40B4-BE49-F238E27FC236}">
                <a16:creationId xmlns:a16="http://schemas.microsoft.com/office/drawing/2014/main" id="{EE780501-D8B3-384B-93B8-83F19559A75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4817470-5FF5-4742-B4FF-A70655F045FB}"/>
              </a:ext>
            </a:extLst>
          </p:cNvPr>
          <p:cNvSpPr>
            <a:spLocks noGrp="1"/>
          </p:cNvSpPr>
          <p:nvPr>
            <p:ph type="sldNum" sz="quarter" idx="12"/>
          </p:nvPr>
        </p:nvSpPr>
        <p:spPr/>
        <p:txBody>
          <a:bodyPr/>
          <a:lstStyle/>
          <a:p>
            <a:fld id="{FB142A2C-C19F-6844-B999-08D8B5AF4B1E}" type="slidenum">
              <a:rPr lang="en-US" smtClean="0"/>
              <a:t>‹#›</a:t>
            </a:fld>
            <a:endParaRPr lang="en-US"/>
          </a:p>
        </p:txBody>
      </p:sp>
    </p:spTree>
    <p:extLst>
      <p:ext uri="{BB962C8B-B14F-4D97-AF65-F5344CB8AC3E}">
        <p14:creationId xmlns:p14="http://schemas.microsoft.com/office/powerpoint/2010/main" val="164553922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36C34A-09D9-594A-8199-2957F480C53C}"/>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A4F10366-66E0-974B-B31A-E6B65E001602}"/>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A4426A8-FF26-CC4D-BE1A-1104931EDCEA}"/>
              </a:ext>
            </a:extLst>
          </p:cNvPr>
          <p:cNvSpPr>
            <a:spLocks noGrp="1"/>
          </p:cNvSpPr>
          <p:nvPr>
            <p:ph type="dt" sz="half" idx="10"/>
          </p:nvPr>
        </p:nvSpPr>
        <p:spPr/>
        <p:txBody>
          <a:bodyPr/>
          <a:lstStyle/>
          <a:p>
            <a:fld id="{41A6F2D0-2230-3142-81C7-59C5547B5DF0}" type="datetimeFigureOut">
              <a:rPr lang="en-US" smtClean="0"/>
              <a:t>7/30/21</a:t>
            </a:fld>
            <a:endParaRPr lang="en-US"/>
          </a:p>
        </p:txBody>
      </p:sp>
      <p:sp>
        <p:nvSpPr>
          <p:cNvPr id="5" name="Footer Placeholder 4">
            <a:extLst>
              <a:ext uri="{FF2B5EF4-FFF2-40B4-BE49-F238E27FC236}">
                <a16:creationId xmlns:a16="http://schemas.microsoft.com/office/drawing/2014/main" id="{C28F238E-1330-3A4D-81F1-1617B61E280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505FBEF-8054-5045-A626-DB69B44C541F}"/>
              </a:ext>
            </a:extLst>
          </p:cNvPr>
          <p:cNvSpPr>
            <a:spLocks noGrp="1"/>
          </p:cNvSpPr>
          <p:nvPr>
            <p:ph type="sldNum" sz="quarter" idx="12"/>
          </p:nvPr>
        </p:nvSpPr>
        <p:spPr/>
        <p:txBody>
          <a:bodyPr/>
          <a:lstStyle/>
          <a:p>
            <a:fld id="{FB142A2C-C19F-6844-B999-08D8B5AF4B1E}" type="slidenum">
              <a:rPr lang="en-US" smtClean="0"/>
              <a:t>‹#›</a:t>
            </a:fld>
            <a:endParaRPr lang="en-US"/>
          </a:p>
        </p:txBody>
      </p:sp>
    </p:spTree>
    <p:extLst>
      <p:ext uri="{BB962C8B-B14F-4D97-AF65-F5344CB8AC3E}">
        <p14:creationId xmlns:p14="http://schemas.microsoft.com/office/powerpoint/2010/main" val="385512802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0929F0-77DE-4441-A369-C195F8902B70}"/>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F5D26778-A6DB-854B-962D-CE1810EC2B33}"/>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7C9EDD26-B67B-464F-880B-8A38880542F5}"/>
              </a:ext>
            </a:extLst>
          </p:cNvPr>
          <p:cNvSpPr>
            <a:spLocks noGrp="1"/>
          </p:cNvSpPr>
          <p:nvPr>
            <p:ph type="dt" sz="half" idx="10"/>
          </p:nvPr>
        </p:nvSpPr>
        <p:spPr/>
        <p:txBody>
          <a:bodyPr/>
          <a:lstStyle/>
          <a:p>
            <a:fld id="{41A6F2D0-2230-3142-81C7-59C5547B5DF0}" type="datetimeFigureOut">
              <a:rPr lang="en-US" smtClean="0"/>
              <a:t>7/30/21</a:t>
            </a:fld>
            <a:endParaRPr lang="en-US"/>
          </a:p>
        </p:txBody>
      </p:sp>
      <p:sp>
        <p:nvSpPr>
          <p:cNvPr id="5" name="Footer Placeholder 4">
            <a:extLst>
              <a:ext uri="{FF2B5EF4-FFF2-40B4-BE49-F238E27FC236}">
                <a16:creationId xmlns:a16="http://schemas.microsoft.com/office/drawing/2014/main" id="{25DB0E99-A523-7143-B403-44B2D1998F4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C054F75-6836-3443-A1ED-F7B9D4DD0580}"/>
              </a:ext>
            </a:extLst>
          </p:cNvPr>
          <p:cNvSpPr>
            <a:spLocks noGrp="1"/>
          </p:cNvSpPr>
          <p:nvPr>
            <p:ph type="sldNum" sz="quarter" idx="12"/>
          </p:nvPr>
        </p:nvSpPr>
        <p:spPr/>
        <p:txBody>
          <a:bodyPr/>
          <a:lstStyle/>
          <a:p>
            <a:fld id="{FB142A2C-C19F-6844-B999-08D8B5AF4B1E}" type="slidenum">
              <a:rPr lang="en-US" smtClean="0"/>
              <a:t>‹#›</a:t>
            </a:fld>
            <a:endParaRPr lang="en-US"/>
          </a:p>
        </p:txBody>
      </p:sp>
    </p:spTree>
    <p:extLst>
      <p:ext uri="{BB962C8B-B14F-4D97-AF65-F5344CB8AC3E}">
        <p14:creationId xmlns:p14="http://schemas.microsoft.com/office/powerpoint/2010/main" val="233401010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9EC6FA-A541-E747-973D-2CCEE766BFE2}"/>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B9AD188D-5277-E64C-8518-12F0467D71A3}"/>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E016D061-B597-0140-BC7A-C8DE6C3B4542}"/>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A2D2EEE4-6B28-1140-866A-B0F554319098}"/>
              </a:ext>
            </a:extLst>
          </p:cNvPr>
          <p:cNvSpPr>
            <a:spLocks noGrp="1"/>
          </p:cNvSpPr>
          <p:nvPr>
            <p:ph type="dt" sz="half" idx="10"/>
          </p:nvPr>
        </p:nvSpPr>
        <p:spPr/>
        <p:txBody>
          <a:bodyPr/>
          <a:lstStyle/>
          <a:p>
            <a:fld id="{41A6F2D0-2230-3142-81C7-59C5547B5DF0}" type="datetimeFigureOut">
              <a:rPr lang="en-US" smtClean="0"/>
              <a:t>7/30/21</a:t>
            </a:fld>
            <a:endParaRPr lang="en-US"/>
          </a:p>
        </p:txBody>
      </p:sp>
      <p:sp>
        <p:nvSpPr>
          <p:cNvPr id="6" name="Footer Placeholder 5">
            <a:extLst>
              <a:ext uri="{FF2B5EF4-FFF2-40B4-BE49-F238E27FC236}">
                <a16:creationId xmlns:a16="http://schemas.microsoft.com/office/drawing/2014/main" id="{8E50380D-62A0-9547-8E6F-55B3D59177D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F2FBAA2A-BB14-F74F-A340-28F00351B1E8}"/>
              </a:ext>
            </a:extLst>
          </p:cNvPr>
          <p:cNvSpPr>
            <a:spLocks noGrp="1"/>
          </p:cNvSpPr>
          <p:nvPr>
            <p:ph type="sldNum" sz="quarter" idx="12"/>
          </p:nvPr>
        </p:nvSpPr>
        <p:spPr/>
        <p:txBody>
          <a:bodyPr/>
          <a:lstStyle/>
          <a:p>
            <a:fld id="{FB142A2C-C19F-6844-B999-08D8B5AF4B1E}" type="slidenum">
              <a:rPr lang="en-US" smtClean="0"/>
              <a:t>‹#›</a:t>
            </a:fld>
            <a:endParaRPr lang="en-US"/>
          </a:p>
        </p:txBody>
      </p:sp>
    </p:spTree>
    <p:extLst>
      <p:ext uri="{BB962C8B-B14F-4D97-AF65-F5344CB8AC3E}">
        <p14:creationId xmlns:p14="http://schemas.microsoft.com/office/powerpoint/2010/main" val="38360552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466EAC-CA0C-D046-8D19-1BA41F2B6C68}"/>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53E96A0F-FA64-4749-B46B-4A476AFA0EB7}"/>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42D62BAC-D0CB-EA48-AF4B-976DA31C9518}"/>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BF859288-D249-714F-9698-26C8751FBFE2}"/>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73AB91DA-6CCF-F141-BF97-6A5A13058643}"/>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502C6A50-3878-C349-B610-ABE5AEF80B32}"/>
              </a:ext>
            </a:extLst>
          </p:cNvPr>
          <p:cNvSpPr>
            <a:spLocks noGrp="1"/>
          </p:cNvSpPr>
          <p:nvPr>
            <p:ph type="dt" sz="half" idx="10"/>
          </p:nvPr>
        </p:nvSpPr>
        <p:spPr/>
        <p:txBody>
          <a:bodyPr/>
          <a:lstStyle/>
          <a:p>
            <a:fld id="{41A6F2D0-2230-3142-81C7-59C5547B5DF0}" type="datetimeFigureOut">
              <a:rPr lang="en-US" smtClean="0"/>
              <a:t>7/30/21</a:t>
            </a:fld>
            <a:endParaRPr lang="en-US"/>
          </a:p>
        </p:txBody>
      </p:sp>
      <p:sp>
        <p:nvSpPr>
          <p:cNvPr id="8" name="Footer Placeholder 7">
            <a:extLst>
              <a:ext uri="{FF2B5EF4-FFF2-40B4-BE49-F238E27FC236}">
                <a16:creationId xmlns:a16="http://schemas.microsoft.com/office/drawing/2014/main" id="{72934E88-C056-FC4D-85B1-4FA98066E266}"/>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AF4A2983-6178-8E42-A2D5-9F0DFB11D61F}"/>
              </a:ext>
            </a:extLst>
          </p:cNvPr>
          <p:cNvSpPr>
            <a:spLocks noGrp="1"/>
          </p:cNvSpPr>
          <p:nvPr>
            <p:ph type="sldNum" sz="quarter" idx="12"/>
          </p:nvPr>
        </p:nvSpPr>
        <p:spPr/>
        <p:txBody>
          <a:bodyPr/>
          <a:lstStyle/>
          <a:p>
            <a:fld id="{FB142A2C-C19F-6844-B999-08D8B5AF4B1E}" type="slidenum">
              <a:rPr lang="en-US" smtClean="0"/>
              <a:t>‹#›</a:t>
            </a:fld>
            <a:endParaRPr lang="en-US"/>
          </a:p>
        </p:txBody>
      </p:sp>
    </p:spTree>
    <p:extLst>
      <p:ext uri="{BB962C8B-B14F-4D97-AF65-F5344CB8AC3E}">
        <p14:creationId xmlns:p14="http://schemas.microsoft.com/office/powerpoint/2010/main" val="226158521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34AC67-E42C-B24A-A04B-977207D28A29}"/>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D4736515-B08C-DD45-A0C2-688A6AC29C51}"/>
              </a:ext>
            </a:extLst>
          </p:cNvPr>
          <p:cNvSpPr>
            <a:spLocks noGrp="1"/>
          </p:cNvSpPr>
          <p:nvPr>
            <p:ph type="dt" sz="half" idx="10"/>
          </p:nvPr>
        </p:nvSpPr>
        <p:spPr/>
        <p:txBody>
          <a:bodyPr/>
          <a:lstStyle/>
          <a:p>
            <a:fld id="{41A6F2D0-2230-3142-81C7-59C5547B5DF0}" type="datetimeFigureOut">
              <a:rPr lang="en-US" smtClean="0"/>
              <a:t>7/30/21</a:t>
            </a:fld>
            <a:endParaRPr lang="en-US"/>
          </a:p>
        </p:txBody>
      </p:sp>
      <p:sp>
        <p:nvSpPr>
          <p:cNvPr id="4" name="Footer Placeholder 3">
            <a:extLst>
              <a:ext uri="{FF2B5EF4-FFF2-40B4-BE49-F238E27FC236}">
                <a16:creationId xmlns:a16="http://schemas.microsoft.com/office/drawing/2014/main" id="{705914C1-153C-ED48-AC95-999D7CC9D374}"/>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CAFA15F7-7220-3740-81D9-F77BD6EC84CF}"/>
              </a:ext>
            </a:extLst>
          </p:cNvPr>
          <p:cNvSpPr>
            <a:spLocks noGrp="1"/>
          </p:cNvSpPr>
          <p:nvPr>
            <p:ph type="sldNum" sz="quarter" idx="12"/>
          </p:nvPr>
        </p:nvSpPr>
        <p:spPr/>
        <p:txBody>
          <a:bodyPr/>
          <a:lstStyle/>
          <a:p>
            <a:fld id="{FB142A2C-C19F-6844-B999-08D8B5AF4B1E}" type="slidenum">
              <a:rPr lang="en-US" smtClean="0"/>
              <a:t>‹#›</a:t>
            </a:fld>
            <a:endParaRPr lang="en-US"/>
          </a:p>
        </p:txBody>
      </p:sp>
    </p:spTree>
    <p:extLst>
      <p:ext uri="{BB962C8B-B14F-4D97-AF65-F5344CB8AC3E}">
        <p14:creationId xmlns:p14="http://schemas.microsoft.com/office/powerpoint/2010/main" val="23551500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8C82AA1A-4E1D-0D4D-A4FC-ED0B6C7CE461}"/>
              </a:ext>
            </a:extLst>
          </p:cNvPr>
          <p:cNvSpPr>
            <a:spLocks noGrp="1"/>
          </p:cNvSpPr>
          <p:nvPr>
            <p:ph type="dt" sz="half" idx="10"/>
          </p:nvPr>
        </p:nvSpPr>
        <p:spPr/>
        <p:txBody>
          <a:bodyPr/>
          <a:lstStyle/>
          <a:p>
            <a:fld id="{41A6F2D0-2230-3142-81C7-59C5547B5DF0}" type="datetimeFigureOut">
              <a:rPr lang="en-US" smtClean="0"/>
              <a:t>7/30/21</a:t>
            </a:fld>
            <a:endParaRPr lang="en-US"/>
          </a:p>
        </p:txBody>
      </p:sp>
      <p:sp>
        <p:nvSpPr>
          <p:cNvPr id="3" name="Footer Placeholder 2">
            <a:extLst>
              <a:ext uri="{FF2B5EF4-FFF2-40B4-BE49-F238E27FC236}">
                <a16:creationId xmlns:a16="http://schemas.microsoft.com/office/drawing/2014/main" id="{C94533BD-C242-0647-85D0-D3F55D07B940}"/>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8B23A34E-943B-DC4B-A90A-4191BF2BD296}"/>
              </a:ext>
            </a:extLst>
          </p:cNvPr>
          <p:cNvSpPr>
            <a:spLocks noGrp="1"/>
          </p:cNvSpPr>
          <p:nvPr>
            <p:ph type="sldNum" sz="quarter" idx="12"/>
          </p:nvPr>
        </p:nvSpPr>
        <p:spPr/>
        <p:txBody>
          <a:bodyPr/>
          <a:lstStyle/>
          <a:p>
            <a:fld id="{FB142A2C-C19F-6844-B999-08D8B5AF4B1E}" type="slidenum">
              <a:rPr lang="en-US" smtClean="0"/>
              <a:t>‹#›</a:t>
            </a:fld>
            <a:endParaRPr lang="en-US"/>
          </a:p>
        </p:txBody>
      </p:sp>
    </p:spTree>
    <p:extLst>
      <p:ext uri="{BB962C8B-B14F-4D97-AF65-F5344CB8AC3E}">
        <p14:creationId xmlns:p14="http://schemas.microsoft.com/office/powerpoint/2010/main" val="296148598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72DBA6-09B5-1746-86D2-88CC86654A3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94CE24A0-22FC-4845-990A-E60D1B728A5B}"/>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8143704C-1168-834D-83BB-09B7340CFA8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D99E38D7-0E12-AE4B-83B2-3D8845C9BDD8}"/>
              </a:ext>
            </a:extLst>
          </p:cNvPr>
          <p:cNvSpPr>
            <a:spLocks noGrp="1"/>
          </p:cNvSpPr>
          <p:nvPr>
            <p:ph type="dt" sz="half" idx="10"/>
          </p:nvPr>
        </p:nvSpPr>
        <p:spPr/>
        <p:txBody>
          <a:bodyPr/>
          <a:lstStyle/>
          <a:p>
            <a:fld id="{41A6F2D0-2230-3142-81C7-59C5547B5DF0}" type="datetimeFigureOut">
              <a:rPr lang="en-US" smtClean="0"/>
              <a:t>7/30/21</a:t>
            </a:fld>
            <a:endParaRPr lang="en-US"/>
          </a:p>
        </p:txBody>
      </p:sp>
      <p:sp>
        <p:nvSpPr>
          <p:cNvPr id="6" name="Footer Placeholder 5">
            <a:extLst>
              <a:ext uri="{FF2B5EF4-FFF2-40B4-BE49-F238E27FC236}">
                <a16:creationId xmlns:a16="http://schemas.microsoft.com/office/drawing/2014/main" id="{EE9D907C-2204-3642-BF34-5CE5134E2D0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7D8288E-C5E2-E944-A52F-43DEEF28B468}"/>
              </a:ext>
            </a:extLst>
          </p:cNvPr>
          <p:cNvSpPr>
            <a:spLocks noGrp="1"/>
          </p:cNvSpPr>
          <p:nvPr>
            <p:ph type="sldNum" sz="quarter" idx="12"/>
          </p:nvPr>
        </p:nvSpPr>
        <p:spPr/>
        <p:txBody>
          <a:bodyPr/>
          <a:lstStyle/>
          <a:p>
            <a:fld id="{FB142A2C-C19F-6844-B999-08D8B5AF4B1E}" type="slidenum">
              <a:rPr lang="en-US" smtClean="0"/>
              <a:t>‹#›</a:t>
            </a:fld>
            <a:endParaRPr lang="en-US"/>
          </a:p>
        </p:txBody>
      </p:sp>
    </p:spTree>
    <p:extLst>
      <p:ext uri="{BB962C8B-B14F-4D97-AF65-F5344CB8AC3E}">
        <p14:creationId xmlns:p14="http://schemas.microsoft.com/office/powerpoint/2010/main" val="338142581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40C3B4-F356-8742-B7D5-62F165943B4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425DF12D-7579-8244-B4FE-616D220D840F}"/>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F020304C-1AAA-794F-9798-05B3C310097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0D170CE3-7813-1146-ADC5-5EADE42B648E}"/>
              </a:ext>
            </a:extLst>
          </p:cNvPr>
          <p:cNvSpPr>
            <a:spLocks noGrp="1"/>
          </p:cNvSpPr>
          <p:nvPr>
            <p:ph type="dt" sz="half" idx="10"/>
          </p:nvPr>
        </p:nvSpPr>
        <p:spPr/>
        <p:txBody>
          <a:bodyPr/>
          <a:lstStyle/>
          <a:p>
            <a:fld id="{41A6F2D0-2230-3142-81C7-59C5547B5DF0}" type="datetimeFigureOut">
              <a:rPr lang="en-US" smtClean="0"/>
              <a:t>7/30/21</a:t>
            </a:fld>
            <a:endParaRPr lang="en-US"/>
          </a:p>
        </p:txBody>
      </p:sp>
      <p:sp>
        <p:nvSpPr>
          <p:cNvPr id="6" name="Footer Placeholder 5">
            <a:extLst>
              <a:ext uri="{FF2B5EF4-FFF2-40B4-BE49-F238E27FC236}">
                <a16:creationId xmlns:a16="http://schemas.microsoft.com/office/drawing/2014/main" id="{6BF72319-E980-D642-A5C8-6E466081496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EDDEF856-18DA-424D-80E7-5F6EA375444F}"/>
              </a:ext>
            </a:extLst>
          </p:cNvPr>
          <p:cNvSpPr>
            <a:spLocks noGrp="1"/>
          </p:cNvSpPr>
          <p:nvPr>
            <p:ph type="sldNum" sz="quarter" idx="12"/>
          </p:nvPr>
        </p:nvSpPr>
        <p:spPr/>
        <p:txBody>
          <a:bodyPr/>
          <a:lstStyle/>
          <a:p>
            <a:fld id="{FB142A2C-C19F-6844-B999-08D8B5AF4B1E}" type="slidenum">
              <a:rPr lang="en-US" smtClean="0"/>
              <a:t>‹#›</a:t>
            </a:fld>
            <a:endParaRPr lang="en-US"/>
          </a:p>
        </p:txBody>
      </p:sp>
    </p:spTree>
    <p:extLst>
      <p:ext uri="{BB962C8B-B14F-4D97-AF65-F5344CB8AC3E}">
        <p14:creationId xmlns:p14="http://schemas.microsoft.com/office/powerpoint/2010/main" val="163290458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0C73D971-22C4-E748-9E97-80B024E63E92}"/>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D2661FA5-6BB1-DE41-9269-3637C56771C4}"/>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A4CC36A-7980-BA44-BCE4-14AFD8AF1761}"/>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1A6F2D0-2230-3142-81C7-59C5547B5DF0}" type="datetimeFigureOut">
              <a:rPr lang="en-US" smtClean="0"/>
              <a:t>7/30/21</a:t>
            </a:fld>
            <a:endParaRPr lang="en-US"/>
          </a:p>
        </p:txBody>
      </p:sp>
      <p:sp>
        <p:nvSpPr>
          <p:cNvPr id="5" name="Footer Placeholder 4">
            <a:extLst>
              <a:ext uri="{FF2B5EF4-FFF2-40B4-BE49-F238E27FC236}">
                <a16:creationId xmlns:a16="http://schemas.microsoft.com/office/drawing/2014/main" id="{C0137C52-1E6E-764D-A841-E7DA36EEA41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A187C116-BBB0-6644-AEA6-9F139C99AEFC}"/>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B142A2C-C19F-6844-B999-08D8B5AF4B1E}" type="slidenum">
              <a:rPr lang="en-US" smtClean="0"/>
              <a:t>‹#›</a:t>
            </a:fld>
            <a:endParaRPr lang="en-US"/>
          </a:p>
        </p:txBody>
      </p:sp>
    </p:spTree>
    <p:extLst>
      <p:ext uri="{BB962C8B-B14F-4D97-AF65-F5344CB8AC3E}">
        <p14:creationId xmlns:p14="http://schemas.microsoft.com/office/powerpoint/2010/main" val="162584494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emf"/><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emf"/><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emf"/><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emf"/><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emf"/><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95BA1080-8AF2-B240-9504-D10F3434F4EF}"/>
              </a:ext>
            </a:extLst>
          </p:cNvPr>
          <p:cNvSpPr/>
          <p:nvPr/>
        </p:nvSpPr>
        <p:spPr>
          <a:xfrm>
            <a:off x="0" y="0"/>
            <a:ext cx="12191998" cy="6868864"/>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ight Triangle 10">
            <a:extLst>
              <a:ext uri="{FF2B5EF4-FFF2-40B4-BE49-F238E27FC236}">
                <a16:creationId xmlns:a16="http://schemas.microsoft.com/office/drawing/2014/main" id="{6D95A8DD-BD7A-4046-865A-C3E5AE2DC177}"/>
              </a:ext>
            </a:extLst>
          </p:cNvPr>
          <p:cNvSpPr/>
          <p:nvPr/>
        </p:nvSpPr>
        <p:spPr>
          <a:xfrm flipH="1">
            <a:off x="-384048" y="2432531"/>
            <a:ext cx="12576048" cy="4436334"/>
          </a:xfrm>
          <a:prstGeom prst="rtTriangle">
            <a:avLst/>
          </a:prstGeom>
          <a:solidFill>
            <a:srgbClr val="FDF0D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ight Triangle 7">
            <a:extLst>
              <a:ext uri="{FF2B5EF4-FFF2-40B4-BE49-F238E27FC236}">
                <a16:creationId xmlns:a16="http://schemas.microsoft.com/office/drawing/2014/main" id="{CF0A37C3-3153-B64A-9C33-755815E7158D}"/>
              </a:ext>
            </a:extLst>
          </p:cNvPr>
          <p:cNvSpPr/>
          <p:nvPr/>
        </p:nvSpPr>
        <p:spPr>
          <a:xfrm flipH="1">
            <a:off x="-384048" y="2811833"/>
            <a:ext cx="12576048" cy="4057031"/>
          </a:xfrm>
          <a:prstGeom prst="rtTriangle">
            <a:avLst/>
          </a:prstGeom>
          <a:solidFill>
            <a:srgbClr val="AD333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ight Triangle 6">
            <a:extLst>
              <a:ext uri="{FF2B5EF4-FFF2-40B4-BE49-F238E27FC236}">
                <a16:creationId xmlns:a16="http://schemas.microsoft.com/office/drawing/2014/main" id="{117A98F4-B27A-2041-B06C-A0C6F659BE24}"/>
              </a:ext>
            </a:extLst>
          </p:cNvPr>
          <p:cNvSpPr/>
          <p:nvPr/>
        </p:nvSpPr>
        <p:spPr>
          <a:xfrm flipH="1">
            <a:off x="-384048" y="3165852"/>
            <a:ext cx="12576048" cy="3703013"/>
          </a:xfrm>
          <a:prstGeom prst="rtTriangle">
            <a:avLst/>
          </a:prstGeom>
          <a:solidFill>
            <a:srgbClr val="107BA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ight Triangle 3">
            <a:extLst>
              <a:ext uri="{FF2B5EF4-FFF2-40B4-BE49-F238E27FC236}">
                <a16:creationId xmlns:a16="http://schemas.microsoft.com/office/drawing/2014/main" id="{6DB1B635-4299-C34E-846C-0964EBEC9F1D}"/>
              </a:ext>
            </a:extLst>
          </p:cNvPr>
          <p:cNvSpPr/>
          <p:nvPr/>
        </p:nvSpPr>
        <p:spPr>
          <a:xfrm flipH="1">
            <a:off x="-384048" y="3545156"/>
            <a:ext cx="12576048" cy="3323709"/>
          </a:xfrm>
          <a:prstGeom prst="rtTriangle">
            <a:avLst/>
          </a:prstGeom>
          <a:solidFill>
            <a:srgbClr val="E1F0F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a:extLst>
              <a:ext uri="{FF2B5EF4-FFF2-40B4-BE49-F238E27FC236}">
                <a16:creationId xmlns:a16="http://schemas.microsoft.com/office/drawing/2014/main" id="{155F17B4-E870-E143-8A64-7CD8348A9039}"/>
              </a:ext>
            </a:extLst>
          </p:cNvPr>
          <p:cNvPicPr>
            <a:picLocks noChangeAspect="1"/>
          </p:cNvPicPr>
          <p:nvPr/>
        </p:nvPicPr>
        <p:blipFill>
          <a:blip r:embed="rId2"/>
          <a:stretch>
            <a:fillRect/>
          </a:stretch>
        </p:blipFill>
        <p:spPr>
          <a:xfrm>
            <a:off x="8862978" y="5356190"/>
            <a:ext cx="3358791" cy="1512675"/>
          </a:xfrm>
          <a:prstGeom prst="rect">
            <a:avLst/>
          </a:prstGeom>
        </p:spPr>
      </p:pic>
      <p:sp>
        <p:nvSpPr>
          <p:cNvPr id="10" name="TextBox 9">
            <a:extLst>
              <a:ext uri="{FF2B5EF4-FFF2-40B4-BE49-F238E27FC236}">
                <a16:creationId xmlns:a16="http://schemas.microsoft.com/office/drawing/2014/main" id="{2C9DDEB9-C190-FB49-826B-4183B0F5F5DA}"/>
              </a:ext>
            </a:extLst>
          </p:cNvPr>
          <p:cNvSpPr txBox="1"/>
          <p:nvPr/>
        </p:nvSpPr>
        <p:spPr>
          <a:xfrm>
            <a:off x="939113" y="753763"/>
            <a:ext cx="10540313" cy="1938992"/>
          </a:xfrm>
          <a:prstGeom prst="rect">
            <a:avLst/>
          </a:prstGeom>
          <a:noFill/>
        </p:spPr>
        <p:txBody>
          <a:bodyPr wrap="square" rtlCol="0">
            <a:spAutoFit/>
          </a:bodyPr>
          <a:lstStyle/>
          <a:p>
            <a:r>
              <a:rPr lang="en-US" sz="6000" b="1" dirty="0">
                <a:latin typeface="Arial Narrow" panose="020B0604020202020204" pitchFamily="34" charset="0"/>
                <a:cs typeface="Arial Narrow" panose="020B0604020202020204" pitchFamily="34" charset="0"/>
              </a:rPr>
              <a:t>DUE DILIGENCE PERIOD</a:t>
            </a:r>
          </a:p>
          <a:p>
            <a:r>
              <a:rPr lang="en-US" sz="6000" b="1" dirty="0">
                <a:solidFill>
                  <a:schemeClr val="bg1"/>
                </a:solidFill>
                <a:latin typeface="Arial Narrow" panose="020B0604020202020204" pitchFamily="34" charset="0"/>
                <a:cs typeface="Arial Narrow" panose="020B0604020202020204" pitchFamily="34" charset="0"/>
              </a:rPr>
              <a:t>CONSUMER VERSION</a:t>
            </a:r>
          </a:p>
        </p:txBody>
      </p:sp>
    </p:spTree>
    <p:extLst>
      <p:ext uri="{BB962C8B-B14F-4D97-AF65-F5344CB8AC3E}">
        <p14:creationId xmlns:p14="http://schemas.microsoft.com/office/powerpoint/2010/main" val="81178248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90E63AED-7B51-BA47-B9F2-0E79ADC3E829}"/>
              </a:ext>
            </a:extLst>
          </p:cNvPr>
          <p:cNvSpPr/>
          <p:nvPr/>
        </p:nvSpPr>
        <p:spPr>
          <a:xfrm>
            <a:off x="578709" y="365120"/>
            <a:ext cx="11034583" cy="1883809"/>
          </a:xfrm>
          <a:prstGeom prst="rect">
            <a:avLst/>
          </a:prstGeom>
          <a:solidFill>
            <a:srgbClr val="E1F0F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C1468110-526E-6241-A227-E2F2101FEBD1}"/>
              </a:ext>
            </a:extLst>
          </p:cNvPr>
          <p:cNvSpPr>
            <a:spLocks noGrp="1"/>
          </p:cNvSpPr>
          <p:nvPr>
            <p:ph type="title"/>
          </p:nvPr>
        </p:nvSpPr>
        <p:spPr>
          <a:xfrm>
            <a:off x="838200" y="425453"/>
            <a:ext cx="10515600" cy="1823476"/>
          </a:xfrm>
        </p:spPr>
        <p:txBody>
          <a:bodyPr>
            <a:normAutofit/>
          </a:bodyPr>
          <a:lstStyle/>
          <a:p>
            <a:r>
              <a:rPr lang="en-US" sz="3200" b="1" dirty="0">
                <a:solidFill>
                  <a:srgbClr val="107BAB"/>
                </a:solidFill>
                <a:latin typeface="Myriad Pro" panose="020B0503030403020204" pitchFamily="34" charset="0"/>
              </a:rPr>
              <a:t>What is the Due Diligence Period?</a:t>
            </a:r>
          </a:p>
        </p:txBody>
      </p:sp>
      <p:sp>
        <p:nvSpPr>
          <p:cNvPr id="3" name="Content Placeholder 2">
            <a:extLst>
              <a:ext uri="{FF2B5EF4-FFF2-40B4-BE49-F238E27FC236}">
                <a16:creationId xmlns:a16="http://schemas.microsoft.com/office/drawing/2014/main" id="{9C84D702-9A2B-C347-BDD5-0791E69D06E5}"/>
              </a:ext>
            </a:extLst>
          </p:cNvPr>
          <p:cNvSpPr>
            <a:spLocks noGrp="1"/>
          </p:cNvSpPr>
          <p:nvPr>
            <p:ph idx="1"/>
          </p:nvPr>
        </p:nvSpPr>
        <p:spPr>
          <a:xfrm>
            <a:off x="838200" y="2384108"/>
            <a:ext cx="10515600" cy="3792854"/>
          </a:xfrm>
        </p:spPr>
        <p:txBody>
          <a:bodyPr>
            <a:normAutofit/>
          </a:bodyPr>
          <a:lstStyle/>
          <a:p>
            <a:pPr marL="0" indent="0">
              <a:buNone/>
            </a:pPr>
            <a:r>
              <a:rPr lang="en-US" sz="1800" dirty="0">
                <a:latin typeface="Myriad Pro" panose="020B0503030403020204" pitchFamily="34" charset="0"/>
              </a:rPr>
              <a:t>It is an agreed-upon period of time during which the buyer can investigate the property and the transaction contemplated by the contract, terminate the contract for any reason or no reason, and receive a refund of any earnest money deposit.</a:t>
            </a:r>
          </a:p>
        </p:txBody>
      </p:sp>
      <p:sp>
        <p:nvSpPr>
          <p:cNvPr id="15" name="Rectangle 14">
            <a:extLst>
              <a:ext uri="{FF2B5EF4-FFF2-40B4-BE49-F238E27FC236}">
                <a16:creationId xmlns:a16="http://schemas.microsoft.com/office/drawing/2014/main" id="{2B3AA073-21E4-0046-BBEA-EA325FA9EAE7}"/>
              </a:ext>
            </a:extLst>
          </p:cNvPr>
          <p:cNvSpPr/>
          <p:nvPr/>
        </p:nvSpPr>
        <p:spPr>
          <a:xfrm>
            <a:off x="0" y="6326659"/>
            <a:ext cx="12221769" cy="542205"/>
          </a:xfrm>
          <a:prstGeom prst="rect">
            <a:avLst/>
          </a:prstGeom>
          <a:solidFill>
            <a:srgbClr val="FDF0D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6" name="Picture 15">
            <a:extLst>
              <a:ext uri="{FF2B5EF4-FFF2-40B4-BE49-F238E27FC236}">
                <a16:creationId xmlns:a16="http://schemas.microsoft.com/office/drawing/2014/main" id="{A7FB87CF-DAD7-FF40-B0E4-5D54EF274D2E}"/>
              </a:ext>
            </a:extLst>
          </p:cNvPr>
          <p:cNvPicPr>
            <a:picLocks noChangeAspect="1"/>
          </p:cNvPicPr>
          <p:nvPr/>
        </p:nvPicPr>
        <p:blipFill>
          <a:blip r:embed="rId2"/>
          <a:stretch>
            <a:fillRect/>
          </a:stretch>
        </p:blipFill>
        <p:spPr>
          <a:xfrm>
            <a:off x="10441656" y="6191480"/>
            <a:ext cx="1780113" cy="801697"/>
          </a:xfrm>
          <a:prstGeom prst="rect">
            <a:avLst/>
          </a:prstGeom>
        </p:spPr>
      </p:pic>
      <p:pic>
        <p:nvPicPr>
          <p:cNvPr id="5" name="Picture 4">
            <a:extLst>
              <a:ext uri="{FF2B5EF4-FFF2-40B4-BE49-F238E27FC236}">
                <a16:creationId xmlns:a16="http://schemas.microsoft.com/office/drawing/2014/main" id="{8A6FFDD8-6BD8-614A-A8BC-04A104A43326}"/>
              </a:ext>
            </a:extLst>
          </p:cNvPr>
          <p:cNvPicPr>
            <a:picLocks noChangeAspect="1"/>
          </p:cNvPicPr>
          <p:nvPr/>
        </p:nvPicPr>
        <p:blipFill>
          <a:blip r:embed="rId3"/>
          <a:stretch>
            <a:fillRect/>
          </a:stretch>
        </p:blipFill>
        <p:spPr>
          <a:xfrm>
            <a:off x="4167784" y="2706128"/>
            <a:ext cx="3886200" cy="3886200"/>
          </a:xfrm>
          <a:prstGeom prst="rect">
            <a:avLst/>
          </a:prstGeom>
        </p:spPr>
      </p:pic>
    </p:spTree>
    <p:extLst>
      <p:ext uri="{BB962C8B-B14F-4D97-AF65-F5344CB8AC3E}">
        <p14:creationId xmlns:p14="http://schemas.microsoft.com/office/powerpoint/2010/main" val="231969190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1CEBC2AE-4431-8449-9D0F-2D66AF9E7E18}"/>
              </a:ext>
            </a:extLst>
          </p:cNvPr>
          <p:cNvSpPr/>
          <p:nvPr/>
        </p:nvSpPr>
        <p:spPr>
          <a:xfrm>
            <a:off x="578709" y="365120"/>
            <a:ext cx="11034583" cy="1883809"/>
          </a:xfrm>
          <a:prstGeom prst="rect">
            <a:avLst/>
          </a:prstGeom>
          <a:solidFill>
            <a:srgbClr val="E1F0F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C1468110-526E-6241-A227-E2F2101FEBD1}"/>
              </a:ext>
            </a:extLst>
          </p:cNvPr>
          <p:cNvSpPr>
            <a:spLocks noGrp="1"/>
          </p:cNvSpPr>
          <p:nvPr>
            <p:ph type="title"/>
          </p:nvPr>
        </p:nvSpPr>
        <p:spPr>
          <a:xfrm>
            <a:off x="853084" y="365120"/>
            <a:ext cx="10515600" cy="1898327"/>
          </a:xfrm>
        </p:spPr>
        <p:txBody>
          <a:bodyPr>
            <a:normAutofit/>
          </a:bodyPr>
          <a:lstStyle/>
          <a:p>
            <a:r>
              <a:rPr lang="en-US" sz="3200" b="1" dirty="0">
                <a:solidFill>
                  <a:srgbClr val="107BAB"/>
                </a:solidFill>
                <a:latin typeface="Myriad Pro" panose="020B0503030403020204" pitchFamily="34" charset="0"/>
              </a:rPr>
              <a:t>How long should the Due Diligence Period be?</a:t>
            </a:r>
          </a:p>
        </p:txBody>
      </p:sp>
      <p:sp>
        <p:nvSpPr>
          <p:cNvPr id="3" name="Content Placeholder 2">
            <a:extLst>
              <a:ext uri="{FF2B5EF4-FFF2-40B4-BE49-F238E27FC236}">
                <a16:creationId xmlns:a16="http://schemas.microsoft.com/office/drawing/2014/main" id="{9C84D702-9A2B-C347-BDD5-0791E69D06E5}"/>
              </a:ext>
            </a:extLst>
          </p:cNvPr>
          <p:cNvSpPr>
            <a:spLocks noGrp="1"/>
          </p:cNvSpPr>
          <p:nvPr>
            <p:ph idx="1"/>
          </p:nvPr>
        </p:nvSpPr>
        <p:spPr>
          <a:xfrm>
            <a:off x="838200" y="2398627"/>
            <a:ext cx="10515600" cy="3778336"/>
          </a:xfrm>
        </p:spPr>
        <p:txBody>
          <a:bodyPr>
            <a:noAutofit/>
          </a:bodyPr>
          <a:lstStyle/>
          <a:p>
            <a:pPr marL="0" indent="0">
              <a:buNone/>
            </a:pPr>
            <a:r>
              <a:rPr lang="en-US" sz="1800" dirty="0">
                <a:latin typeface="Myriad Pro" panose="020B0503030403020204" pitchFamily="34" charset="0"/>
              </a:rPr>
              <a:t>The length of the Due Diligence Period is entirely negotiable between the buyer and seller. There is no “standard” Due Diligence Period.</a:t>
            </a:r>
          </a:p>
          <a:p>
            <a:pPr marL="0" indent="0">
              <a:buNone/>
            </a:pPr>
            <a:r>
              <a:rPr lang="en-US" sz="1800" dirty="0">
                <a:latin typeface="Myriad Pro" panose="020B0503030403020204" pitchFamily="34" charset="0"/>
              </a:rPr>
              <a:t>The Due Diligence Period should be of sufficient length to permit buyer:</a:t>
            </a:r>
          </a:p>
          <a:p>
            <a:r>
              <a:rPr lang="en-US" sz="1800" dirty="0">
                <a:latin typeface="Myriad Pro" panose="020B0503030403020204" pitchFamily="34" charset="0"/>
              </a:rPr>
              <a:t>to conduct any desired inspections/investigations of the property during the Due Diligence Period.</a:t>
            </a:r>
          </a:p>
          <a:p>
            <a:r>
              <a:rPr lang="en-US" sz="1800" dirty="0">
                <a:latin typeface="Myriad Pro" panose="020B0503030403020204" pitchFamily="34" charset="0"/>
              </a:rPr>
              <a:t>to complete any negotiations for repairs/improvements in which the seller may be willing to engage.</a:t>
            </a:r>
          </a:p>
          <a:p>
            <a:r>
              <a:rPr lang="en-US" sz="1800" dirty="0">
                <a:latin typeface="Myriad Pro" panose="020B0503030403020204" pitchFamily="34" charset="0"/>
              </a:rPr>
              <a:t>to pursue qualification for any loan the buyer may obtain, taking in to account the time needed for an appraisal to be completed and for the lender to provide sufficient information for the buyer to decide whether to proceed with or terminate the contract. </a:t>
            </a:r>
          </a:p>
          <a:p>
            <a:r>
              <a:rPr lang="en-US" sz="1800" dirty="0">
                <a:latin typeface="Myriad Pro" panose="020B0503030403020204" pitchFamily="34" charset="0"/>
              </a:rPr>
              <a:t>to be reasonably satisfied that closing on any other property the buyer needs to sell in order to qualify for a new loan or to otherwise complete the purchase of the seller’s property will take place prior to the Settlement Date of the Contract with the seller. </a:t>
            </a:r>
          </a:p>
          <a:p>
            <a:pPr marL="0" indent="0">
              <a:buNone/>
            </a:pPr>
            <a:r>
              <a:rPr lang="en-US" sz="1800" dirty="0">
                <a:latin typeface="Myriad Pro" panose="020B0503030403020204" pitchFamily="34" charset="0"/>
              </a:rPr>
              <a:t>The length of the Due Diligence Period is also influenced by the amount of the Due Diligence Fee.</a:t>
            </a:r>
          </a:p>
        </p:txBody>
      </p:sp>
      <p:sp>
        <p:nvSpPr>
          <p:cNvPr id="13" name="Rectangle 12">
            <a:extLst>
              <a:ext uri="{FF2B5EF4-FFF2-40B4-BE49-F238E27FC236}">
                <a16:creationId xmlns:a16="http://schemas.microsoft.com/office/drawing/2014/main" id="{EDB41B0B-3B11-0B44-909F-D0D0F6859ECA}"/>
              </a:ext>
            </a:extLst>
          </p:cNvPr>
          <p:cNvSpPr/>
          <p:nvPr/>
        </p:nvSpPr>
        <p:spPr>
          <a:xfrm>
            <a:off x="0" y="6326659"/>
            <a:ext cx="12221769" cy="542205"/>
          </a:xfrm>
          <a:prstGeom prst="rect">
            <a:avLst/>
          </a:prstGeom>
          <a:solidFill>
            <a:srgbClr val="FDF0D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 name="Picture 13">
            <a:extLst>
              <a:ext uri="{FF2B5EF4-FFF2-40B4-BE49-F238E27FC236}">
                <a16:creationId xmlns:a16="http://schemas.microsoft.com/office/drawing/2014/main" id="{BFCCCD08-49D2-9E4A-82E3-B44AD75347B2}"/>
              </a:ext>
            </a:extLst>
          </p:cNvPr>
          <p:cNvPicPr>
            <a:picLocks noChangeAspect="1"/>
          </p:cNvPicPr>
          <p:nvPr/>
        </p:nvPicPr>
        <p:blipFill>
          <a:blip r:embed="rId3"/>
          <a:stretch>
            <a:fillRect/>
          </a:stretch>
        </p:blipFill>
        <p:spPr>
          <a:xfrm>
            <a:off x="10441656" y="6191480"/>
            <a:ext cx="1780113" cy="801697"/>
          </a:xfrm>
          <a:prstGeom prst="rect">
            <a:avLst/>
          </a:prstGeom>
        </p:spPr>
      </p:pic>
    </p:spTree>
    <p:extLst>
      <p:ext uri="{BB962C8B-B14F-4D97-AF65-F5344CB8AC3E}">
        <p14:creationId xmlns:p14="http://schemas.microsoft.com/office/powerpoint/2010/main" val="182232554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2F4B5CEC-C67B-4548-8B73-D292D27AA608}"/>
              </a:ext>
            </a:extLst>
          </p:cNvPr>
          <p:cNvSpPr/>
          <p:nvPr/>
        </p:nvSpPr>
        <p:spPr>
          <a:xfrm>
            <a:off x="578709" y="365120"/>
            <a:ext cx="11034583" cy="1883809"/>
          </a:xfrm>
          <a:prstGeom prst="rect">
            <a:avLst/>
          </a:prstGeom>
          <a:solidFill>
            <a:srgbClr val="E1F0F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itle 1">
            <a:extLst>
              <a:ext uri="{FF2B5EF4-FFF2-40B4-BE49-F238E27FC236}">
                <a16:creationId xmlns:a16="http://schemas.microsoft.com/office/drawing/2014/main" id="{2DD56779-A995-134E-B746-1BE8FA967C21}"/>
              </a:ext>
            </a:extLst>
          </p:cNvPr>
          <p:cNvSpPr>
            <a:spLocks noGrp="1"/>
          </p:cNvSpPr>
          <p:nvPr>
            <p:ph type="title"/>
          </p:nvPr>
        </p:nvSpPr>
        <p:spPr>
          <a:xfrm>
            <a:off x="838200" y="365122"/>
            <a:ext cx="10515600" cy="1898326"/>
          </a:xfrm>
        </p:spPr>
        <p:txBody>
          <a:bodyPr>
            <a:normAutofit/>
          </a:bodyPr>
          <a:lstStyle/>
          <a:p>
            <a:r>
              <a:rPr lang="en-US" sz="3200" b="1" dirty="0">
                <a:solidFill>
                  <a:srgbClr val="107BAB"/>
                </a:solidFill>
                <a:latin typeface="Myriad Pro" panose="020B0503030403020204" pitchFamily="34" charset="0"/>
              </a:rPr>
              <a:t>What types of investigation of the property should the buyer do during the Due Diligence Period?</a:t>
            </a:r>
          </a:p>
        </p:txBody>
      </p:sp>
      <p:sp>
        <p:nvSpPr>
          <p:cNvPr id="14" name="Rectangle 13">
            <a:extLst>
              <a:ext uri="{FF2B5EF4-FFF2-40B4-BE49-F238E27FC236}">
                <a16:creationId xmlns:a16="http://schemas.microsoft.com/office/drawing/2014/main" id="{9697FBF0-5964-CB47-835C-5975C5C52131}"/>
              </a:ext>
            </a:extLst>
          </p:cNvPr>
          <p:cNvSpPr/>
          <p:nvPr/>
        </p:nvSpPr>
        <p:spPr>
          <a:xfrm>
            <a:off x="0" y="6326659"/>
            <a:ext cx="12221769" cy="542205"/>
          </a:xfrm>
          <a:prstGeom prst="rect">
            <a:avLst/>
          </a:prstGeom>
          <a:solidFill>
            <a:srgbClr val="FDF0D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5" name="Picture 14">
            <a:extLst>
              <a:ext uri="{FF2B5EF4-FFF2-40B4-BE49-F238E27FC236}">
                <a16:creationId xmlns:a16="http://schemas.microsoft.com/office/drawing/2014/main" id="{433C5752-014E-354D-ABF8-A50481E64EE5}"/>
              </a:ext>
            </a:extLst>
          </p:cNvPr>
          <p:cNvPicPr>
            <a:picLocks noChangeAspect="1"/>
          </p:cNvPicPr>
          <p:nvPr/>
        </p:nvPicPr>
        <p:blipFill>
          <a:blip r:embed="rId2"/>
          <a:stretch>
            <a:fillRect/>
          </a:stretch>
        </p:blipFill>
        <p:spPr>
          <a:xfrm>
            <a:off x="10441656" y="6191480"/>
            <a:ext cx="1780113" cy="801697"/>
          </a:xfrm>
          <a:prstGeom prst="rect">
            <a:avLst/>
          </a:prstGeom>
        </p:spPr>
      </p:pic>
      <p:sp>
        <p:nvSpPr>
          <p:cNvPr id="9" name="Content Placeholder 2">
            <a:extLst>
              <a:ext uri="{FF2B5EF4-FFF2-40B4-BE49-F238E27FC236}">
                <a16:creationId xmlns:a16="http://schemas.microsoft.com/office/drawing/2014/main" id="{99E6E744-EA9A-4D43-9404-9E99D4CAE448}"/>
              </a:ext>
            </a:extLst>
          </p:cNvPr>
          <p:cNvSpPr txBox="1">
            <a:spLocks/>
          </p:cNvSpPr>
          <p:nvPr/>
        </p:nvSpPr>
        <p:spPr>
          <a:xfrm>
            <a:off x="2489200" y="2398627"/>
            <a:ext cx="8864600" cy="3778335"/>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800" dirty="0">
                <a:latin typeface="Myriad Pro" panose="020B0503030403020204" pitchFamily="34" charset="0"/>
              </a:rPr>
              <a:t>Paragraph 4(b) of Form 2-T lists examples of things the buyer should consider investigating during the Due Diligence Period.</a:t>
            </a:r>
          </a:p>
          <a:p>
            <a:pPr marL="0" indent="0">
              <a:buNone/>
            </a:pPr>
            <a:r>
              <a:rPr lang="en-US" sz="1800" dirty="0">
                <a:latin typeface="Myriad Pro" panose="020B0503030403020204" pitchFamily="34" charset="0"/>
              </a:rPr>
              <a:t>Although a real estate agent is generally not qualified to discover defects or evaluate the physical condition of property, a buyer’s agent can assist the buyer in finding qualified inspectors, appraisers and other professionals, and can provide the buyer with documents and other resources containing information about a prospective property.</a:t>
            </a:r>
          </a:p>
        </p:txBody>
      </p:sp>
      <p:pic>
        <p:nvPicPr>
          <p:cNvPr id="3" name="Picture 2">
            <a:extLst>
              <a:ext uri="{FF2B5EF4-FFF2-40B4-BE49-F238E27FC236}">
                <a16:creationId xmlns:a16="http://schemas.microsoft.com/office/drawing/2014/main" id="{FEED0E86-D143-2744-A0C4-25A8076E5202}"/>
              </a:ext>
            </a:extLst>
          </p:cNvPr>
          <p:cNvPicPr>
            <a:picLocks noChangeAspect="1"/>
          </p:cNvPicPr>
          <p:nvPr/>
        </p:nvPicPr>
        <p:blipFill>
          <a:blip r:embed="rId3"/>
          <a:stretch>
            <a:fillRect/>
          </a:stretch>
        </p:blipFill>
        <p:spPr>
          <a:xfrm>
            <a:off x="139700" y="1943100"/>
            <a:ext cx="2616200" cy="2616200"/>
          </a:xfrm>
          <a:prstGeom prst="rect">
            <a:avLst/>
          </a:prstGeom>
        </p:spPr>
      </p:pic>
    </p:spTree>
    <p:extLst>
      <p:ext uri="{BB962C8B-B14F-4D97-AF65-F5344CB8AC3E}">
        <p14:creationId xmlns:p14="http://schemas.microsoft.com/office/powerpoint/2010/main" val="372303821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0923BE72-16F1-FB40-903A-1EDA307D5C8F}"/>
              </a:ext>
            </a:extLst>
          </p:cNvPr>
          <p:cNvSpPr/>
          <p:nvPr/>
        </p:nvSpPr>
        <p:spPr>
          <a:xfrm>
            <a:off x="0" y="6326659"/>
            <a:ext cx="12221769" cy="542205"/>
          </a:xfrm>
          <a:prstGeom prst="rect">
            <a:avLst/>
          </a:prstGeom>
          <a:solidFill>
            <a:srgbClr val="FDF0D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8" name="Picture 17">
            <a:extLst>
              <a:ext uri="{FF2B5EF4-FFF2-40B4-BE49-F238E27FC236}">
                <a16:creationId xmlns:a16="http://schemas.microsoft.com/office/drawing/2014/main" id="{B92CD17C-7254-A94A-90C2-8B4079DC068C}"/>
              </a:ext>
            </a:extLst>
          </p:cNvPr>
          <p:cNvPicPr>
            <a:picLocks noChangeAspect="1"/>
          </p:cNvPicPr>
          <p:nvPr/>
        </p:nvPicPr>
        <p:blipFill>
          <a:blip r:embed="rId2"/>
          <a:stretch>
            <a:fillRect/>
          </a:stretch>
        </p:blipFill>
        <p:spPr>
          <a:xfrm>
            <a:off x="10441656" y="6191480"/>
            <a:ext cx="1780113" cy="801697"/>
          </a:xfrm>
          <a:prstGeom prst="rect">
            <a:avLst/>
          </a:prstGeom>
        </p:spPr>
      </p:pic>
      <p:sp>
        <p:nvSpPr>
          <p:cNvPr id="12" name="Rectangle 11">
            <a:extLst>
              <a:ext uri="{FF2B5EF4-FFF2-40B4-BE49-F238E27FC236}">
                <a16:creationId xmlns:a16="http://schemas.microsoft.com/office/drawing/2014/main" id="{5D16DF93-0194-8D43-ADC0-B5EBB31B0EAB}"/>
              </a:ext>
            </a:extLst>
          </p:cNvPr>
          <p:cNvSpPr/>
          <p:nvPr/>
        </p:nvSpPr>
        <p:spPr>
          <a:xfrm>
            <a:off x="578709" y="365120"/>
            <a:ext cx="11034583" cy="1883809"/>
          </a:xfrm>
          <a:prstGeom prst="rect">
            <a:avLst/>
          </a:prstGeom>
          <a:solidFill>
            <a:srgbClr val="E1F0F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itle 1">
            <a:extLst>
              <a:ext uri="{FF2B5EF4-FFF2-40B4-BE49-F238E27FC236}">
                <a16:creationId xmlns:a16="http://schemas.microsoft.com/office/drawing/2014/main" id="{05843EBD-1C6E-0B4C-88E9-842D722BF3AA}"/>
              </a:ext>
            </a:extLst>
          </p:cNvPr>
          <p:cNvSpPr>
            <a:spLocks noGrp="1"/>
          </p:cNvSpPr>
          <p:nvPr>
            <p:ph type="title"/>
          </p:nvPr>
        </p:nvSpPr>
        <p:spPr>
          <a:xfrm>
            <a:off x="838200" y="426907"/>
            <a:ext cx="10515600" cy="1898326"/>
          </a:xfrm>
        </p:spPr>
        <p:txBody>
          <a:bodyPr>
            <a:normAutofit/>
          </a:bodyPr>
          <a:lstStyle/>
          <a:p>
            <a:r>
              <a:rPr lang="en-US" sz="3500" b="1" dirty="0">
                <a:solidFill>
                  <a:srgbClr val="107BAB"/>
                </a:solidFill>
                <a:latin typeface="Myriad Pro" panose="020B0503030403020204" pitchFamily="34" charset="0"/>
              </a:rPr>
              <a:t>Who is responsible for the costs of investigating the property?</a:t>
            </a:r>
          </a:p>
        </p:txBody>
      </p:sp>
      <p:sp>
        <p:nvSpPr>
          <p:cNvPr id="15" name="Content Placeholder 2">
            <a:extLst>
              <a:ext uri="{FF2B5EF4-FFF2-40B4-BE49-F238E27FC236}">
                <a16:creationId xmlns:a16="http://schemas.microsoft.com/office/drawing/2014/main" id="{0851304A-8980-484A-9570-269DAB5DB724}"/>
              </a:ext>
            </a:extLst>
          </p:cNvPr>
          <p:cNvSpPr txBox="1">
            <a:spLocks/>
          </p:cNvSpPr>
          <p:nvPr/>
        </p:nvSpPr>
        <p:spPr>
          <a:xfrm>
            <a:off x="838200" y="2398627"/>
            <a:ext cx="10515600" cy="3778335"/>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800" dirty="0">
                <a:latin typeface="Myriad Pro" panose="020B0503030403020204" pitchFamily="34" charset="0"/>
              </a:rPr>
              <a:t>The buyer is responsible for all costs associated with pursuing qualification for any loan and the costs of any desired tests, appraisals, investigations, examinations, and inspections that buyer deems appropriate, including costs of inspecting any repairs/improvements that the seller may agree to make.</a:t>
            </a:r>
          </a:p>
        </p:txBody>
      </p:sp>
      <p:pic>
        <p:nvPicPr>
          <p:cNvPr id="3" name="Picture 2">
            <a:extLst>
              <a:ext uri="{FF2B5EF4-FFF2-40B4-BE49-F238E27FC236}">
                <a16:creationId xmlns:a16="http://schemas.microsoft.com/office/drawing/2014/main" id="{8E82652F-9ACF-B443-85B1-D3756C44F0A6}"/>
              </a:ext>
            </a:extLst>
          </p:cNvPr>
          <p:cNvPicPr>
            <a:picLocks noChangeAspect="1"/>
          </p:cNvPicPr>
          <p:nvPr/>
        </p:nvPicPr>
        <p:blipFill>
          <a:blip r:embed="rId3"/>
          <a:stretch>
            <a:fillRect/>
          </a:stretch>
        </p:blipFill>
        <p:spPr>
          <a:xfrm>
            <a:off x="4064538" y="2705100"/>
            <a:ext cx="4062924" cy="4062924"/>
          </a:xfrm>
          <a:prstGeom prst="rect">
            <a:avLst/>
          </a:prstGeom>
        </p:spPr>
      </p:pic>
    </p:spTree>
    <p:extLst>
      <p:ext uri="{BB962C8B-B14F-4D97-AF65-F5344CB8AC3E}">
        <p14:creationId xmlns:p14="http://schemas.microsoft.com/office/powerpoint/2010/main" val="65127824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42F0597C-FA38-0641-93AF-75D7270D037F}"/>
              </a:ext>
            </a:extLst>
          </p:cNvPr>
          <p:cNvSpPr/>
          <p:nvPr/>
        </p:nvSpPr>
        <p:spPr>
          <a:xfrm>
            <a:off x="0" y="6326659"/>
            <a:ext cx="12221769" cy="542205"/>
          </a:xfrm>
          <a:prstGeom prst="rect">
            <a:avLst/>
          </a:prstGeom>
          <a:solidFill>
            <a:srgbClr val="FDF0D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5" name="Picture 14">
            <a:extLst>
              <a:ext uri="{FF2B5EF4-FFF2-40B4-BE49-F238E27FC236}">
                <a16:creationId xmlns:a16="http://schemas.microsoft.com/office/drawing/2014/main" id="{19E3FE53-21B5-0D44-9222-C0194320B46E}"/>
              </a:ext>
            </a:extLst>
          </p:cNvPr>
          <p:cNvPicPr>
            <a:picLocks noChangeAspect="1"/>
          </p:cNvPicPr>
          <p:nvPr/>
        </p:nvPicPr>
        <p:blipFill>
          <a:blip r:embed="rId2"/>
          <a:stretch>
            <a:fillRect/>
          </a:stretch>
        </p:blipFill>
        <p:spPr>
          <a:xfrm>
            <a:off x="10441656" y="6191480"/>
            <a:ext cx="1780113" cy="801697"/>
          </a:xfrm>
          <a:prstGeom prst="rect">
            <a:avLst/>
          </a:prstGeom>
        </p:spPr>
      </p:pic>
      <p:sp>
        <p:nvSpPr>
          <p:cNvPr id="9" name="Rectangle 8">
            <a:extLst>
              <a:ext uri="{FF2B5EF4-FFF2-40B4-BE49-F238E27FC236}">
                <a16:creationId xmlns:a16="http://schemas.microsoft.com/office/drawing/2014/main" id="{76BC482F-A9A6-3840-BE9F-767CA127ACD2}"/>
              </a:ext>
            </a:extLst>
          </p:cNvPr>
          <p:cNvSpPr/>
          <p:nvPr/>
        </p:nvSpPr>
        <p:spPr>
          <a:xfrm>
            <a:off x="578709" y="365120"/>
            <a:ext cx="11034583" cy="1883809"/>
          </a:xfrm>
          <a:prstGeom prst="rect">
            <a:avLst/>
          </a:prstGeom>
          <a:solidFill>
            <a:srgbClr val="E1F0F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itle 1">
            <a:extLst>
              <a:ext uri="{FF2B5EF4-FFF2-40B4-BE49-F238E27FC236}">
                <a16:creationId xmlns:a16="http://schemas.microsoft.com/office/drawing/2014/main" id="{B2B6E193-E95B-E54D-8553-96A91F15EFB0}"/>
              </a:ext>
            </a:extLst>
          </p:cNvPr>
          <p:cNvSpPr>
            <a:spLocks noGrp="1"/>
          </p:cNvSpPr>
          <p:nvPr>
            <p:ph type="title"/>
          </p:nvPr>
        </p:nvSpPr>
        <p:spPr>
          <a:xfrm>
            <a:off x="838200" y="426907"/>
            <a:ext cx="10515600" cy="1898326"/>
          </a:xfrm>
        </p:spPr>
        <p:txBody>
          <a:bodyPr>
            <a:normAutofit/>
          </a:bodyPr>
          <a:lstStyle/>
          <a:p>
            <a:r>
              <a:rPr lang="en-US" sz="3200" b="1" dirty="0">
                <a:solidFill>
                  <a:srgbClr val="107BAB"/>
                </a:solidFill>
                <a:latin typeface="Myriad Pro" panose="020B0503030403020204" pitchFamily="34" charset="0"/>
              </a:rPr>
              <a:t>May the buyer ask the seller to make any repairs/improvements?</a:t>
            </a:r>
          </a:p>
        </p:txBody>
      </p:sp>
      <p:sp>
        <p:nvSpPr>
          <p:cNvPr id="11" name="Content Placeholder 2">
            <a:extLst>
              <a:ext uri="{FF2B5EF4-FFF2-40B4-BE49-F238E27FC236}">
                <a16:creationId xmlns:a16="http://schemas.microsoft.com/office/drawing/2014/main" id="{57C1B4E7-504C-7E4D-BB2E-8CB87266B3E4}"/>
              </a:ext>
            </a:extLst>
          </p:cNvPr>
          <p:cNvSpPr txBox="1">
            <a:spLocks/>
          </p:cNvSpPr>
          <p:nvPr/>
        </p:nvSpPr>
        <p:spPr>
          <a:xfrm>
            <a:off x="578709" y="2398627"/>
            <a:ext cx="10990991" cy="3778335"/>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800" dirty="0">
                <a:latin typeface="Myriad Pro" panose="020B0503030403020204" pitchFamily="34" charset="0"/>
              </a:rPr>
              <a:t>Yes. The buyer may request that the seller make repairs or improvements, but the seller is not required to do so.</a:t>
            </a:r>
          </a:p>
        </p:txBody>
      </p:sp>
      <p:pic>
        <p:nvPicPr>
          <p:cNvPr id="3" name="Picture 2">
            <a:extLst>
              <a:ext uri="{FF2B5EF4-FFF2-40B4-BE49-F238E27FC236}">
                <a16:creationId xmlns:a16="http://schemas.microsoft.com/office/drawing/2014/main" id="{6353ADD3-5AB8-4C40-A8C4-056F0ADB7134}"/>
              </a:ext>
            </a:extLst>
          </p:cNvPr>
          <p:cNvPicPr>
            <a:picLocks noChangeAspect="1"/>
          </p:cNvPicPr>
          <p:nvPr/>
        </p:nvPicPr>
        <p:blipFill>
          <a:blip r:embed="rId3"/>
          <a:stretch>
            <a:fillRect/>
          </a:stretch>
        </p:blipFill>
        <p:spPr>
          <a:xfrm>
            <a:off x="4476750" y="3000619"/>
            <a:ext cx="3238500" cy="3238500"/>
          </a:xfrm>
          <a:prstGeom prst="rect">
            <a:avLst/>
          </a:prstGeom>
        </p:spPr>
      </p:pic>
    </p:spTree>
    <p:extLst>
      <p:ext uri="{BB962C8B-B14F-4D97-AF65-F5344CB8AC3E}">
        <p14:creationId xmlns:p14="http://schemas.microsoft.com/office/powerpoint/2010/main" val="275010298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42F0597C-FA38-0641-93AF-75D7270D037F}"/>
              </a:ext>
            </a:extLst>
          </p:cNvPr>
          <p:cNvSpPr/>
          <p:nvPr/>
        </p:nvSpPr>
        <p:spPr>
          <a:xfrm>
            <a:off x="0" y="6326659"/>
            <a:ext cx="12221769" cy="542205"/>
          </a:xfrm>
          <a:prstGeom prst="rect">
            <a:avLst/>
          </a:prstGeom>
          <a:solidFill>
            <a:srgbClr val="FDF0D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5" name="Picture 14">
            <a:extLst>
              <a:ext uri="{FF2B5EF4-FFF2-40B4-BE49-F238E27FC236}">
                <a16:creationId xmlns:a16="http://schemas.microsoft.com/office/drawing/2014/main" id="{19E3FE53-21B5-0D44-9222-C0194320B46E}"/>
              </a:ext>
            </a:extLst>
          </p:cNvPr>
          <p:cNvPicPr>
            <a:picLocks noChangeAspect="1"/>
          </p:cNvPicPr>
          <p:nvPr/>
        </p:nvPicPr>
        <p:blipFill>
          <a:blip r:embed="rId2"/>
          <a:stretch>
            <a:fillRect/>
          </a:stretch>
        </p:blipFill>
        <p:spPr>
          <a:xfrm>
            <a:off x="10441656" y="6191480"/>
            <a:ext cx="1780113" cy="801697"/>
          </a:xfrm>
          <a:prstGeom prst="rect">
            <a:avLst/>
          </a:prstGeom>
        </p:spPr>
      </p:pic>
      <p:sp>
        <p:nvSpPr>
          <p:cNvPr id="9" name="Rectangle 8">
            <a:extLst>
              <a:ext uri="{FF2B5EF4-FFF2-40B4-BE49-F238E27FC236}">
                <a16:creationId xmlns:a16="http://schemas.microsoft.com/office/drawing/2014/main" id="{76BC482F-A9A6-3840-BE9F-767CA127ACD2}"/>
              </a:ext>
            </a:extLst>
          </p:cNvPr>
          <p:cNvSpPr/>
          <p:nvPr/>
        </p:nvSpPr>
        <p:spPr>
          <a:xfrm>
            <a:off x="578709" y="365120"/>
            <a:ext cx="11034583" cy="1883809"/>
          </a:xfrm>
          <a:prstGeom prst="rect">
            <a:avLst/>
          </a:prstGeom>
          <a:solidFill>
            <a:srgbClr val="E1F0F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itle 1">
            <a:extLst>
              <a:ext uri="{FF2B5EF4-FFF2-40B4-BE49-F238E27FC236}">
                <a16:creationId xmlns:a16="http://schemas.microsoft.com/office/drawing/2014/main" id="{B2B6E193-E95B-E54D-8553-96A91F15EFB0}"/>
              </a:ext>
            </a:extLst>
          </p:cNvPr>
          <p:cNvSpPr>
            <a:spLocks noGrp="1"/>
          </p:cNvSpPr>
          <p:nvPr>
            <p:ph type="title"/>
          </p:nvPr>
        </p:nvSpPr>
        <p:spPr>
          <a:xfrm>
            <a:off x="838200" y="426907"/>
            <a:ext cx="10515600" cy="1898326"/>
          </a:xfrm>
        </p:spPr>
        <p:txBody>
          <a:bodyPr>
            <a:normAutofit/>
          </a:bodyPr>
          <a:lstStyle/>
          <a:p>
            <a:r>
              <a:rPr lang="en-US" sz="3200" b="1" dirty="0">
                <a:solidFill>
                  <a:srgbClr val="107BAB"/>
                </a:solidFill>
                <a:latin typeface="Myriad Pro" panose="020B0503030403020204" pitchFamily="34" charset="0"/>
              </a:rPr>
              <a:t>Can the seller limit the buyer’s investigation of the property?</a:t>
            </a:r>
          </a:p>
        </p:txBody>
      </p:sp>
      <p:sp>
        <p:nvSpPr>
          <p:cNvPr id="11" name="Content Placeholder 2">
            <a:extLst>
              <a:ext uri="{FF2B5EF4-FFF2-40B4-BE49-F238E27FC236}">
                <a16:creationId xmlns:a16="http://schemas.microsoft.com/office/drawing/2014/main" id="{57C1B4E7-504C-7E4D-BB2E-8CB87266B3E4}"/>
              </a:ext>
            </a:extLst>
          </p:cNvPr>
          <p:cNvSpPr txBox="1">
            <a:spLocks/>
          </p:cNvSpPr>
          <p:nvPr/>
        </p:nvSpPr>
        <p:spPr>
          <a:xfrm>
            <a:off x="838200" y="2398627"/>
            <a:ext cx="10515600" cy="3778335"/>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800" dirty="0">
                <a:latin typeface="Myriad Pro" panose="020B0503030403020204" pitchFamily="34" charset="0"/>
              </a:rPr>
              <a:t>Generally, no. The seller must provide reasonable access to the property through Closing.</a:t>
            </a:r>
          </a:p>
          <a:p>
            <a:pPr marL="0" indent="0">
              <a:buNone/>
            </a:pPr>
            <a:r>
              <a:rPr lang="en-US" sz="1800" dirty="0">
                <a:latin typeface="Myriad Pro" panose="020B0503030403020204" pitchFamily="34" charset="0"/>
              </a:rPr>
              <a:t>The buyer’s access rights include allowing the buyer and the buyer’s agents or representatives the opportunity: (</a:t>
            </a:r>
            <a:r>
              <a:rPr lang="en-US" sz="1800" dirty="0" err="1">
                <a:latin typeface="Myriad Pro" panose="020B0503030403020204" pitchFamily="34" charset="0"/>
              </a:rPr>
              <a:t>i</a:t>
            </a:r>
            <a:r>
              <a:rPr lang="en-US" sz="1800" dirty="0">
                <a:latin typeface="Myriad Pro" panose="020B0503030403020204" pitchFamily="34" charset="0"/>
              </a:rPr>
              <a:t>) to conduct Due Diligence; (ii) to verify the satisfactory completion of negotiated repairs/improvements; and (iii) to conduct a final walk-through.</a:t>
            </a:r>
          </a:p>
          <a:p>
            <a:pPr marL="0" indent="0">
              <a:buNone/>
            </a:pPr>
            <a:r>
              <a:rPr lang="en-US" sz="1800" dirty="0">
                <a:latin typeface="Myriad Pro" panose="020B0503030403020204" pitchFamily="34" charset="0"/>
              </a:rPr>
              <a:t>Some inspection activities might be considered unreasonably invasive (removing flooring or sheetrock walls, digging large holes, etc.) and should be conducted only with the seller’s consent.</a:t>
            </a:r>
          </a:p>
          <a:p>
            <a:pPr marL="0" indent="0">
              <a:buNone/>
            </a:pPr>
            <a:r>
              <a:rPr lang="en-US" sz="1800" dirty="0">
                <a:latin typeface="Myriad Pro" panose="020B0503030403020204" pitchFamily="34" charset="0"/>
              </a:rPr>
              <a:t>Following the end of the Due Diligence Period the buyer’s right to terminate the contract as a result of the buyer’s investigation of the property is limited.</a:t>
            </a:r>
          </a:p>
        </p:txBody>
      </p:sp>
    </p:spTree>
    <p:extLst>
      <p:ext uri="{BB962C8B-B14F-4D97-AF65-F5344CB8AC3E}">
        <p14:creationId xmlns:p14="http://schemas.microsoft.com/office/powerpoint/2010/main" val="298314572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42F0597C-FA38-0641-93AF-75D7270D037F}"/>
              </a:ext>
            </a:extLst>
          </p:cNvPr>
          <p:cNvSpPr/>
          <p:nvPr/>
        </p:nvSpPr>
        <p:spPr>
          <a:xfrm>
            <a:off x="0" y="6326659"/>
            <a:ext cx="12221769" cy="542205"/>
          </a:xfrm>
          <a:prstGeom prst="rect">
            <a:avLst/>
          </a:prstGeom>
          <a:solidFill>
            <a:srgbClr val="FDF0D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5" name="Picture 14">
            <a:extLst>
              <a:ext uri="{FF2B5EF4-FFF2-40B4-BE49-F238E27FC236}">
                <a16:creationId xmlns:a16="http://schemas.microsoft.com/office/drawing/2014/main" id="{19E3FE53-21B5-0D44-9222-C0194320B46E}"/>
              </a:ext>
            </a:extLst>
          </p:cNvPr>
          <p:cNvPicPr>
            <a:picLocks noChangeAspect="1"/>
          </p:cNvPicPr>
          <p:nvPr/>
        </p:nvPicPr>
        <p:blipFill>
          <a:blip r:embed="rId2"/>
          <a:stretch>
            <a:fillRect/>
          </a:stretch>
        </p:blipFill>
        <p:spPr>
          <a:xfrm>
            <a:off x="10441656" y="6191480"/>
            <a:ext cx="1780113" cy="801697"/>
          </a:xfrm>
          <a:prstGeom prst="rect">
            <a:avLst/>
          </a:prstGeom>
        </p:spPr>
      </p:pic>
      <p:sp>
        <p:nvSpPr>
          <p:cNvPr id="9" name="Rectangle 8">
            <a:extLst>
              <a:ext uri="{FF2B5EF4-FFF2-40B4-BE49-F238E27FC236}">
                <a16:creationId xmlns:a16="http://schemas.microsoft.com/office/drawing/2014/main" id="{76BC482F-A9A6-3840-BE9F-767CA127ACD2}"/>
              </a:ext>
            </a:extLst>
          </p:cNvPr>
          <p:cNvSpPr/>
          <p:nvPr/>
        </p:nvSpPr>
        <p:spPr>
          <a:xfrm>
            <a:off x="578709" y="365120"/>
            <a:ext cx="11034583" cy="1883809"/>
          </a:xfrm>
          <a:prstGeom prst="rect">
            <a:avLst/>
          </a:prstGeom>
          <a:solidFill>
            <a:srgbClr val="E1F0F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itle 1">
            <a:extLst>
              <a:ext uri="{FF2B5EF4-FFF2-40B4-BE49-F238E27FC236}">
                <a16:creationId xmlns:a16="http://schemas.microsoft.com/office/drawing/2014/main" id="{B2B6E193-E95B-E54D-8553-96A91F15EFB0}"/>
              </a:ext>
            </a:extLst>
          </p:cNvPr>
          <p:cNvSpPr>
            <a:spLocks noGrp="1"/>
          </p:cNvSpPr>
          <p:nvPr>
            <p:ph type="title"/>
          </p:nvPr>
        </p:nvSpPr>
        <p:spPr>
          <a:xfrm>
            <a:off x="838200" y="426907"/>
            <a:ext cx="10515600" cy="1898326"/>
          </a:xfrm>
        </p:spPr>
        <p:txBody>
          <a:bodyPr>
            <a:normAutofit/>
          </a:bodyPr>
          <a:lstStyle/>
          <a:p>
            <a:r>
              <a:rPr lang="en-US" sz="3200" b="1" dirty="0">
                <a:solidFill>
                  <a:srgbClr val="107BAB"/>
                </a:solidFill>
                <a:latin typeface="Myriad Pro" panose="020B0503030403020204" pitchFamily="34" charset="0"/>
              </a:rPr>
              <a:t>What if the buyer is not satisfied with the results of their investigation?</a:t>
            </a:r>
          </a:p>
        </p:txBody>
      </p:sp>
      <p:sp>
        <p:nvSpPr>
          <p:cNvPr id="11" name="Content Placeholder 2">
            <a:extLst>
              <a:ext uri="{FF2B5EF4-FFF2-40B4-BE49-F238E27FC236}">
                <a16:creationId xmlns:a16="http://schemas.microsoft.com/office/drawing/2014/main" id="{57C1B4E7-504C-7E4D-BB2E-8CB87266B3E4}"/>
              </a:ext>
            </a:extLst>
          </p:cNvPr>
          <p:cNvSpPr txBox="1">
            <a:spLocks/>
          </p:cNvSpPr>
          <p:nvPr/>
        </p:nvSpPr>
        <p:spPr>
          <a:xfrm>
            <a:off x="2590800" y="2398627"/>
            <a:ext cx="8763000" cy="3778335"/>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800" dirty="0">
                <a:latin typeface="Myriad Pro" panose="020B0503030403020204" pitchFamily="34" charset="0"/>
              </a:rPr>
              <a:t>If the buyer is not satisfied with the results of the buyer’s Due Diligence or the progress of repair/improvement negotiations, the buyer is strongly advised, before the end of the Due Diligence Period, to enter into a written agreement with the seller to extend the Due Diligence Period or terminate the contract. </a:t>
            </a:r>
          </a:p>
          <a:p>
            <a:pPr marL="0" indent="0">
              <a:buNone/>
            </a:pPr>
            <a:r>
              <a:rPr lang="en-US" sz="1800" dirty="0">
                <a:latin typeface="Myriad Pro" panose="020B0503030403020204" pitchFamily="34" charset="0"/>
              </a:rPr>
              <a:t>The seller is under no obligation to extend the Due Diligence Period.</a:t>
            </a:r>
          </a:p>
        </p:txBody>
      </p:sp>
      <p:pic>
        <p:nvPicPr>
          <p:cNvPr id="3" name="Picture 2">
            <a:extLst>
              <a:ext uri="{FF2B5EF4-FFF2-40B4-BE49-F238E27FC236}">
                <a16:creationId xmlns:a16="http://schemas.microsoft.com/office/drawing/2014/main" id="{EFC59C71-2EB5-094A-9984-06D2DEC4B43D}"/>
              </a:ext>
            </a:extLst>
          </p:cNvPr>
          <p:cNvPicPr>
            <a:picLocks noChangeAspect="1"/>
          </p:cNvPicPr>
          <p:nvPr/>
        </p:nvPicPr>
        <p:blipFill>
          <a:blip r:embed="rId3"/>
          <a:stretch>
            <a:fillRect/>
          </a:stretch>
        </p:blipFill>
        <p:spPr>
          <a:xfrm>
            <a:off x="539335" y="2054439"/>
            <a:ext cx="2051465" cy="2051465"/>
          </a:xfrm>
          <a:prstGeom prst="rect">
            <a:avLst/>
          </a:prstGeom>
        </p:spPr>
      </p:pic>
    </p:spTree>
    <p:extLst>
      <p:ext uri="{BB962C8B-B14F-4D97-AF65-F5344CB8AC3E}">
        <p14:creationId xmlns:p14="http://schemas.microsoft.com/office/powerpoint/2010/main" val="1264169839"/>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1067</TotalTime>
  <Words>664</Words>
  <Application>Microsoft Macintosh PowerPoint</Application>
  <PresentationFormat>Widescreen</PresentationFormat>
  <Paragraphs>28</Paragraphs>
  <Slides>8</Slides>
  <Notes>1</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8</vt:i4>
      </vt:variant>
    </vt:vector>
  </HeadingPairs>
  <TitlesOfParts>
    <vt:vector size="14" baseType="lpstr">
      <vt:lpstr>Arial</vt:lpstr>
      <vt:lpstr>Arial Narrow</vt:lpstr>
      <vt:lpstr>Calibri</vt:lpstr>
      <vt:lpstr>Calibri Light</vt:lpstr>
      <vt:lpstr>Myriad Pro</vt:lpstr>
      <vt:lpstr>Office Theme</vt:lpstr>
      <vt:lpstr>PowerPoint Presentation</vt:lpstr>
      <vt:lpstr>What is the Due Diligence Period?</vt:lpstr>
      <vt:lpstr>How long should the Due Diligence Period be?</vt:lpstr>
      <vt:lpstr>What types of investigation of the property should the buyer do during the Due Diligence Period?</vt:lpstr>
      <vt:lpstr>Who is responsible for the costs of investigating the property?</vt:lpstr>
      <vt:lpstr>May the buyer ask the seller to make any repairs/improvements?</vt:lpstr>
      <vt:lpstr>Can the seller limit the buyer’s investigation of the property?</vt:lpstr>
      <vt:lpstr>What if the buyer is not satisfied with the results of their investigation?</vt:lpstr>
    </vt:vector>
  </TitlesOfParts>
  <Company/>
  <LinksUpToDate>false</LinksUpToDate>
  <SharedDoc>false</SharedDoc>
  <HyperlinksChanged>false</HyperlinksChanged>
  <AppVersion>16.0016</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Kenna Cupp</dc:creator>
  <cp:lastModifiedBy>Kenna Cupp</cp:lastModifiedBy>
  <cp:revision>41</cp:revision>
  <dcterms:created xsi:type="dcterms:W3CDTF">2020-06-09T02:44:20Z</dcterms:created>
  <dcterms:modified xsi:type="dcterms:W3CDTF">2021-07-30T16:32:50Z</dcterms:modified>
</cp:coreProperties>
</file>