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73" r:id="rId3"/>
    <p:sldId id="260" r:id="rId4"/>
    <p:sldId id="261" r:id="rId5"/>
    <p:sldId id="262" r:id="rId6"/>
    <p:sldId id="263" r:id="rId7"/>
    <p:sldId id="264" r:id="rId8"/>
    <p:sldId id="26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333C"/>
    <a:srgbClr val="107BAB"/>
    <a:srgbClr val="E1F0F6"/>
    <a:srgbClr val="FDF0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60"/>
    <p:restoredTop sz="94654"/>
  </p:normalViewPr>
  <p:slideViewPr>
    <p:cSldViewPr snapToGrid="0" snapToObjects="1">
      <p:cViewPr varScale="1">
        <p:scale>
          <a:sx n="104" d="100"/>
          <a:sy n="104" d="100"/>
        </p:scale>
        <p:origin x="832" y="192"/>
      </p:cViewPr>
      <p:guideLst/>
    </p:cSldViewPr>
  </p:slideViewPr>
  <p:notesTextViewPr>
    <p:cViewPr>
      <p:scale>
        <a:sx n="85" d="100"/>
        <a:sy n="8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A40F8B-0FD4-7841-9728-5F3CD0B8FB0F}" type="datetimeFigureOut">
              <a:rPr lang="en-US" smtClean="0"/>
              <a:t>7/30/21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C7098-AC3E-2D48-89F4-F081ADFB5F93}" type="slidenum">
              <a:rPr lang="en-US" smtClean="0"/>
              <a:t>‹#›</a:t>
            </a:fld>
            <a:endParaRPr lang="en-US"/>
          </a:p>
        </p:txBody>
      </p:sp>
    </p:spTree>
    <p:extLst>
      <p:ext uri="{BB962C8B-B14F-4D97-AF65-F5344CB8AC3E}">
        <p14:creationId xmlns:p14="http://schemas.microsoft.com/office/powerpoint/2010/main" val="34245162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C7098-AC3E-2D48-89F4-F081ADFB5F93}" type="slidenum">
              <a:rPr lang="en-US" smtClean="0"/>
              <a:t>3</a:t>
            </a:fld>
            <a:endParaRPr lang="en-US"/>
          </a:p>
        </p:txBody>
      </p:sp>
    </p:spTree>
    <p:extLst>
      <p:ext uri="{BB962C8B-B14F-4D97-AF65-F5344CB8AC3E}">
        <p14:creationId xmlns:p14="http://schemas.microsoft.com/office/powerpoint/2010/main" val="4001542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21AD9-9E32-614A-8B0E-CE376BDDA8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CC18C0C-39C8-3E45-95E8-32D2BA0E60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4E782D0-A7EE-AC43-898F-9B44A1408CF6}"/>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D0152945-AC71-8E48-8661-E9D8D03A9C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130B22-ACA4-7D4D-AB39-49DFA9A16E23}"/>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07505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F07B0-F6F5-D94C-AFFB-AA37346ED49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C2E422-D146-5C47-9C5F-3F754405526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8D8262-9966-A242-B645-09690EDA34E9}"/>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527E8B5E-8E50-434A-A125-5E44E119AE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17B531-AFEF-AE40-A4DD-9A879EC73DA2}"/>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50476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46E4EB-F68F-5B48-8398-F321BFBC619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358097-7568-B240-BF32-360923F43B8E}"/>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53C557-E167-9E45-974B-45F59F604310}"/>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EE780501-D8B3-384B-93B8-83F19559A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817470-5FF5-4742-B4FF-A70655F045FB}"/>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45539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C34A-09D9-594A-8199-2957F480C5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F10366-66E0-974B-B31A-E6B65E00160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4426A8-FF26-CC4D-BE1A-1104931EDCEA}"/>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28F238E-1330-3A4D-81F1-1617B61E28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05FBEF-8054-5045-A626-DB69B44C54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5512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29F0-77DE-4441-A369-C195F8902B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D26778-A6DB-854B-962D-CE1810EC2B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C9EDD26-B67B-464F-880B-8A38880542F5}"/>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25DB0E99-A523-7143-B403-44B2D1998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054F75-6836-3443-A1ED-F7B9D4DD0580}"/>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34010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EC6FA-A541-E747-973D-2CCEE766BF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AD188D-5277-E64C-8518-12F0467D71A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16D061-B597-0140-BC7A-C8DE6C3B454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D2EEE4-6B28-1140-866A-B0F55431909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8E50380D-62A0-9547-8E6F-55B3D59177D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FBAA2A-BB14-F74F-A340-28F00351B1E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836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66EAC-CA0C-D046-8D19-1BA41F2B6C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E96A0F-FA64-4749-B46B-4A476AFA0E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2D62BAC-D0CB-EA48-AF4B-976DA31C951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859288-D249-714F-9698-26C8751FBF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3AB91DA-6CCF-F141-BF97-6A5A1305864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2C6A50-3878-C349-B610-ABE5AEF80B32}"/>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8" name="Footer Placeholder 7">
            <a:extLst>
              <a:ext uri="{FF2B5EF4-FFF2-40B4-BE49-F238E27FC236}">
                <a16:creationId xmlns:a16="http://schemas.microsoft.com/office/drawing/2014/main" id="{72934E88-C056-FC4D-85B1-4FA98066E2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4A2983-6178-8E42-A2D5-9F0DFB11D61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261585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4AC67-E42C-B24A-A04B-977207D28A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4736515-B08C-DD45-A0C2-688A6AC29C5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4" name="Footer Placeholder 3">
            <a:extLst>
              <a:ext uri="{FF2B5EF4-FFF2-40B4-BE49-F238E27FC236}">
                <a16:creationId xmlns:a16="http://schemas.microsoft.com/office/drawing/2014/main" id="{705914C1-153C-ED48-AC95-999D7CC9D3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FA15F7-7220-3740-81D9-F77BD6EC84C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3551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82AA1A-4E1D-0D4D-A4FC-ED0B6C7CE461}"/>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3" name="Footer Placeholder 2">
            <a:extLst>
              <a:ext uri="{FF2B5EF4-FFF2-40B4-BE49-F238E27FC236}">
                <a16:creationId xmlns:a16="http://schemas.microsoft.com/office/drawing/2014/main" id="{C94533BD-C242-0647-85D0-D3F55D07B9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B23A34E-943B-DC4B-A90A-4191BF2BD296}"/>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296148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2DBA6-09B5-1746-86D2-88CC86654A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CE24A0-22FC-4845-990A-E60D1B728A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143704C-1168-834D-83BB-09B7340CFA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99E38D7-0E12-AE4B-83B2-3D8845C9BDD8}"/>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EE9D907C-2204-3642-BF34-5CE5134E2D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D8288E-C5E2-E944-A52F-43DEEF28B468}"/>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3381425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40C3B4-F356-8742-B7D5-62F165943B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5DF12D-7579-8244-B4FE-616D220D84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020304C-1AAA-794F-9798-05B3C31009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170CE3-7813-1146-ADC5-5EADE42B648E}"/>
              </a:ext>
            </a:extLst>
          </p:cNvPr>
          <p:cNvSpPr>
            <a:spLocks noGrp="1"/>
          </p:cNvSpPr>
          <p:nvPr>
            <p:ph type="dt" sz="half" idx="10"/>
          </p:nvPr>
        </p:nvSpPr>
        <p:spPr/>
        <p:txBody>
          <a:bodyPr/>
          <a:lstStyle/>
          <a:p>
            <a:fld id="{41A6F2D0-2230-3142-81C7-59C5547B5DF0}" type="datetimeFigureOut">
              <a:rPr lang="en-US" smtClean="0"/>
              <a:t>7/30/21</a:t>
            </a:fld>
            <a:endParaRPr lang="en-US"/>
          </a:p>
        </p:txBody>
      </p:sp>
      <p:sp>
        <p:nvSpPr>
          <p:cNvPr id="6" name="Footer Placeholder 5">
            <a:extLst>
              <a:ext uri="{FF2B5EF4-FFF2-40B4-BE49-F238E27FC236}">
                <a16:creationId xmlns:a16="http://schemas.microsoft.com/office/drawing/2014/main" id="{6BF72319-E980-D642-A5C8-6E46608149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DEF856-18DA-424D-80E7-5F6EA375444F}"/>
              </a:ext>
            </a:extLst>
          </p:cNvPr>
          <p:cNvSpPr>
            <a:spLocks noGrp="1"/>
          </p:cNvSpPr>
          <p:nvPr>
            <p:ph type="sldNum" sz="quarter" idx="12"/>
          </p:nvPr>
        </p:nvSpPr>
        <p:spPr/>
        <p:txBody>
          <a:bodyPr/>
          <a:lstStyle/>
          <a:p>
            <a:fld id="{FB142A2C-C19F-6844-B999-08D8B5AF4B1E}" type="slidenum">
              <a:rPr lang="en-US" smtClean="0"/>
              <a:t>‹#›</a:t>
            </a:fld>
            <a:endParaRPr lang="en-US"/>
          </a:p>
        </p:txBody>
      </p:sp>
    </p:spTree>
    <p:extLst>
      <p:ext uri="{BB962C8B-B14F-4D97-AF65-F5344CB8AC3E}">
        <p14:creationId xmlns:p14="http://schemas.microsoft.com/office/powerpoint/2010/main" val="1632904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C73D971-22C4-E748-9E97-80B024E63E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661FA5-6BB1-DE41-9269-3637C56771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CC36A-7980-BA44-BCE4-14AFD8AF17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A6F2D0-2230-3142-81C7-59C5547B5DF0}" type="datetimeFigureOut">
              <a:rPr lang="en-US" smtClean="0"/>
              <a:t>7/30/21</a:t>
            </a:fld>
            <a:endParaRPr lang="en-US"/>
          </a:p>
        </p:txBody>
      </p:sp>
      <p:sp>
        <p:nvSpPr>
          <p:cNvPr id="5" name="Footer Placeholder 4">
            <a:extLst>
              <a:ext uri="{FF2B5EF4-FFF2-40B4-BE49-F238E27FC236}">
                <a16:creationId xmlns:a16="http://schemas.microsoft.com/office/drawing/2014/main" id="{C0137C52-1E6E-764D-A841-E7DA36EEA4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87C116-BBB0-6644-AEA6-9F139C99AE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142A2C-C19F-6844-B999-08D8B5AF4B1E}" type="slidenum">
              <a:rPr lang="en-US" smtClean="0"/>
              <a:t>‹#›</a:t>
            </a:fld>
            <a:endParaRPr lang="en-US"/>
          </a:p>
        </p:txBody>
      </p:sp>
    </p:spTree>
    <p:extLst>
      <p:ext uri="{BB962C8B-B14F-4D97-AF65-F5344CB8AC3E}">
        <p14:creationId xmlns:p14="http://schemas.microsoft.com/office/powerpoint/2010/main" val="16258449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5BA1080-8AF2-B240-9504-D10F3434F4EF}"/>
              </a:ext>
            </a:extLst>
          </p:cNvPr>
          <p:cNvSpPr/>
          <p:nvPr/>
        </p:nvSpPr>
        <p:spPr>
          <a:xfrm>
            <a:off x="0" y="0"/>
            <a:ext cx="12191998" cy="68688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6D95A8DD-BD7A-4046-865A-C3E5AE2DC177}"/>
              </a:ext>
            </a:extLst>
          </p:cNvPr>
          <p:cNvSpPr/>
          <p:nvPr/>
        </p:nvSpPr>
        <p:spPr>
          <a:xfrm flipH="1">
            <a:off x="-384048" y="2432531"/>
            <a:ext cx="12576048" cy="4436334"/>
          </a:xfrm>
          <a:prstGeom prst="rtTriangle">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Triangle 7">
            <a:extLst>
              <a:ext uri="{FF2B5EF4-FFF2-40B4-BE49-F238E27FC236}">
                <a16:creationId xmlns:a16="http://schemas.microsoft.com/office/drawing/2014/main" id="{CF0A37C3-3153-B64A-9C33-755815E7158D}"/>
              </a:ext>
            </a:extLst>
          </p:cNvPr>
          <p:cNvSpPr/>
          <p:nvPr/>
        </p:nvSpPr>
        <p:spPr>
          <a:xfrm flipH="1">
            <a:off x="-384048" y="2811833"/>
            <a:ext cx="12576048" cy="4057031"/>
          </a:xfrm>
          <a:prstGeom prst="rtTriangle">
            <a:avLst/>
          </a:prstGeom>
          <a:solidFill>
            <a:srgbClr val="AD33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a:extLst>
              <a:ext uri="{FF2B5EF4-FFF2-40B4-BE49-F238E27FC236}">
                <a16:creationId xmlns:a16="http://schemas.microsoft.com/office/drawing/2014/main" id="{117A98F4-B27A-2041-B06C-A0C6F659BE24}"/>
              </a:ext>
            </a:extLst>
          </p:cNvPr>
          <p:cNvSpPr/>
          <p:nvPr/>
        </p:nvSpPr>
        <p:spPr>
          <a:xfrm flipH="1">
            <a:off x="-384048" y="3165852"/>
            <a:ext cx="12576048" cy="3703013"/>
          </a:xfrm>
          <a:prstGeom prst="rtTriangle">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6DB1B635-4299-C34E-846C-0964EBEC9F1D}"/>
              </a:ext>
            </a:extLst>
          </p:cNvPr>
          <p:cNvSpPr/>
          <p:nvPr/>
        </p:nvSpPr>
        <p:spPr>
          <a:xfrm flipH="1">
            <a:off x="-384048" y="3545156"/>
            <a:ext cx="12576048" cy="3323709"/>
          </a:xfrm>
          <a:prstGeom prst="rtTriangle">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155F17B4-E870-E143-8A64-7CD8348A9039}"/>
              </a:ext>
            </a:extLst>
          </p:cNvPr>
          <p:cNvPicPr>
            <a:picLocks noChangeAspect="1"/>
          </p:cNvPicPr>
          <p:nvPr/>
        </p:nvPicPr>
        <p:blipFill>
          <a:blip r:embed="rId2"/>
          <a:stretch>
            <a:fillRect/>
          </a:stretch>
        </p:blipFill>
        <p:spPr>
          <a:xfrm>
            <a:off x="8862978" y="5356190"/>
            <a:ext cx="3358791" cy="1512675"/>
          </a:xfrm>
          <a:prstGeom prst="rect">
            <a:avLst/>
          </a:prstGeom>
        </p:spPr>
      </p:pic>
      <p:sp>
        <p:nvSpPr>
          <p:cNvPr id="10" name="TextBox 9">
            <a:extLst>
              <a:ext uri="{FF2B5EF4-FFF2-40B4-BE49-F238E27FC236}">
                <a16:creationId xmlns:a16="http://schemas.microsoft.com/office/drawing/2014/main" id="{2C9DDEB9-C190-FB49-826B-4183B0F5F5DA}"/>
              </a:ext>
            </a:extLst>
          </p:cNvPr>
          <p:cNvSpPr txBox="1"/>
          <p:nvPr/>
        </p:nvSpPr>
        <p:spPr>
          <a:xfrm>
            <a:off x="939113" y="753763"/>
            <a:ext cx="10540313" cy="2554545"/>
          </a:xfrm>
          <a:prstGeom prst="rect">
            <a:avLst/>
          </a:prstGeom>
          <a:noFill/>
        </p:spPr>
        <p:txBody>
          <a:bodyPr wrap="square" rtlCol="0">
            <a:spAutoFit/>
          </a:bodyPr>
          <a:lstStyle/>
          <a:p>
            <a:r>
              <a:rPr lang="en-US" sz="4000" b="1" dirty="0">
                <a:latin typeface="Arial Narrow" panose="020B0604020202020204" pitchFamily="34" charset="0"/>
                <a:cs typeface="Arial Narrow" panose="020B0604020202020204" pitchFamily="34" charset="0"/>
              </a:rPr>
              <a:t>FAILURE TO TIMELY PAY THE INITIAL EARNEST MONEY DEPOSIT ADDITIONAL EARNEST MONEY DEPOSIT, AND/OR THE DUE DILIGENCE FEE </a:t>
            </a:r>
          </a:p>
          <a:p>
            <a:r>
              <a:rPr lang="en-US" sz="4000" b="1" dirty="0">
                <a:solidFill>
                  <a:schemeClr val="bg1"/>
                </a:solidFill>
                <a:latin typeface="Arial Narrow" panose="020B0604020202020204" pitchFamily="34" charset="0"/>
                <a:cs typeface="Arial Narrow" panose="020B0604020202020204" pitchFamily="34" charset="0"/>
              </a:rPr>
              <a:t>CONSUMER VERSION</a:t>
            </a:r>
          </a:p>
        </p:txBody>
      </p:sp>
    </p:spTree>
    <p:extLst>
      <p:ext uri="{BB962C8B-B14F-4D97-AF65-F5344CB8AC3E}">
        <p14:creationId xmlns:p14="http://schemas.microsoft.com/office/powerpoint/2010/main" val="811782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244EAA0-6CBB-E847-9519-CFA55EB502E0}"/>
              </a:ext>
            </a:extLst>
          </p:cNvPr>
          <p:cNvSpPr/>
          <p:nvPr/>
        </p:nvSpPr>
        <p:spPr>
          <a:xfrm>
            <a:off x="0" y="0"/>
            <a:ext cx="12191998" cy="6868864"/>
          </a:xfrm>
          <a:prstGeom prst="rect">
            <a:avLst/>
          </a:prstGeom>
          <a:solidFill>
            <a:srgbClr val="107B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21F2520-E284-A943-B526-F4E5699C9EC7}"/>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D16B963-B350-1B47-B523-BB76D079E49F}"/>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7" name="Rectangle 6">
            <a:extLst>
              <a:ext uri="{FF2B5EF4-FFF2-40B4-BE49-F238E27FC236}">
                <a16:creationId xmlns:a16="http://schemas.microsoft.com/office/drawing/2014/main" id="{E4F76270-4914-944D-B981-87C8F0998F2D}"/>
              </a:ext>
            </a:extLst>
          </p:cNvPr>
          <p:cNvSpPr/>
          <p:nvPr/>
        </p:nvSpPr>
        <p:spPr>
          <a:xfrm>
            <a:off x="3047999" y="2424666"/>
            <a:ext cx="6096000" cy="1477328"/>
          </a:xfrm>
          <a:prstGeom prst="rect">
            <a:avLst/>
          </a:prstGeom>
        </p:spPr>
        <p:txBody>
          <a:bodyPr>
            <a:spAutoFit/>
          </a:bodyPr>
          <a:lstStyle/>
          <a:p>
            <a:r>
              <a:rPr lang="en-US" b="1" dirty="0">
                <a:solidFill>
                  <a:schemeClr val="bg1"/>
                </a:solidFill>
              </a:rPr>
              <a:t>NOTE: </a:t>
            </a:r>
            <a:r>
              <a:rPr lang="en-US" dirty="0">
                <a:solidFill>
                  <a:schemeClr val="bg1"/>
                </a:solidFill>
              </a:rPr>
              <a:t>This article only addresses issues that arise when funds are not paid as required under Form 2-T. Detailed information concerning the Earnest Money Deposit, Additional Earnest Money Deposit, and the Due Diligence Fee is provided in other articles in this guide.</a:t>
            </a:r>
          </a:p>
        </p:txBody>
      </p:sp>
    </p:spTree>
    <p:extLst>
      <p:ext uri="{BB962C8B-B14F-4D97-AF65-F5344CB8AC3E}">
        <p14:creationId xmlns:p14="http://schemas.microsoft.com/office/powerpoint/2010/main" val="1446412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EBC2AE-4431-8449-9D0F-2D66AF9E7E1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468110-526E-6241-A227-E2F2101FEBD1}"/>
              </a:ext>
            </a:extLst>
          </p:cNvPr>
          <p:cNvSpPr>
            <a:spLocks noGrp="1"/>
          </p:cNvSpPr>
          <p:nvPr>
            <p:ph type="title"/>
          </p:nvPr>
        </p:nvSpPr>
        <p:spPr>
          <a:xfrm>
            <a:off x="853084" y="365120"/>
            <a:ext cx="10515600" cy="1898327"/>
          </a:xfrm>
        </p:spPr>
        <p:txBody>
          <a:bodyPr>
            <a:normAutofit/>
          </a:bodyPr>
          <a:lstStyle/>
          <a:p>
            <a:r>
              <a:rPr lang="en-US" sz="3200" b="1" dirty="0">
                <a:solidFill>
                  <a:srgbClr val="107BAB"/>
                </a:solidFill>
                <a:latin typeface="Myriad Pro" panose="020B0503030403020204" pitchFamily="34" charset="0"/>
              </a:rPr>
              <a:t>Is the contract void if the buyer fails to timely deliver the Initial Earnest Money Deposit (EMD) or Due Diligence Fee (DDF)?</a:t>
            </a:r>
          </a:p>
        </p:txBody>
      </p:sp>
      <p:sp>
        <p:nvSpPr>
          <p:cNvPr id="3" name="Content Placeholder 2">
            <a:extLst>
              <a:ext uri="{FF2B5EF4-FFF2-40B4-BE49-F238E27FC236}">
                <a16:creationId xmlns:a16="http://schemas.microsoft.com/office/drawing/2014/main" id="{9C84D702-9A2B-C347-BDD5-0791E69D06E5}"/>
              </a:ext>
            </a:extLst>
          </p:cNvPr>
          <p:cNvSpPr>
            <a:spLocks noGrp="1"/>
          </p:cNvSpPr>
          <p:nvPr>
            <p:ph idx="1"/>
          </p:nvPr>
        </p:nvSpPr>
        <p:spPr>
          <a:xfrm>
            <a:off x="838200" y="2398627"/>
            <a:ext cx="10515600" cy="3778336"/>
          </a:xfrm>
        </p:spPr>
        <p:txBody>
          <a:bodyPr>
            <a:noAutofit/>
          </a:bodyPr>
          <a:lstStyle/>
          <a:p>
            <a:pPr marL="0" indent="0">
              <a:buNone/>
            </a:pPr>
            <a:r>
              <a:rPr lang="en-US" sz="1700" dirty="0">
                <a:latin typeface="Myriad Pro" panose="020B0503030403020204" pitchFamily="34" charset="0"/>
              </a:rPr>
              <a:t>No. the contract is in full force and effect as soon as it is signed by all parties and such signing is appropriately communicated. The buyer’s obligation to deliver the Initial EMD and DDF are terms of the contract that the buyer must fulfill. As explained more fully in this article, if a buyer does not timely deliver the Initial EMD and/or the DDF, they could be in breach of contract.</a:t>
            </a:r>
          </a:p>
        </p:txBody>
      </p:sp>
      <p:sp>
        <p:nvSpPr>
          <p:cNvPr id="13" name="Rectangle 12">
            <a:extLst>
              <a:ext uri="{FF2B5EF4-FFF2-40B4-BE49-F238E27FC236}">
                <a16:creationId xmlns:a16="http://schemas.microsoft.com/office/drawing/2014/main" id="{EDB41B0B-3B11-0B44-909F-D0D0F6859ECA}"/>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FCCCD08-49D2-9E4A-82E3-B44AD75347B2}"/>
              </a:ext>
            </a:extLst>
          </p:cNvPr>
          <p:cNvPicPr>
            <a:picLocks noChangeAspect="1"/>
          </p:cNvPicPr>
          <p:nvPr/>
        </p:nvPicPr>
        <p:blipFill>
          <a:blip r:embed="rId3"/>
          <a:stretch>
            <a:fillRect/>
          </a:stretch>
        </p:blipFill>
        <p:spPr>
          <a:xfrm>
            <a:off x="10441656" y="6191480"/>
            <a:ext cx="1780113" cy="801697"/>
          </a:xfrm>
          <a:prstGeom prst="rect">
            <a:avLst/>
          </a:prstGeom>
        </p:spPr>
      </p:pic>
      <p:pic>
        <p:nvPicPr>
          <p:cNvPr id="5" name="Picture 4">
            <a:extLst>
              <a:ext uri="{FF2B5EF4-FFF2-40B4-BE49-F238E27FC236}">
                <a16:creationId xmlns:a16="http://schemas.microsoft.com/office/drawing/2014/main" id="{7F37060A-BC3D-2E4E-8B56-23951917F1F0}"/>
              </a:ext>
            </a:extLst>
          </p:cNvPr>
          <p:cNvPicPr>
            <a:picLocks noChangeAspect="1"/>
          </p:cNvPicPr>
          <p:nvPr/>
        </p:nvPicPr>
        <p:blipFill>
          <a:blip r:embed="rId4"/>
          <a:stretch>
            <a:fillRect/>
          </a:stretch>
        </p:blipFill>
        <p:spPr>
          <a:xfrm>
            <a:off x="2843432" y="3138920"/>
            <a:ext cx="3038043" cy="3038043"/>
          </a:xfrm>
          <a:prstGeom prst="rect">
            <a:avLst/>
          </a:prstGeom>
        </p:spPr>
      </p:pic>
      <p:pic>
        <p:nvPicPr>
          <p:cNvPr id="7" name="Picture 6">
            <a:extLst>
              <a:ext uri="{FF2B5EF4-FFF2-40B4-BE49-F238E27FC236}">
                <a16:creationId xmlns:a16="http://schemas.microsoft.com/office/drawing/2014/main" id="{DCDEF469-F5B3-6140-9C8D-0A94E8F737AB}"/>
              </a:ext>
            </a:extLst>
          </p:cNvPr>
          <p:cNvPicPr>
            <a:picLocks noChangeAspect="1"/>
          </p:cNvPicPr>
          <p:nvPr/>
        </p:nvPicPr>
        <p:blipFill>
          <a:blip r:embed="rId5"/>
          <a:stretch>
            <a:fillRect/>
          </a:stretch>
        </p:blipFill>
        <p:spPr>
          <a:xfrm>
            <a:off x="5881475" y="3129142"/>
            <a:ext cx="3038043" cy="3038043"/>
          </a:xfrm>
          <a:prstGeom prst="rect">
            <a:avLst/>
          </a:prstGeom>
        </p:spPr>
      </p:pic>
    </p:spTree>
    <p:extLst>
      <p:ext uri="{BB962C8B-B14F-4D97-AF65-F5344CB8AC3E}">
        <p14:creationId xmlns:p14="http://schemas.microsoft.com/office/powerpoint/2010/main" val="1822325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4B5CEC-C67B-4548-8B73-D292D27AA608}"/>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1">
            <a:extLst>
              <a:ext uri="{FF2B5EF4-FFF2-40B4-BE49-F238E27FC236}">
                <a16:creationId xmlns:a16="http://schemas.microsoft.com/office/drawing/2014/main" id="{2DD56779-A995-134E-B746-1BE8FA967C21}"/>
              </a:ext>
            </a:extLst>
          </p:cNvPr>
          <p:cNvSpPr>
            <a:spLocks noGrp="1"/>
          </p:cNvSpPr>
          <p:nvPr>
            <p:ph type="title"/>
          </p:nvPr>
        </p:nvSpPr>
        <p:spPr>
          <a:xfrm>
            <a:off x="838200" y="365122"/>
            <a:ext cx="10515600" cy="1898326"/>
          </a:xfrm>
        </p:spPr>
        <p:txBody>
          <a:bodyPr>
            <a:normAutofit/>
          </a:bodyPr>
          <a:lstStyle/>
          <a:p>
            <a:r>
              <a:rPr lang="en-US" sz="3200" b="1" dirty="0">
                <a:solidFill>
                  <a:srgbClr val="107BAB"/>
                </a:solidFill>
                <a:latin typeface="Myriad Pro" panose="020B0503030403020204" pitchFamily="34" charset="0"/>
              </a:rPr>
              <a:t>Can the seller accept another offer if the buyer fails to timely deliver the Initial EMD and/or the DDF?</a:t>
            </a:r>
          </a:p>
        </p:txBody>
      </p:sp>
      <p:sp>
        <p:nvSpPr>
          <p:cNvPr id="14" name="Rectangle 13">
            <a:extLst>
              <a:ext uri="{FF2B5EF4-FFF2-40B4-BE49-F238E27FC236}">
                <a16:creationId xmlns:a16="http://schemas.microsoft.com/office/drawing/2014/main" id="{9697FBF0-5964-CB47-835C-5975C5C52131}"/>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33C5752-014E-354D-ABF8-A50481E64EE5}"/>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Content Placeholder 2">
            <a:extLst>
              <a:ext uri="{FF2B5EF4-FFF2-40B4-BE49-F238E27FC236}">
                <a16:creationId xmlns:a16="http://schemas.microsoft.com/office/drawing/2014/main" id="{99E6E744-EA9A-4D43-9404-9E99D4CAE448}"/>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If the contract is effective, the answer is “no.” Once the parties are under contract, the seller cannot accept another offer, even if the buyer has failed to timely deliver the Initial EMD and/or the DDF. The article titled Contract Formation and Effective Date have more information as to when the contract becomes binding.</a:t>
            </a:r>
          </a:p>
          <a:p>
            <a:pPr marL="0" indent="0">
              <a:buNone/>
            </a:pPr>
            <a:r>
              <a:rPr lang="en-US" sz="1800" dirty="0">
                <a:latin typeface="Myriad Pro" panose="020B0503030403020204" pitchFamily="34" charset="0"/>
              </a:rPr>
              <a:t>If the seller is under contract, they should seek the advice of legal counsel before accepting another offer, unless the second offer is contingent on the termination of the current contract, or in other words, unless the second offer is a back-up contract.</a:t>
            </a:r>
          </a:p>
        </p:txBody>
      </p:sp>
    </p:spTree>
    <p:extLst>
      <p:ext uri="{BB962C8B-B14F-4D97-AF65-F5344CB8AC3E}">
        <p14:creationId xmlns:p14="http://schemas.microsoft.com/office/powerpoint/2010/main" val="3723038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923BE72-16F1-FB40-903A-1EDA307D5C8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92CD17C-7254-A94A-90C2-8B4079DC068C}"/>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12" name="Rectangle 11">
            <a:extLst>
              <a:ext uri="{FF2B5EF4-FFF2-40B4-BE49-F238E27FC236}">
                <a16:creationId xmlns:a16="http://schemas.microsoft.com/office/drawing/2014/main" id="{5D16DF93-0194-8D43-ADC0-B5EBB31B0EAB}"/>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a:extLst>
              <a:ext uri="{FF2B5EF4-FFF2-40B4-BE49-F238E27FC236}">
                <a16:creationId xmlns:a16="http://schemas.microsoft.com/office/drawing/2014/main" id="{05843EBD-1C6E-0B4C-88E9-842D722BF3AA}"/>
              </a:ext>
            </a:extLst>
          </p:cNvPr>
          <p:cNvSpPr>
            <a:spLocks noGrp="1"/>
          </p:cNvSpPr>
          <p:nvPr>
            <p:ph type="title"/>
          </p:nvPr>
        </p:nvSpPr>
        <p:spPr>
          <a:xfrm>
            <a:off x="838200" y="426907"/>
            <a:ext cx="10515600" cy="1898326"/>
          </a:xfrm>
        </p:spPr>
        <p:txBody>
          <a:bodyPr>
            <a:normAutofit/>
          </a:bodyPr>
          <a:lstStyle/>
          <a:p>
            <a:r>
              <a:rPr lang="en-US" sz="3500" b="1" dirty="0">
                <a:solidFill>
                  <a:srgbClr val="107BAB"/>
                </a:solidFill>
                <a:latin typeface="Myriad Pro" panose="020B0503030403020204" pitchFamily="34" charset="0"/>
              </a:rPr>
              <a:t>What can the seller do if the buyer fails to timely deliver the Initial EMD and/or the DDF?</a:t>
            </a:r>
          </a:p>
        </p:txBody>
      </p:sp>
      <p:sp>
        <p:nvSpPr>
          <p:cNvPr id="15" name="Content Placeholder 2">
            <a:extLst>
              <a:ext uri="{FF2B5EF4-FFF2-40B4-BE49-F238E27FC236}">
                <a16:creationId xmlns:a16="http://schemas.microsoft.com/office/drawing/2014/main" id="{0851304A-8980-484A-9570-269DAB5DB72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The seller is permitted to demand payment of the Initial EMD and/or DDF in writing. If the buyer thereafter fails to make payment of the Initial EMD or the DDF via cash, official bank check, wire transfer, or electronic transfer within one banking day, then the seller has the unilateral right to terminate the contract.  “Banking day” in Form 2-T means Monday-Friday, except for recognized bank holidays. This means that if the seller gives the written demand on a Friday, the buyer would have until close of business on Monday to deliver the funds (assuming no holidays).</a:t>
            </a:r>
          </a:p>
        </p:txBody>
      </p:sp>
    </p:spTree>
    <p:extLst>
      <p:ext uri="{BB962C8B-B14F-4D97-AF65-F5344CB8AC3E}">
        <p14:creationId xmlns:p14="http://schemas.microsoft.com/office/powerpoint/2010/main" val="651278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What if the buyer gives a bad check for the Initial EMD or DDF?</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The contract is not void, and the contract will remain in full force and effect unless it is properly terminated. Paragraph 1(d) of the contract says that the seller can use the same written demand process explained above to demand funds when the buyer’s check or other payment method is dishonored. The buyer would then have one banking day to provide the required funds.</a:t>
            </a:r>
          </a:p>
        </p:txBody>
      </p:sp>
      <p:pic>
        <p:nvPicPr>
          <p:cNvPr id="3" name="Picture 2">
            <a:extLst>
              <a:ext uri="{FF2B5EF4-FFF2-40B4-BE49-F238E27FC236}">
                <a16:creationId xmlns:a16="http://schemas.microsoft.com/office/drawing/2014/main" id="{CCE7086B-FD3E-FC4E-B628-53F1CABBB773}"/>
              </a:ext>
            </a:extLst>
          </p:cNvPr>
          <p:cNvPicPr>
            <a:picLocks noChangeAspect="1"/>
          </p:cNvPicPr>
          <p:nvPr/>
        </p:nvPicPr>
        <p:blipFill>
          <a:blip r:embed="rId3"/>
          <a:stretch>
            <a:fillRect/>
          </a:stretch>
        </p:blipFill>
        <p:spPr>
          <a:xfrm>
            <a:off x="4440987" y="3092937"/>
            <a:ext cx="3310026" cy="3310026"/>
          </a:xfrm>
          <a:prstGeom prst="rect">
            <a:avLst/>
          </a:prstGeom>
        </p:spPr>
      </p:pic>
    </p:spTree>
    <p:extLst>
      <p:ext uri="{BB962C8B-B14F-4D97-AF65-F5344CB8AC3E}">
        <p14:creationId xmlns:p14="http://schemas.microsoft.com/office/powerpoint/2010/main" val="2750102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What if the buyer fails to timely pay the Additional EMD?</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The contract states that time is of the essence for payment of any Additional EMD. If the buyer does not pay these funds, no written demand is necessary from the seller. The seller can immediately and unilaterally terminate the contract if they wish.</a:t>
            </a:r>
          </a:p>
          <a:p>
            <a:pPr marL="0" indent="0">
              <a:buNone/>
            </a:pPr>
            <a:r>
              <a:rPr lang="en-US" sz="1800" dirty="0">
                <a:latin typeface="Myriad Pro" panose="020B0503030403020204" pitchFamily="34" charset="0"/>
              </a:rPr>
              <a:t>Form 2-T requires that Additional EMD must be paid by “cash, official bank check, wire transfer or electronic transfer.” Failure to timely pay via one of these methods will similarly permit the seller to immediately terminate the contract.</a:t>
            </a:r>
          </a:p>
        </p:txBody>
      </p:sp>
    </p:spTree>
    <p:extLst>
      <p:ext uri="{BB962C8B-B14F-4D97-AF65-F5344CB8AC3E}">
        <p14:creationId xmlns:p14="http://schemas.microsoft.com/office/powerpoint/2010/main" val="2983145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F0597C-FA38-0641-93AF-75D7270D037F}"/>
              </a:ext>
            </a:extLst>
          </p:cNvPr>
          <p:cNvSpPr/>
          <p:nvPr/>
        </p:nvSpPr>
        <p:spPr>
          <a:xfrm>
            <a:off x="0" y="6326659"/>
            <a:ext cx="12221769" cy="542205"/>
          </a:xfrm>
          <a:prstGeom prst="rect">
            <a:avLst/>
          </a:prstGeom>
          <a:solidFill>
            <a:srgbClr val="FDF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19E3FE53-21B5-0D44-9222-C0194320B46E}"/>
              </a:ext>
            </a:extLst>
          </p:cNvPr>
          <p:cNvPicPr>
            <a:picLocks noChangeAspect="1"/>
          </p:cNvPicPr>
          <p:nvPr/>
        </p:nvPicPr>
        <p:blipFill>
          <a:blip r:embed="rId2"/>
          <a:stretch>
            <a:fillRect/>
          </a:stretch>
        </p:blipFill>
        <p:spPr>
          <a:xfrm>
            <a:off x="10441656" y="6191480"/>
            <a:ext cx="1780113" cy="801697"/>
          </a:xfrm>
          <a:prstGeom prst="rect">
            <a:avLst/>
          </a:prstGeom>
        </p:spPr>
      </p:pic>
      <p:sp>
        <p:nvSpPr>
          <p:cNvPr id="9" name="Rectangle 8">
            <a:extLst>
              <a:ext uri="{FF2B5EF4-FFF2-40B4-BE49-F238E27FC236}">
                <a16:creationId xmlns:a16="http://schemas.microsoft.com/office/drawing/2014/main" id="{76BC482F-A9A6-3840-BE9F-767CA127ACD2}"/>
              </a:ext>
            </a:extLst>
          </p:cNvPr>
          <p:cNvSpPr/>
          <p:nvPr/>
        </p:nvSpPr>
        <p:spPr>
          <a:xfrm>
            <a:off x="578709" y="365120"/>
            <a:ext cx="11034583" cy="1883809"/>
          </a:xfrm>
          <a:prstGeom prst="rect">
            <a:avLst/>
          </a:prstGeom>
          <a:solidFill>
            <a:srgbClr val="E1F0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B2B6E193-E95B-E54D-8553-96A91F15EFB0}"/>
              </a:ext>
            </a:extLst>
          </p:cNvPr>
          <p:cNvSpPr>
            <a:spLocks noGrp="1"/>
          </p:cNvSpPr>
          <p:nvPr>
            <p:ph type="title"/>
          </p:nvPr>
        </p:nvSpPr>
        <p:spPr>
          <a:xfrm>
            <a:off x="838200" y="426907"/>
            <a:ext cx="10515600" cy="1898326"/>
          </a:xfrm>
        </p:spPr>
        <p:txBody>
          <a:bodyPr>
            <a:normAutofit/>
          </a:bodyPr>
          <a:lstStyle/>
          <a:p>
            <a:r>
              <a:rPr lang="en-US" sz="3200" b="1" dirty="0">
                <a:solidFill>
                  <a:srgbClr val="107BAB"/>
                </a:solidFill>
                <a:latin typeface="Myriad Pro" panose="020B0503030403020204" pitchFamily="34" charset="0"/>
              </a:rPr>
              <a:t>Can the seller terminate if the DDF, EMD, or Additional EMD have been put in the mail but not actually received by the seller by the applicable due date?</a:t>
            </a:r>
          </a:p>
        </p:txBody>
      </p:sp>
      <p:sp>
        <p:nvSpPr>
          <p:cNvPr id="11" name="Content Placeholder 2">
            <a:extLst>
              <a:ext uri="{FF2B5EF4-FFF2-40B4-BE49-F238E27FC236}">
                <a16:creationId xmlns:a16="http://schemas.microsoft.com/office/drawing/2014/main" id="{57C1B4E7-504C-7E4D-BB2E-8CB87266B3E4}"/>
              </a:ext>
            </a:extLst>
          </p:cNvPr>
          <p:cNvSpPr txBox="1">
            <a:spLocks/>
          </p:cNvSpPr>
          <p:nvPr/>
        </p:nvSpPr>
        <p:spPr>
          <a:xfrm>
            <a:off x="838200" y="2398627"/>
            <a:ext cx="10515600" cy="37783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latin typeface="Myriad Pro" panose="020B0503030403020204" pitchFamily="34" charset="0"/>
              </a:rPr>
              <a:t>Yes. Form 2-T requires that funds actually be received by the seller in order to be considered “delivered” under the contract. Therefore, if the contract gives the seller the right to terminate for failure to timely “deliver” funds, the buyer’s merely putting the funds in the mail will not be sufficient if the seller does not, in fact, receive the funds by the applicable due date.</a:t>
            </a:r>
          </a:p>
        </p:txBody>
      </p:sp>
    </p:spTree>
    <p:extLst>
      <p:ext uri="{BB962C8B-B14F-4D97-AF65-F5344CB8AC3E}">
        <p14:creationId xmlns:p14="http://schemas.microsoft.com/office/powerpoint/2010/main" val="12641698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1054</TotalTime>
  <Words>739</Words>
  <Application>Microsoft Macintosh PowerPoint</Application>
  <PresentationFormat>Widescreen</PresentationFormat>
  <Paragraphs>18</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Arial Narrow</vt:lpstr>
      <vt:lpstr>Calibri</vt:lpstr>
      <vt:lpstr>Calibri Light</vt:lpstr>
      <vt:lpstr>Myriad Pro</vt:lpstr>
      <vt:lpstr>Office Theme</vt:lpstr>
      <vt:lpstr>PowerPoint Presentation</vt:lpstr>
      <vt:lpstr>PowerPoint Presentation</vt:lpstr>
      <vt:lpstr>Is the contract void if the buyer fails to timely deliver the Initial Earnest Money Deposit (EMD) or Due Diligence Fee (DDF)?</vt:lpstr>
      <vt:lpstr>Can the seller accept another offer if the buyer fails to timely deliver the Initial EMD and/or the DDF?</vt:lpstr>
      <vt:lpstr>What can the seller do if the buyer fails to timely deliver the Initial EMD and/or the DDF?</vt:lpstr>
      <vt:lpstr>What if the buyer gives a bad check for the Initial EMD or DDF?</vt:lpstr>
      <vt:lpstr>What if the buyer fails to timely pay the Additional EMD?</vt:lpstr>
      <vt:lpstr>Can the seller terminate if the DDF, EMD, or Additional EMD have been put in the mail but not actually received by the seller by the applicable due date?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Kenna Cupp</dc:creator>
  <cp:lastModifiedBy>Kenna Cupp</cp:lastModifiedBy>
  <cp:revision>42</cp:revision>
  <dcterms:created xsi:type="dcterms:W3CDTF">2020-06-09T02:44:20Z</dcterms:created>
  <dcterms:modified xsi:type="dcterms:W3CDTF">2021-07-30T16:34:04Z</dcterms:modified>
</cp:coreProperties>
</file>