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4"/>
    <p:restoredTop sz="94654"/>
  </p:normalViewPr>
  <p:slideViewPr>
    <p:cSldViewPr snapToGrid="0" snapToObjects="1">
      <p:cViewPr varScale="1">
        <p:scale>
          <a:sx n="104" d="100"/>
          <a:sy n="104" d="100"/>
        </p:scale>
        <p:origin x="824"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REPAIR REQUESTS</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parties agree on repairs after the Due Diligence Period ends?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contract does not place a time limit on when repair negotiations must take place. However, the buyer does not have the right to terminate the contract once the Due Diligence Period expires. For this reason, the buyer will not have much leverage in any negotiations that are conducted after that expiration. Buyers should be encouraged to conclude all repair negotiations prior to the end of the Due Diligence Period. </a:t>
            </a:r>
          </a:p>
          <a:p>
            <a:pPr marL="0" indent="0">
              <a:buNone/>
            </a:pPr>
            <a:r>
              <a:rPr lang="en-US" sz="1800" dirty="0">
                <a:latin typeface="Myriad Pro" panose="020B0503030403020204" pitchFamily="34" charset="0"/>
              </a:rPr>
              <a:t>Any agreement that the parties may reach with respect to repairs and or improvements must be in writing and signed by the parties, regardless of when that agreement is reached. </a:t>
            </a:r>
          </a:p>
        </p:txBody>
      </p:sp>
    </p:spTree>
    <p:extLst>
      <p:ext uri="{BB962C8B-B14F-4D97-AF65-F5344CB8AC3E}">
        <p14:creationId xmlns:p14="http://schemas.microsoft.com/office/powerpoint/2010/main" val="375076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any agreed-upon repairs be completed during the Due Diligence Period?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Seller will have until the Settlement Date to complete any agreed-upon repairs. </a:t>
            </a:r>
          </a:p>
          <a:p>
            <a:pPr marL="0" indent="0">
              <a:buNone/>
            </a:pPr>
            <a:r>
              <a:rPr lang="en-US" sz="1800" dirty="0">
                <a:latin typeface="Myriad Pro" panose="020B0503030403020204" pitchFamily="34" charset="0"/>
              </a:rPr>
              <a:t>If the seller agreed to complete repairs and/or improvements as part of the original contract between the parties, and the parties used Form 2A-11-T to document that agreement, paragraph 4 of that form states that seller agrees to complete the listed items “prior to Settlement Date.” Paragraph 4 notes that buyer shall have the right to verify, prior to Settlement, that the listed items have been completed in a good and workmanlike manner.” </a:t>
            </a:r>
          </a:p>
          <a:p>
            <a:pPr marL="0" indent="0">
              <a:buNone/>
            </a:pPr>
            <a:r>
              <a:rPr lang="en-US" sz="1800" dirty="0">
                <a:latin typeface="Myriad Pro" panose="020B0503030403020204" pitchFamily="34" charset="0"/>
              </a:rPr>
              <a:t>If the seller agreed to complete repairs and/or improvements after the parties were already under contract, and the parties used Form 310-T to document that agreement, paragraph 1 of that form states that such items “shall be completed prior to Settlement in a good and workmanlike manner.”</a:t>
            </a:r>
          </a:p>
          <a:p>
            <a:pPr marL="0" indent="0">
              <a:buNone/>
            </a:pPr>
            <a:r>
              <a:rPr lang="en-US" sz="1800" dirty="0">
                <a:latin typeface="Myriad Pro" panose="020B0503030403020204" pitchFamily="34" charset="0"/>
              </a:rPr>
              <a:t>Paragraph 8(m) of Form 2-T sets forth one of the seller’s obligations as follows: “Negotiated repairs/improvements shall be made in a good and workmanlike manner and Buyer shall have the right to verify same prior to Settlement.”</a:t>
            </a:r>
          </a:p>
        </p:txBody>
      </p:sp>
    </p:spTree>
    <p:extLst>
      <p:ext uri="{BB962C8B-B14F-4D97-AF65-F5344CB8AC3E}">
        <p14:creationId xmlns:p14="http://schemas.microsoft.com/office/powerpoint/2010/main" val="299123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are the buyer’s rights if seller fails to adequately complete all of the agreed-upon repairs before Settlement?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seller’s refusal, failure or inability to properly make all of the agreed-upon repairs and/or improvements prior to Settlement would be considered a breach of contract by the seller.</a:t>
            </a:r>
          </a:p>
          <a:p>
            <a:pPr marL="0" indent="0">
              <a:buNone/>
            </a:pPr>
            <a:r>
              <a:rPr lang="en-US" sz="1800" dirty="0">
                <a:latin typeface="Myriad Pro" panose="020B0503030403020204" pitchFamily="34" charset="0"/>
              </a:rPr>
              <a:t>According to paragraph 8(n) of Form 2-T, such a breach would give the buyer the right to terminate the contract and recover the earnest money deposit, the due diligence fee, and the buyer’s reasonable due diligence costs.</a:t>
            </a:r>
          </a:p>
        </p:txBody>
      </p:sp>
    </p:spTree>
    <p:extLst>
      <p:ext uri="{BB962C8B-B14F-4D97-AF65-F5344CB8AC3E}">
        <p14:creationId xmlns:p14="http://schemas.microsoft.com/office/powerpoint/2010/main" val="376061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buyer elect to close on the purchase if the seller has failed to timely complete all of the agreed-upon repairs?</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But if the buyer does proceed, the buyer may not be entitled to any further repairs. Paragraph 4(h) of Form 2-T states, in bold and all-capital letters “CLOSING SHALL CONSTITUTE ACCEPTANCE OF THE PROPERTY IN ITS THEN EXISTING CONDITION UNLESS PROVISION IS OTHERWISE MADE IN WRITING.”</a:t>
            </a:r>
          </a:p>
          <a:p>
            <a:pPr marL="0" indent="0">
              <a:buNone/>
            </a:pPr>
            <a:r>
              <a:rPr lang="en-US" sz="1800" dirty="0">
                <a:latin typeface="Myriad Pro" panose="020B0503030403020204" pitchFamily="34" charset="0"/>
              </a:rPr>
              <a:t>In order to preserve any right to post-closing repairs by the seller, buyers are strongly encouraged to seek legal assistance in drafting an appropriate agreement with the seller, one that recites the legal consideration exchanged for the seller’s promise to complete those repairs.</a:t>
            </a:r>
          </a:p>
        </p:txBody>
      </p:sp>
      <p:sp>
        <p:nvSpPr>
          <p:cNvPr id="2" name="TextBox 1">
            <a:extLst>
              <a:ext uri="{FF2B5EF4-FFF2-40B4-BE49-F238E27FC236}">
                <a16:creationId xmlns:a16="http://schemas.microsoft.com/office/drawing/2014/main" id="{BF33C69C-B18C-6A46-9C67-F7D8CE9AB0F1}"/>
              </a:ext>
            </a:extLst>
          </p:cNvPr>
          <p:cNvSpPr txBox="1"/>
          <p:nvPr/>
        </p:nvSpPr>
        <p:spPr>
          <a:xfrm>
            <a:off x="2261286" y="401594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3424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Before the parties are under contract, can the buyer ask the seller to make any repairs or improvements?</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Yes. The buyer can include a provision requiring the seller to complete specified repairs and/or improvements as part of the buyer’s offer for the property.</a:t>
            </a:r>
          </a:p>
          <a:p>
            <a:pPr marL="0" indent="0">
              <a:buNone/>
            </a:pPr>
            <a:r>
              <a:rPr lang="en-US" sz="1800" dirty="0">
                <a:latin typeface="Myriad Pro" panose="020B0503030403020204" pitchFamily="34" charset="0"/>
              </a:rPr>
              <a:t>Form 2A11-T, the “Additional Provisions Addendum,” can be used for this purpose. Paragraph 4 of that form is designed for buyers to itemize the repairs and/or improvements that the seller must agree to complete prior to the Settlement Date if the seller accepts the buyer’s offer.</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7" name="Picture 6">
            <a:extLst>
              <a:ext uri="{FF2B5EF4-FFF2-40B4-BE49-F238E27FC236}">
                <a16:creationId xmlns:a16="http://schemas.microsoft.com/office/drawing/2014/main" id="{D576518C-2DAE-FE44-91E8-645CBC2CB807}"/>
              </a:ext>
            </a:extLst>
          </p:cNvPr>
          <p:cNvPicPr>
            <a:picLocks noChangeAspect="1"/>
          </p:cNvPicPr>
          <p:nvPr/>
        </p:nvPicPr>
        <p:blipFill>
          <a:blip r:embed="rId3"/>
          <a:stretch>
            <a:fillRect/>
          </a:stretch>
        </p:blipFill>
        <p:spPr>
          <a:xfrm>
            <a:off x="4822224" y="3390465"/>
            <a:ext cx="2547551" cy="2547551"/>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After the parties are under contract, can the buyer ask the seller to make any repairs or improvements? </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Yes. According to paragraph 4(d) of Form 2-T, the buyer may request that the seller make repairs or improvements. </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Is the seller required to make any repairs/improvements that are requested by the buyer after a contract is signed?</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Paragraph 4(d) makes it clear that unless the parties have already agreed otherwise, the property is being sold in its current condition. In other words, while the seller may be willing to negotiate repairs or improvements once the parties are under contract, the seller is under no obligation to do so.</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If a buyer chooses to request repairs or improvements after a contract is signed, when should that request be made?</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4(d) provides specific guidance on this question. It states: “Buyer is advised to make any repair/improvement requests in sufficient time to allow repair/improvement negotiations to be concluded prior to the expiration of the Due Diligence Period.” </a:t>
            </a:r>
          </a:p>
          <a:p>
            <a:pPr marL="0" indent="0">
              <a:buNone/>
            </a:pPr>
            <a:r>
              <a:rPr lang="en-US" sz="1800" dirty="0">
                <a:latin typeface="Myriad Pro" panose="020B0503030403020204" pitchFamily="34" charset="0"/>
              </a:rPr>
              <a:t>The Warning at the beginning of paragraph 4 explains why this is so: “Buyer’s failure to deliver a Termination Notice to Seller prior to the expiration of the Due Diligence Period will constitute a waiver by Buyer of any right to terminate this Contract based on any matter relating to Buyer’s Due Diligence.”  In other words, a buyer does not have the right to terminate the contract after the Due Diligence Period ends if the buyer is unable to negotiate repairs with the seller.  If the buyer elects to terminate for that reason after the Due Diligence Period expires, it would be considered a breach of contract, resulting in the buyer’s earnest money deposit being paid to the seller according to paragraph 1(e).</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if the buyer is not satisfied with the progress of repair/improvement negotiations? </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buyer is not satisfied with the progress of repair/improvement negotiations, the buyer is strongly advised, before the end of the Due Diligence Period, to either (a) enter into a written agreement with the seller to extend the Due Diligence Period, or (b) terminate the contract. </a:t>
            </a:r>
          </a:p>
          <a:p>
            <a:pPr marL="0" indent="0">
              <a:buNone/>
            </a:pPr>
            <a:r>
              <a:rPr lang="en-US" sz="1800" dirty="0">
                <a:latin typeface="Myriad Pro" panose="020B0503030403020204" pitchFamily="34" charset="0"/>
              </a:rPr>
              <a:t>Form 4-T may be used to extend the Due Diligence Period. Form 350-T (or 351-T for vacant land) may be used to terminate the contract.</a:t>
            </a:r>
          </a:p>
        </p:txBody>
      </p:sp>
      <p:pic>
        <p:nvPicPr>
          <p:cNvPr id="7" name="Picture 6">
            <a:extLst>
              <a:ext uri="{FF2B5EF4-FFF2-40B4-BE49-F238E27FC236}">
                <a16:creationId xmlns:a16="http://schemas.microsoft.com/office/drawing/2014/main" id="{AC61487B-0D58-1648-A608-106E2B31E639}"/>
              </a:ext>
            </a:extLst>
          </p:cNvPr>
          <p:cNvPicPr>
            <a:picLocks noChangeAspect="1"/>
          </p:cNvPicPr>
          <p:nvPr/>
        </p:nvPicPr>
        <p:blipFill>
          <a:blip r:embed="rId3"/>
          <a:stretch>
            <a:fillRect/>
          </a:stretch>
        </p:blipFill>
        <p:spPr>
          <a:xfrm>
            <a:off x="4446784" y="3413993"/>
            <a:ext cx="3298432" cy="3298432"/>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How should repair requests to the seller be executed and documented?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Paragraph 4(d) explains that any agreement the parties reach with respect to repairs and/or improvements is an addition to the parties’ contract and, as such, must be in writing and signed by all parties in order to comply with paragraph 19 of Form 2-T.</a:t>
            </a:r>
          </a:p>
          <a:p>
            <a:pPr marL="0" indent="0">
              <a:buNone/>
            </a:pPr>
            <a:r>
              <a:rPr lang="en-US" sz="1800" dirty="0">
                <a:latin typeface="Myriad Pro" panose="020B0503030403020204" pitchFamily="34" charset="0"/>
              </a:rPr>
              <a:t>Form 310-T was specifically designed to document the repairs and/or improvements the seller agrees to complete prior to Settlement.</a:t>
            </a:r>
          </a:p>
          <a:p>
            <a:pPr marL="0" indent="0">
              <a:buNone/>
            </a:pPr>
            <a:endParaRPr lang="en-US" sz="1800" dirty="0">
              <a:latin typeface="Myriad Pro" panose="020B0503030403020204" pitchFamily="34" charset="0"/>
            </a:endParaRP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How should Form 310-T (the “Due Diligence Request and Agreement”) be completed?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All requests for seller action by the buyer should be listed in the blank space provided in paragraph 1. </a:t>
            </a:r>
          </a:p>
          <a:p>
            <a:pPr marL="0" indent="0">
              <a:buNone/>
            </a:pPr>
            <a:r>
              <a:rPr lang="en-US" sz="1800" dirty="0">
                <a:latin typeface="Myriad Pro" panose="020B0503030403020204" pitchFamily="34" charset="0"/>
              </a:rPr>
              <a:t>Care should be taken to adequately describe each action that the buyer is requesting the seller to take. For example: “repair broken toilet seat in downstairs bathroom.”</a:t>
            </a:r>
          </a:p>
          <a:p>
            <a:pPr marL="0" indent="0">
              <a:buNone/>
            </a:pPr>
            <a:r>
              <a:rPr lang="en-US" sz="1800" dirty="0">
                <a:latin typeface="Myriad Pro" panose="020B0503030403020204" pitchFamily="34" charset="0"/>
              </a:rPr>
              <a:t>Consideration should be given to requiring that certain repairs be completed by a licensed contractor.</a:t>
            </a:r>
          </a:p>
          <a:p>
            <a:pPr marL="0" indent="0">
              <a:buNone/>
            </a:pPr>
            <a:r>
              <a:rPr lang="en-US" sz="1800" dirty="0">
                <a:latin typeface="Myriad Pro" panose="020B0503030403020204" pitchFamily="34" charset="0"/>
              </a:rPr>
              <a:t>All buyers named in the contract should sign and date the form before it is delivered to the seller.</a:t>
            </a:r>
          </a:p>
          <a:p>
            <a:pPr marL="0" indent="0">
              <a:buNone/>
            </a:pPr>
            <a:r>
              <a:rPr lang="en-US" sz="1800" dirty="0">
                <a:latin typeface="Myriad Pro" panose="020B0503030403020204" pitchFamily="34" charset="0"/>
              </a:rPr>
              <a:t>If seller disagrees with one or more items that the buyer has listed, the seller should strike such items and date and initial the deletions prior to signing and dating the form.</a:t>
            </a:r>
          </a:p>
          <a:p>
            <a:pPr marL="0" indent="0">
              <a:buNone/>
            </a:pPr>
            <a:r>
              <a:rPr lang="en-US" sz="1800" dirty="0">
                <a:latin typeface="Myriad Pro" panose="020B0503030403020204" pitchFamily="34" charset="0"/>
              </a:rPr>
              <a:t>All sellers named in the contract should sign and date the form before it is returned to the buyer.</a:t>
            </a:r>
          </a:p>
          <a:p>
            <a:pPr marL="0" indent="0">
              <a:buNone/>
            </a:pPr>
            <a:r>
              <a:rPr lang="en-US" sz="1800" dirty="0">
                <a:latin typeface="Myriad Pro" panose="020B0503030403020204" pitchFamily="34" charset="0"/>
              </a:rPr>
              <a:t>If the deletions made by the seller are acceptable to the buyer, the buyer should date and initial those deletions and then deliver the form to the seller.</a:t>
            </a:r>
          </a:p>
          <a:p>
            <a:pPr marL="0" indent="0">
              <a:buNone/>
            </a:pPr>
            <a:r>
              <a:rPr lang="en-US" sz="1800" dirty="0">
                <a:latin typeface="Myriad Pro" panose="020B0503030403020204" pitchFamily="34" charset="0"/>
              </a:rPr>
              <a:t>If buyer does not accept the seller’s deletions, there is no agreement on repairs and negotiations can continue.</a:t>
            </a:r>
          </a:p>
        </p:txBody>
      </p:sp>
    </p:spTree>
    <p:extLst>
      <p:ext uri="{BB962C8B-B14F-4D97-AF65-F5344CB8AC3E}">
        <p14:creationId xmlns:p14="http://schemas.microsoft.com/office/powerpoint/2010/main" val="4105558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buyer make more than one repair request?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Even if the seller agrees to the buyer’s first request for repairs, that would not limit the ability of the buyer to request additional repairs, and to terminate the contract during the due diligence period if an agreement concerning those additional repairs is not reached. </a:t>
            </a:r>
          </a:p>
          <a:p>
            <a:pPr marL="0" indent="0">
              <a:buNone/>
            </a:pPr>
            <a:r>
              <a:rPr lang="en-US" sz="1800" dirty="0">
                <a:latin typeface="Myriad Pro" panose="020B0503030403020204" pitchFamily="34" charset="0"/>
              </a:rPr>
              <a:t>There is no limit on the number of repair requests that a buyer may submit to the seller.</a:t>
            </a:r>
          </a:p>
          <a:p>
            <a:pPr marL="0" indent="0">
              <a:buNone/>
            </a:pPr>
            <a:r>
              <a:rPr lang="en-US" sz="1800" dirty="0">
                <a:latin typeface="Myriad Pro" panose="020B0503030403020204" pitchFamily="34" charset="0"/>
              </a:rPr>
              <a:t>Buyers should be encouraged to include all requested repairs and improvements in one request if possible.</a:t>
            </a:r>
          </a:p>
        </p:txBody>
      </p:sp>
      <p:pic>
        <p:nvPicPr>
          <p:cNvPr id="7" name="Picture 6">
            <a:extLst>
              <a:ext uri="{FF2B5EF4-FFF2-40B4-BE49-F238E27FC236}">
                <a16:creationId xmlns:a16="http://schemas.microsoft.com/office/drawing/2014/main" id="{DED02D00-1454-9449-878C-982E06135430}"/>
              </a:ext>
            </a:extLst>
          </p:cNvPr>
          <p:cNvPicPr>
            <a:picLocks noChangeAspect="1"/>
          </p:cNvPicPr>
          <p:nvPr/>
        </p:nvPicPr>
        <p:blipFill>
          <a:blip r:embed="rId3"/>
          <a:stretch>
            <a:fillRect/>
          </a:stretch>
        </p:blipFill>
        <p:spPr>
          <a:xfrm>
            <a:off x="4789170" y="3563302"/>
            <a:ext cx="2613660" cy="2613660"/>
          </a:xfrm>
          <a:prstGeom prst="rect">
            <a:avLst/>
          </a:prstGeom>
        </p:spPr>
      </p:pic>
    </p:spTree>
    <p:extLst>
      <p:ext uri="{BB962C8B-B14F-4D97-AF65-F5344CB8AC3E}">
        <p14:creationId xmlns:p14="http://schemas.microsoft.com/office/powerpoint/2010/main" val="2289169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TotalTime>
  <Words>1482</Words>
  <Application>Microsoft Macintosh PowerPoint</Application>
  <PresentationFormat>Widescreen</PresentationFormat>
  <Paragraphs>46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Calibri Light</vt:lpstr>
      <vt:lpstr>Myriad Pro</vt:lpstr>
      <vt:lpstr>Office Theme</vt:lpstr>
      <vt:lpstr>PowerPoint Presentation</vt:lpstr>
      <vt:lpstr>Before the parties are under contract, can the buyer ask the seller to make any repairs or improvements?</vt:lpstr>
      <vt:lpstr>After the parties are under contract, can the buyer ask the seller to make any repairs or improvements? </vt:lpstr>
      <vt:lpstr>Is the seller required to make any repairs/improvements that are requested by the buyer after a contract is signed?</vt:lpstr>
      <vt:lpstr>If a buyer chooses to request repairs or improvements after a contract is signed, when should that request be made?</vt:lpstr>
      <vt:lpstr>What if the buyer is not satisfied with the progress of repair/improvement negotiations? </vt:lpstr>
      <vt:lpstr>How should repair requests to the seller be executed and documented?</vt:lpstr>
      <vt:lpstr>How should Form 310-T (the “Due Diligence Request and Agreement”) be completed?</vt:lpstr>
      <vt:lpstr>Can the buyer make more than one repair request?</vt:lpstr>
      <vt:lpstr>Can the parties agree on repairs after the Due Diligence Period ends?</vt:lpstr>
      <vt:lpstr>Must any agreed-upon repairs be completed during the Due Diligence Period?</vt:lpstr>
      <vt:lpstr>What are the buyer’s rights if seller fails to adequately complete all of the agreed-upon repairs before Settlement?</vt:lpstr>
      <vt:lpstr>Can the buyer elect to close on the purchase if the seller has failed to timely complete all of the agreed-upon repairs?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47</cp:revision>
  <dcterms:created xsi:type="dcterms:W3CDTF">2020-06-09T02:44:20Z</dcterms:created>
  <dcterms:modified xsi:type="dcterms:W3CDTF">2021-07-30T16:35:28Z</dcterms:modified>
</cp:coreProperties>
</file>