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6"/>
    <p:restoredTop sz="94497"/>
  </p:normalViewPr>
  <p:slideViewPr>
    <p:cSldViewPr snapToGrid="0" snapToObjects="1">
      <p:cViewPr varScale="1">
        <p:scale>
          <a:sx n="103" d="100"/>
          <a:sy n="103" d="100"/>
        </p:scale>
        <p:origin x="720" y="184"/>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SPECIAL ASSESSMENTS</a:t>
            </a:r>
          </a:p>
          <a:p>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If a listing agent becomes aware of the existence of a Proposed or Confirmed Special Assessment after the property has gone under contract, must the listing agent disclose this information to the buyer or buyer agent?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 existence of a Proposed or Confirmed Special Assessment is a material fact about the property that must be promptly disclosed under both the license law and the REALTOR® Code of Ethics regardless whether the property is or is not already under contract.</a:t>
            </a:r>
          </a:p>
        </p:txBody>
      </p:sp>
    </p:spTree>
    <p:extLst>
      <p:ext uri="{BB962C8B-B14F-4D97-AF65-F5344CB8AC3E}">
        <p14:creationId xmlns:p14="http://schemas.microsoft.com/office/powerpoint/2010/main" val="226568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Must paragraph 7(c) be amended if the parties become aware of the existence of a Proposed or Confirmed Special Assessment after the property has gone under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However, if the seller made a misrepresentation in completing paragraph 7(c), that may give the buyer a basis for claiming that the seller is in breach of contract.</a:t>
            </a:r>
          </a:p>
        </p:txBody>
      </p:sp>
    </p:spTree>
    <p:extLst>
      <p:ext uri="{BB962C8B-B14F-4D97-AF65-F5344CB8AC3E}">
        <p14:creationId xmlns:p14="http://schemas.microsoft.com/office/powerpoint/2010/main" val="199998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Should a buyer, as a part of the Due Diligence Process, seek to determine independently whether there are any Proposed or Confirmed Special Assessments affecting the property?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Special Assessments can be significant. It is recommended that the buyer check with the county and any city in which the property is located, and with the president or manager of any association that regulates the property, to independently determine if any Special Assessments have been approved or are under consideration. </a:t>
            </a:r>
          </a:p>
          <a:p>
            <a:pPr marL="0" indent="0">
              <a:buNone/>
            </a:pPr>
            <a:r>
              <a:rPr lang="en-US" sz="1800" dirty="0">
                <a:latin typeface="Myriad Pro" panose="020B0503030403020204" pitchFamily="34" charset="0"/>
              </a:rPr>
              <a:t>The buyer would not necessarily have a legal claim against the seller for damages or rescission of the transaction if the buyer, after closing, discovers the existence of a Proposed or Confirmed Special Assessment that was not disclosed, and even if the buyer does have a good claim, it may be time-consuming and expensive to pursue it. A buyer who discovers the existence of an undisclosed Special Assessment after closing should be strongly advised to consult with a North Carolina attorney.</a:t>
            </a:r>
          </a:p>
        </p:txBody>
      </p:sp>
    </p:spTree>
    <p:extLst>
      <p:ext uri="{BB962C8B-B14F-4D97-AF65-F5344CB8AC3E}">
        <p14:creationId xmlns:p14="http://schemas.microsoft.com/office/powerpoint/2010/main" val="343529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a Special Assessment?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A “Special Assessment” is a charge against real estate by (</a:t>
            </a:r>
            <a:r>
              <a:rPr lang="en-US" sz="1800" dirty="0" err="1">
                <a:latin typeface="Myriad Pro" panose="020B0503030403020204" pitchFamily="34" charset="0"/>
              </a:rPr>
              <a:t>i</a:t>
            </a:r>
            <a:r>
              <a:rPr lang="en-US" sz="1800" dirty="0">
                <a:latin typeface="Myriad Pro" panose="020B0503030403020204" pitchFamily="34" charset="0"/>
              </a:rPr>
              <a:t>) a governmental authority other than real estate taxes and recurring governmental services fees (such as fees for water and sewer service), or (ii) an owners’ association in addition to regular dues. See paragraph 1(n) of Form 2-T. </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5ABC22B1-6313-F140-B62D-78129BF254F8}"/>
              </a:ext>
            </a:extLst>
          </p:cNvPr>
          <p:cNvPicPr>
            <a:picLocks noChangeAspect="1"/>
          </p:cNvPicPr>
          <p:nvPr/>
        </p:nvPicPr>
        <p:blipFill>
          <a:blip r:embed="rId3"/>
          <a:stretch>
            <a:fillRect/>
          </a:stretch>
        </p:blipFill>
        <p:spPr>
          <a:xfrm>
            <a:off x="4402094" y="3204517"/>
            <a:ext cx="3387811" cy="3387811"/>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What is the difference between a Proposed Special Assessment and a Confirmed Special Assessment?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A “Confirmed Special Assessment” is one that has been approved any time prior to Settlement, whether it is payable in a lump sum or future installments.</a:t>
            </a:r>
          </a:p>
          <a:p>
            <a:pPr marL="0" indent="0">
              <a:buNone/>
            </a:pPr>
            <a:r>
              <a:rPr lang="en-US" sz="1800" dirty="0">
                <a:latin typeface="Myriad Pro" panose="020B0503030403020204" pitchFamily="34" charset="0"/>
              </a:rPr>
              <a:t>A “Proposed Special Assessment” is one that is under formal consideration but which has not been approved prior to Settlement.</a:t>
            </a:r>
          </a:p>
          <a:p>
            <a:pPr marL="0" indent="0">
              <a:buNone/>
            </a:pPr>
            <a:r>
              <a:rPr lang="en-US" sz="1800" dirty="0">
                <a:latin typeface="Myriad Pro" panose="020B0503030403020204" pitchFamily="34" charset="0"/>
              </a:rPr>
              <a:t>The term “formal consideration” is not specifically defined and is open to interpretation. However, as a general proposition, a special assessment would be under formal consideration if the governing body of the governmental authority (town council, county commissioners) or owners’ association (board of directors) has discussed the imposition of the assessment at a duly-called meeting of the body, but has not yet voted on the assessment.</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Who is responsible for paying Special Assessments?</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buyer takes title to the property subject to all Proposed Special Assessments. See paragraph 6(a) of Form 2-T. This means the buyer will be responsible for paying the cost of any Special Assessment that may be approved after the buyer becomes the owner of the property.</a:t>
            </a:r>
          </a:p>
          <a:p>
            <a:pPr marL="0" indent="0">
              <a:buNone/>
            </a:pPr>
            <a:r>
              <a:rPr lang="en-US" sz="1800" dirty="0">
                <a:latin typeface="Myriad Pro" panose="020B0503030403020204" pitchFamily="34" charset="0"/>
              </a:rPr>
              <a:t>The seller is responsible for paying the cost of all Confirmed Special Assessments in full at Settlement, so long as the amount can be reasonably determined or estimated. See paragraph 8(k) of Form 2-T.</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How does a governmental authority go about considering and approving a Special Assessment?</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Although the process can vary to some extent, in general, when a county or city decides to finance a project by special assessment, a public hearing is held. If the governing body formally approves the special assessment, a preliminary assessment resolution is adopted and a preliminary assessment roll is prepared. The roll includes the expected amount of the assessment and a list of the parcels to be affected. At this point, even though the assessment amounts are subject to amendment, the special assessment is considered approved. </a:t>
            </a:r>
          </a:p>
          <a:p>
            <a:pPr marL="0" indent="0">
              <a:buNone/>
            </a:pPr>
            <a:r>
              <a:rPr lang="en-US" sz="1800" dirty="0">
                <a:latin typeface="Myriad Pro" panose="020B0503030403020204" pitchFamily="34" charset="0"/>
              </a:rPr>
              <a:t>Once all of the costs of the project are known, another public hearing is held and the final assessment roll is given to the tax collector for collection. However, the special assessment is considered “confirmed” under the terms of Form 2-T even if the hearing has not yet been held, and the seller is responsible for paying it if the amount of the assessment can be reasonably determined or estimated. </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is the seller required to disclose about the existence of Proposed Special Assessments?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seller is required to disclose, to the best of the seller’s knowledge, whether there are any Proposed Special Assessments, and, if there are any, to identify them. See paragraph 7(c) of Form 2-T. This means that the seller must disclose the existence of any Special Assessments that are under formal consideration by a governmental authority or owners’ association of which the seller is actually aware. </a:t>
            </a:r>
          </a:p>
          <a:p>
            <a:pPr marL="0" indent="0">
              <a:buNone/>
            </a:pPr>
            <a:r>
              <a:rPr lang="en-US" sz="1800" dirty="0">
                <a:latin typeface="Myriad Pro" panose="020B0503030403020204" pitchFamily="34" charset="0"/>
              </a:rPr>
              <a:t>Thus, if the seller is aware that the board of directors of the owners’ association that regulates the property has recently discussed the possible imposition of an assessment to pay for the cost of making repairs to the association’s swimming pool, but has not yet voted to do so, the seller should check the box indicating that there is a Proposed Special Assessment and identify the Assessment. </a:t>
            </a:r>
          </a:p>
          <a:p>
            <a:pPr marL="0" indent="0">
              <a:buNone/>
            </a:pPr>
            <a:r>
              <a:rPr lang="en-US" sz="1800" dirty="0">
                <a:latin typeface="Myriad Pro" panose="020B0503030403020204" pitchFamily="34" charset="0"/>
              </a:rPr>
              <a:t>On the other hand, if the seller is unaware that the board of directors is considering the assessment, the seller’s failure to disclose the existence of the Proposed Special Assessment would not be a breach of contract.</a:t>
            </a:r>
          </a:p>
        </p:txBody>
      </p:sp>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What is the seller required to disclose about the existence of Confirmed Special Assessments?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seller is required to warrant whether there are any Confirmed Special Assessments, and, if there are any, to identify them. See paragraph 7(c) of Form 2-T. A warranty is a type of promise or guarantee. This means that the seller is required to disclose the existence of Special Assessments that have been approved by a governmental authority or owners’ association at the time of contract. Thus, if the association’s board of directors has approved a Special Assessment to cover the cost of repairs to the association’s pool, the seller likely would be in breach of contract if the seller fails to indicate the existence of the Special Assessment and identify it in paragraph 7(c), even if the seller was unaware of its existence.</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it acceptable to fill in the two blanks in paragraph 7(c) regarding Proposed and Confirmed Special Assessments with “None known, if any seller to pay at closing”?</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not if the Delaying Party expects to complete Settlement and Closing within the 14-day delay period, since the parties have already agreed that a delay of up to fourteen days is permissible. However, a lender may require a formal amendment.</a:t>
            </a:r>
          </a:p>
          <a:p>
            <a:pPr marL="0" indent="0">
              <a:buNone/>
            </a:pPr>
            <a:r>
              <a:rPr lang="en-US" sz="1800" dirty="0">
                <a:latin typeface="Myriad Pro" panose="020B0503030403020204" pitchFamily="34" charset="0"/>
              </a:rPr>
              <a:t>If the delay will be for more than fourteen days, the Delaying Party may seek to amend the contract to change the Settlement Date, which the Non-Delaying Party may or may not agree to. The Agreement to Amend Contract (Form 4-T) may be used to establish a new Settlement Date.</a:t>
            </a:r>
          </a:p>
          <a:p>
            <a:pPr marL="0" indent="0">
              <a:buNone/>
            </a:pPr>
            <a:r>
              <a:rPr lang="en-US" sz="1800" dirty="0">
                <a:latin typeface="Myriad Pro" panose="020B0503030403020204" pitchFamily="34" charset="0"/>
              </a:rPr>
              <a:t>According to paragraph 12 of Form 2-T, a new Settlement Date includes another 14-day permitted delay. There is an option in Form 4-T for the parties to agree to a 4-day permitted delay period following the new Settlement Date. If the parties agree to some other arrangement (for example, making time “of the essence” regarding the new Settlement Date), an appropriate amendment should be drafted by an attorney.</a:t>
            </a:r>
          </a:p>
          <a:p>
            <a:pPr marL="0" indent="0">
              <a:buNone/>
            </a:pPr>
            <a:r>
              <a:rPr lang="en-US" sz="1800" dirty="0">
                <a:latin typeface="Myriad Pro" panose="020B0503030403020204" pitchFamily="34" charset="0"/>
              </a:rPr>
              <a:t>Following the expiration of the agreed-upon delay period, the Delaying Party will be in breach of contract and the Non-Delaying Party may terminate the contract. The contract is not void following the expiration of the delay period, but it is voidable by the Non-Delaying Party at their option.</a:t>
            </a:r>
          </a:p>
          <a:p>
            <a:pPr marL="0" indent="0">
              <a:buNone/>
            </a:pPr>
            <a:endParaRPr lang="en-US" sz="1800" dirty="0">
              <a:latin typeface="Myriad Pro" panose="020B0503030403020204" pitchFamily="34" charset="0"/>
            </a:endParaRPr>
          </a:p>
        </p:txBody>
      </p:sp>
    </p:spTree>
    <p:extLst>
      <p:ext uri="{BB962C8B-B14F-4D97-AF65-F5344CB8AC3E}">
        <p14:creationId xmlns:p14="http://schemas.microsoft.com/office/powerpoint/2010/main" val="410555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the seller responsible for paying the full amount of a Confirmed Special Assessment even if some or all of the amount of the assessment isn’t payable until after Settlement?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so long as the amount can be reasonably determined or estimated. A Confirmed Special Assessment is defined in paragraph 1(n) as “[a] Special Assessment that has been approved prior to Settlement whether payable in a lump sum or future installments (emphasis added),” and similar wording also appears in paragraph 8(k). </a:t>
            </a:r>
          </a:p>
        </p:txBody>
      </p:sp>
      <p:pic>
        <p:nvPicPr>
          <p:cNvPr id="7" name="Picture 6">
            <a:extLst>
              <a:ext uri="{FF2B5EF4-FFF2-40B4-BE49-F238E27FC236}">
                <a16:creationId xmlns:a16="http://schemas.microsoft.com/office/drawing/2014/main" id="{74B9967A-B31D-3D42-BE52-00E56881F332}"/>
              </a:ext>
            </a:extLst>
          </p:cNvPr>
          <p:cNvPicPr>
            <a:picLocks noChangeAspect="1"/>
          </p:cNvPicPr>
          <p:nvPr/>
        </p:nvPicPr>
        <p:blipFill>
          <a:blip r:embed="rId3"/>
          <a:stretch>
            <a:fillRect/>
          </a:stretch>
        </p:blipFill>
        <p:spPr>
          <a:xfrm>
            <a:off x="4628033" y="3314422"/>
            <a:ext cx="2935933" cy="2935933"/>
          </a:xfrm>
          <a:prstGeom prst="rect">
            <a:avLst/>
          </a:prstGeom>
        </p:spPr>
      </p:pic>
    </p:spTree>
    <p:extLst>
      <p:ext uri="{BB962C8B-B14F-4D97-AF65-F5344CB8AC3E}">
        <p14:creationId xmlns:p14="http://schemas.microsoft.com/office/powerpoint/2010/main" val="2289169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1553</Words>
  <Application>Microsoft Macintosh PowerPoint</Application>
  <PresentationFormat>Widescreen</PresentationFormat>
  <Paragraphs>35</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Calibri Light</vt:lpstr>
      <vt:lpstr>Myriad Pro</vt:lpstr>
      <vt:lpstr>Office Theme</vt:lpstr>
      <vt:lpstr>PowerPoint Presentation</vt:lpstr>
      <vt:lpstr>What is a Special Assessment?</vt:lpstr>
      <vt:lpstr>What is the difference between a Proposed Special Assessment and a Confirmed Special Assessment?</vt:lpstr>
      <vt:lpstr>Who is responsible for paying Special Assessments?</vt:lpstr>
      <vt:lpstr>How does a governmental authority go about considering and approving a Special Assessment?</vt:lpstr>
      <vt:lpstr>What is the seller required to disclose about the existence of Proposed Special Assessments?</vt:lpstr>
      <vt:lpstr>What is the seller required to disclose about the existence of Confirmed Special Assessments?</vt:lpstr>
      <vt:lpstr>Is it acceptable to fill in the two blanks in paragraph 7(c) regarding Proposed and Confirmed Special Assessments with “None known, if any seller to pay at closing”?</vt:lpstr>
      <vt:lpstr>Is the seller responsible for paying the full amount of a Confirmed Special Assessment even if some or all of the amount of the assessment isn’t payable until after Settlement?</vt:lpstr>
      <vt:lpstr>If a listing agent becomes aware of the existence of a Proposed or Confirmed Special Assessment after the property has gone under contract, must the listing agent disclose this information to the buyer or buyer agent?</vt:lpstr>
      <vt:lpstr>Must paragraph 7(c) be amended if the parties become aware of the existence of a Proposed or Confirmed Special Assessment after the property has gone under contract?</vt:lpstr>
      <vt:lpstr>Should a buyer, as a part of the Due Diligence Process, seek to determine independently whether there are any Proposed or Confirmed Special Assessments affecting the property?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54</cp:revision>
  <dcterms:created xsi:type="dcterms:W3CDTF">2020-06-09T02:44:20Z</dcterms:created>
  <dcterms:modified xsi:type="dcterms:W3CDTF">2021-07-30T16:37:15Z</dcterms:modified>
</cp:coreProperties>
</file>