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02" r:id="rId2"/>
    <p:sldId id="362" r:id="rId3"/>
    <p:sldId id="364" r:id="rId4"/>
    <p:sldId id="357" r:id="rId5"/>
    <p:sldId id="306" r:id="rId6"/>
    <p:sldId id="327" r:id="rId7"/>
    <p:sldId id="366" r:id="rId8"/>
    <p:sldId id="330" r:id="rId9"/>
    <p:sldId id="367" r:id="rId10"/>
    <p:sldId id="339" r:id="rId11"/>
    <p:sldId id="3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95A0"/>
    <a:srgbClr val="FCA621"/>
    <a:srgbClr val="019771"/>
    <a:srgbClr val="7F7F7F"/>
    <a:srgbClr val="4A1D7A"/>
    <a:srgbClr val="BFBFBF"/>
    <a:srgbClr val="8C8C8C"/>
    <a:srgbClr val="008B9F"/>
    <a:srgbClr val="019D75"/>
    <a:srgbClr val="007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79" autoAdjust="0"/>
    <p:restoredTop sz="93792" autoAdjust="0"/>
  </p:normalViewPr>
  <p:slideViewPr>
    <p:cSldViewPr snapToGrid="0" snapToObjects="1">
      <p:cViewPr varScale="1">
        <p:scale>
          <a:sx n="82" d="100"/>
          <a:sy n="82" d="100"/>
        </p:scale>
        <p:origin x="1109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454746411150461E-2"/>
          <c:y val="4.4180298225414395E-2"/>
          <c:w val="0.92366049316230336"/>
          <c:h val="0.90444352702283159"/>
        </c:manualLayout>
      </c:layout>
      <c:lineChart>
        <c:grouping val="standard"/>
        <c:varyColors val="0"/>
        <c:ser>
          <c:idx val="0"/>
          <c:order val="0"/>
          <c:spPr>
            <a:ln w="57150" cap="rnd">
              <a:solidFill>
                <a:srgbClr val="0195A0"/>
              </a:solidFill>
              <a:round/>
            </a:ln>
            <a:effectLst/>
          </c:spPr>
          <c:marker>
            <c:symbol val="none"/>
          </c:marker>
          <c:cat>
            <c:strRef>
              <c:f>data_table_for_daily_case_trend!$D$2:$D$597</c:f>
              <c:strCache>
                <c:ptCount val="596"/>
                <c:pt idx="0">
                  <c:v>Jan</c:v>
                </c:pt>
                <c:pt idx="1">
                  <c:v>Jan</c:v>
                </c:pt>
                <c:pt idx="2">
                  <c:v>Jan</c:v>
                </c:pt>
                <c:pt idx="3">
                  <c:v>Jan</c:v>
                </c:pt>
                <c:pt idx="4">
                  <c:v>Jan</c:v>
                </c:pt>
                <c:pt idx="5">
                  <c:v>Jan</c:v>
                </c:pt>
                <c:pt idx="6">
                  <c:v>Jan</c:v>
                </c:pt>
                <c:pt idx="7">
                  <c:v>Jan</c:v>
                </c:pt>
                <c:pt idx="8">
                  <c:v>Jan</c:v>
                </c:pt>
                <c:pt idx="9">
                  <c:v>Jan</c:v>
                </c:pt>
                <c:pt idx="10">
                  <c:v>Feb</c:v>
                </c:pt>
                <c:pt idx="11">
                  <c:v>Feb</c:v>
                </c:pt>
                <c:pt idx="12">
                  <c:v>Feb</c:v>
                </c:pt>
                <c:pt idx="13">
                  <c:v>Feb</c:v>
                </c:pt>
                <c:pt idx="14">
                  <c:v>Feb</c:v>
                </c:pt>
                <c:pt idx="15">
                  <c:v>Feb</c:v>
                </c:pt>
                <c:pt idx="16">
                  <c:v>Feb</c:v>
                </c:pt>
                <c:pt idx="17">
                  <c:v>Feb</c:v>
                </c:pt>
                <c:pt idx="18">
                  <c:v>Feb</c:v>
                </c:pt>
                <c:pt idx="19">
                  <c:v>Feb</c:v>
                </c:pt>
                <c:pt idx="20">
                  <c:v>Feb</c:v>
                </c:pt>
                <c:pt idx="21">
                  <c:v>Feb</c:v>
                </c:pt>
                <c:pt idx="22">
                  <c:v>Feb</c:v>
                </c:pt>
                <c:pt idx="23">
                  <c:v>Feb</c:v>
                </c:pt>
                <c:pt idx="24">
                  <c:v>Feb</c:v>
                </c:pt>
                <c:pt idx="25">
                  <c:v>Feb</c:v>
                </c:pt>
                <c:pt idx="26">
                  <c:v>Feb</c:v>
                </c:pt>
                <c:pt idx="27">
                  <c:v>Feb</c:v>
                </c:pt>
                <c:pt idx="28">
                  <c:v>Feb</c:v>
                </c:pt>
                <c:pt idx="29">
                  <c:v>Feb</c:v>
                </c:pt>
                <c:pt idx="30">
                  <c:v>Feb</c:v>
                </c:pt>
                <c:pt idx="31">
                  <c:v>Feb</c:v>
                </c:pt>
                <c:pt idx="32">
                  <c:v>Feb</c:v>
                </c:pt>
                <c:pt idx="33">
                  <c:v>Feb</c:v>
                </c:pt>
                <c:pt idx="34">
                  <c:v>Feb</c:v>
                </c:pt>
                <c:pt idx="35">
                  <c:v>Feb</c:v>
                </c:pt>
                <c:pt idx="36">
                  <c:v>Feb</c:v>
                </c:pt>
                <c:pt idx="37">
                  <c:v>Feb</c:v>
                </c:pt>
                <c:pt idx="38">
                  <c:v>Feb</c:v>
                </c:pt>
                <c:pt idx="39">
                  <c:v>Mar</c:v>
                </c:pt>
                <c:pt idx="40">
                  <c:v>Mar</c:v>
                </c:pt>
                <c:pt idx="41">
                  <c:v>Mar</c:v>
                </c:pt>
                <c:pt idx="42">
                  <c:v>Mar</c:v>
                </c:pt>
                <c:pt idx="43">
                  <c:v>Mar</c:v>
                </c:pt>
                <c:pt idx="44">
                  <c:v>Mar</c:v>
                </c:pt>
                <c:pt idx="45">
                  <c:v>Mar</c:v>
                </c:pt>
                <c:pt idx="46">
                  <c:v>Mar</c:v>
                </c:pt>
                <c:pt idx="47">
                  <c:v>Mar</c:v>
                </c:pt>
                <c:pt idx="48">
                  <c:v>Mar</c:v>
                </c:pt>
                <c:pt idx="49">
                  <c:v>Mar</c:v>
                </c:pt>
                <c:pt idx="50">
                  <c:v>Mar</c:v>
                </c:pt>
                <c:pt idx="51">
                  <c:v>Mar</c:v>
                </c:pt>
                <c:pt idx="52">
                  <c:v>Mar</c:v>
                </c:pt>
                <c:pt idx="53">
                  <c:v>Mar</c:v>
                </c:pt>
                <c:pt idx="54">
                  <c:v>Mar</c:v>
                </c:pt>
                <c:pt idx="55">
                  <c:v>Mar</c:v>
                </c:pt>
                <c:pt idx="56">
                  <c:v>Mar</c:v>
                </c:pt>
                <c:pt idx="57">
                  <c:v>Mar</c:v>
                </c:pt>
                <c:pt idx="58">
                  <c:v>Mar</c:v>
                </c:pt>
                <c:pt idx="59">
                  <c:v>Mar</c:v>
                </c:pt>
                <c:pt idx="60">
                  <c:v>Mar</c:v>
                </c:pt>
                <c:pt idx="61">
                  <c:v>Mar</c:v>
                </c:pt>
                <c:pt idx="62">
                  <c:v>Mar</c:v>
                </c:pt>
                <c:pt idx="63">
                  <c:v>Mar</c:v>
                </c:pt>
                <c:pt idx="64">
                  <c:v>Mar</c:v>
                </c:pt>
                <c:pt idx="65">
                  <c:v>Mar</c:v>
                </c:pt>
                <c:pt idx="66">
                  <c:v>Mar</c:v>
                </c:pt>
                <c:pt idx="67">
                  <c:v>Mar</c:v>
                </c:pt>
                <c:pt idx="68">
                  <c:v>Mar</c:v>
                </c:pt>
                <c:pt idx="69">
                  <c:v>Mar</c:v>
                </c:pt>
                <c:pt idx="70">
                  <c:v>Apr</c:v>
                </c:pt>
                <c:pt idx="71">
                  <c:v>Apr</c:v>
                </c:pt>
                <c:pt idx="72">
                  <c:v>Apr</c:v>
                </c:pt>
                <c:pt idx="73">
                  <c:v>Apr</c:v>
                </c:pt>
                <c:pt idx="74">
                  <c:v>Apr</c:v>
                </c:pt>
                <c:pt idx="75">
                  <c:v>Apr</c:v>
                </c:pt>
                <c:pt idx="76">
                  <c:v>Apr</c:v>
                </c:pt>
                <c:pt idx="77">
                  <c:v>Apr</c:v>
                </c:pt>
                <c:pt idx="78">
                  <c:v>Apr</c:v>
                </c:pt>
                <c:pt idx="79">
                  <c:v>Apr</c:v>
                </c:pt>
                <c:pt idx="80">
                  <c:v>Apr</c:v>
                </c:pt>
                <c:pt idx="81">
                  <c:v>Apr</c:v>
                </c:pt>
                <c:pt idx="82">
                  <c:v>Apr</c:v>
                </c:pt>
                <c:pt idx="83">
                  <c:v>Apr</c:v>
                </c:pt>
                <c:pt idx="84">
                  <c:v>Apr</c:v>
                </c:pt>
                <c:pt idx="85">
                  <c:v>Apr</c:v>
                </c:pt>
                <c:pt idx="86">
                  <c:v>Apr</c:v>
                </c:pt>
                <c:pt idx="87">
                  <c:v>Apr</c:v>
                </c:pt>
                <c:pt idx="88">
                  <c:v>Apr</c:v>
                </c:pt>
                <c:pt idx="89">
                  <c:v>Apr</c:v>
                </c:pt>
                <c:pt idx="90">
                  <c:v>Apr</c:v>
                </c:pt>
                <c:pt idx="91">
                  <c:v>Apr</c:v>
                </c:pt>
                <c:pt idx="92">
                  <c:v>Apr</c:v>
                </c:pt>
                <c:pt idx="93">
                  <c:v>Apr</c:v>
                </c:pt>
                <c:pt idx="94">
                  <c:v>Apr</c:v>
                </c:pt>
                <c:pt idx="95">
                  <c:v>Apr</c:v>
                </c:pt>
                <c:pt idx="96">
                  <c:v>Apr</c:v>
                </c:pt>
                <c:pt idx="97">
                  <c:v>Apr</c:v>
                </c:pt>
                <c:pt idx="98">
                  <c:v>Apr</c:v>
                </c:pt>
                <c:pt idx="99">
                  <c:v>Apr</c:v>
                </c:pt>
                <c:pt idx="100">
                  <c:v>May</c:v>
                </c:pt>
                <c:pt idx="101">
                  <c:v>May</c:v>
                </c:pt>
                <c:pt idx="102">
                  <c:v>May</c:v>
                </c:pt>
                <c:pt idx="103">
                  <c:v>May</c:v>
                </c:pt>
                <c:pt idx="104">
                  <c:v>May</c:v>
                </c:pt>
                <c:pt idx="105">
                  <c:v>May</c:v>
                </c:pt>
                <c:pt idx="106">
                  <c:v>May</c:v>
                </c:pt>
                <c:pt idx="107">
                  <c:v>May</c:v>
                </c:pt>
                <c:pt idx="108">
                  <c:v>May</c:v>
                </c:pt>
                <c:pt idx="109">
                  <c:v>May</c:v>
                </c:pt>
                <c:pt idx="110">
                  <c:v>May</c:v>
                </c:pt>
                <c:pt idx="111">
                  <c:v>May</c:v>
                </c:pt>
                <c:pt idx="112">
                  <c:v>May</c:v>
                </c:pt>
                <c:pt idx="113">
                  <c:v>May</c:v>
                </c:pt>
                <c:pt idx="114">
                  <c:v>May</c:v>
                </c:pt>
                <c:pt idx="115">
                  <c:v>May</c:v>
                </c:pt>
                <c:pt idx="116">
                  <c:v>May</c:v>
                </c:pt>
                <c:pt idx="117">
                  <c:v>May</c:v>
                </c:pt>
                <c:pt idx="118">
                  <c:v>May</c:v>
                </c:pt>
                <c:pt idx="119">
                  <c:v>May</c:v>
                </c:pt>
                <c:pt idx="120">
                  <c:v>May</c:v>
                </c:pt>
                <c:pt idx="121">
                  <c:v>May</c:v>
                </c:pt>
                <c:pt idx="122">
                  <c:v>May</c:v>
                </c:pt>
                <c:pt idx="123">
                  <c:v>May</c:v>
                </c:pt>
                <c:pt idx="124">
                  <c:v>May</c:v>
                </c:pt>
                <c:pt idx="125">
                  <c:v>May</c:v>
                </c:pt>
                <c:pt idx="126">
                  <c:v>May</c:v>
                </c:pt>
                <c:pt idx="127">
                  <c:v>May</c:v>
                </c:pt>
                <c:pt idx="128">
                  <c:v>May</c:v>
                </c:pt>
                <c:pt idx="129">
                  <c:v>May</c:v>
                </c:pt>
                <c:pt idx="130">
                  <c:v>May</c:v>
                </c:pt>
                <c:pt idx="131">
                  <c:v>Jun</c:v>
                </c:pt>
                <c:pt idx="132">
                  <c:v>Jun</c:v>
                </c:pt>
                <c:pt idx="133">
                  <c:v>Jun</c:v>
                </c:pt>
                <c:pt idx="134">
                  <c:v>Jun</c:v>
                </c:pt>
                <c:pt idx="135">
                  <c:v>Jun</c:v>
                </c:pt>
                <c:pt idx="136">
                  <c:v>Jun</c:v>
                </c:pt>
                <c:pt idx="137">
                  <c:v>Jun</c:v>
                </c:pt>
                <c:pt idx="138">
                  <c:v>Jun</c:v>
                </c:pt>
                <c:pt idx="139">
                  <c:v>Jun</c:v>
                </c:pt>
                <c:pt idx="140">
                  <c:v>Jun</c:v>
                </c:pt>
                <c:pt idx="141">
                  <c:v>Jun</c:v>
                </c:pt>
                <c:pt idx="142">
                  <c:v>Jun</c:v>
                </c:pt>
                <c:pt idx="143">
                  <c:v>Jun</c:v>
                </c:pt>
                <c:pt idx="144">
                  <c:v>Jun</c:v>
                </c:pt>
                <c:pt idx="145">
                  <c:v>Jun</c:v>
                </c:pt>
                <c:pt idx="146">
                  <c:v>Jun</c:v>
                </c:pt>
                <c:pt idx="147">
                  <c:v>Jun</c:v>
                </c:pt>
                <c:pt idx="148">
                  <c:v>Jun</c:v>
                </c:pt>
                <c:pt idx="149">
                  <c:v>Jun</c:v>
                </c:pt>
                <c:pt idx="150">
                  <c:v>Jun</c:v>
                </c:pt>
                <c:pt idx="151">
                  <c:v>Jun</c:v>
                </c:pt>
                <c:pt idx="152">
                  <c:v>Jun</c:v>
                </c:pt>
                <c:pt idx="153">
                  <c:v>Jun</c:v>
                </c:pt>
                <c:pt idx="154">
                  <c:v>Jun</c:v>
                </c:pt>
                <c:pt idx="155">
                  <c:v>Jun</c:v>
                </c:pt>
                <c:pt idx="156">
                  <c:v>Jun</c:v>
                </c:pt>
                <c:pt idx="157">
                  <c:v>Jun</c:v>
                </c:pt>
                <c:pt idx="158">
                  <c:v>Jun</c:v>
                </c:pt>
                <c:pt idx="159">
                  <c:v>Jun</c:v>
                </c:pt>
                <c:pt idx="160">
                  <c:v>Jun</c:v>
                </c:pt>
                <c:pt idx="161">
                  <c:v>Jul</c:v>
                </c:pt>
                <c:pt idx="162">
                  <c:v>Jul</c:v>
                </c:pt>
                <c:pt idx="163">
                  <c:v>Jul</c:v>
                </c:pt>
                <c:pt idx="164">
                  <c:v>Jul</c:v>
                </c:pt>
                <c:pt idx="165">
                  <c:v>Jul</c:v>
                </c:pt>
                <c:pt idx="166">
                  <c:v>Jul</c:v>
                </c:pt>
                <c:pt idx="167">
                  <c:v>Jul</c:v>
                </c:pt>
                <c:pt idx="168">
                  <c:v>Jul</c:v>
                </c:pt>
                <c:pt idx="169">
                  <c:v>Jul</c:v>
                </c:pt>
                <c:pt idx="170">
                  <c:v>Jul</c:v>
                </c:pt>
                <c:pt idx="171">
                  <c:v>Jul</c:v>
                </c:pt>
                <c:pt idx="172">
                  <c:v>Jul</c:v>
                </c:pt>
                <c:pt idx="173">
                  <c:v>Jul</c:v>
                </c:pt>
                <c:pt idx="174">
                  <c:v>Jul</c:v>
                </c:pt>
                <c:pt idx="175">
                  <c:v>Jul</c:v>
                </c:pt>
                <c:pt idx="176">
                  <c:v>Jul</c:v>
                </c:pt>
                <c:pt idx="177">
                  <c:v>Jul</c:v>
                </c:pt>
                <c:pt idx="178">
                  <c:v>Jul</c:v>
                </c:pt>
                <c:pt idx="179">
                  <c:v>Jul</c:v>
                </c:pt>
                <c:pt idx="180">
                  <c:v>Jul</c:v>
                </c:pt>
                <c:pt idx="181">
                  <c:v>Jul</c:v>
                </c:pt>
                <c:pt idx="182">
                  <c:v>Jul</c:v>
                </c:pt>
                <c:pt idx="183">
                  <c:v>Jul</c:v>
                </c:pt>
                <c:pt idx="184">
                  <c:v>Jul</c:v>
                </c:pt>
                <c:pt idx="185">
                  <c:v>Jul</c:v>
                </c:pt>
                <c:pt idx="186">
                  <c:v>Jul</c:v>
                </c:pt>
                <c:pt idx="187">
                  <c:v>Jul</c:v>
                </c:pt>
                <c:pt idx="188">
                  <c:v>Jul</c:v>
                </c:pt>
                <c:pt idx="189">
                  <c:v>Jul</c:v>
                </c:pt>
                <c:pt idx="190">
                  <c:v>Jul</c:v>
                </c:pt>
                <c:pt idx="191">
                  <c:v>Jul</c:v>
                </c:pt>
                <c:pt idx="192">
                  <c:v>Aug</c:v>
                </c:pt>
                <c:pt idx="193">
                  <c:v>Aug</c:v>
                </c:pt>
                <c:pt idx="194">
                  <c:v>Aug</c:v>
                </c:pt>
                <c:pt idx="195">
                  <c:v>Aug</c:v>
                </c:pt>
                <c:pt idx="196">
                  <c:v>Aug</c:v>
                </c:pt>
                <c:pt idx="197">
                  <c:v>Aug</c:v>
                </c:pt>
                <c:pt idx="198">
                  <c:v>Aug</c:v>
                </c:pt>
                <c:pt idx="199">
                  <c:v>Aug</c:v>
                </c:pt>
                <c:pt idx="200">
                  <c:v>Aug</c:v>
                </c:pt>
                <c:pt idx="201">
                  <c:v>Aug</c:v>
                </c:pt>
                <c:pt idx="202">
                  <c:v>Aug</c:v>
                </c:pt>
                <c:pt idx="203">
                  <c:v>Aug</c:v>
                </c:pt>
                <c:pt idx="204">
                  <c:v>Aug</c:v>
                </c:pt>
                <c:pt idx="205">
                  <c:v>Aug</c:v>
                </c:pt>
                <c:pt idx="206">
                  <c:v>Aug</c:v>
                </c:pt>
                <c:pt idx="207">
                  <c:v>Aug</c:v>
                </c:pt>
                <c:pt idx="208">
                  <c:v>Aug</c:v>
                </c:pt>
                <c:pt idx="209">
                  <c:v>Aug</c:v>
                </c:pt>
                <c:pt idx="210">
                  <c:v>Aug</c:v>
                </c:pt>
                <c:pt idx="211">
                  <c:v>Aug</c:v>
                </c:pt>
                <c:pt idx="212">
                  <c:v>Aug</c:v>
                </c:pt>
                <c:pt idx="213">
                  <c:v>Aug</c:v>
                </c:pt>
                <c:pt idx="214">
                  <c:v>Aug</c:v>
                </c:pt>
                <c:pt idx="215">
                  <c:v>Aug</c:v>
                </c:pt>
                <c:pt idx="216">
                  <c:v>Aug</c:v>
                </c:pt>
                <c:pt idx="217">
                  <c:v>Aug</c:v>
                </c:pt>
                <c:pt idx="218">
                  <c:v>Aug</c:v>
                </c:pt>
                <c:pt idx="219">
                  <c:v>Aug</c:v>
                </c:pt>
                <c:pt idx="220">
                  <c:v>Aug</c:v>
                </c:pt>
                <c:pt idx="221">
                  <c:v>Aug</c:v>
                </c:pt>
                <c:pt idx="222">
                  <c:v>Aug</c:v>
                </c:pt>
                <c:pt idx="223">
                  <c:v>Sep</c:v>
                </c:pt>
                <c:pt idx="224">
                  <c:v>Sep</c:v>
                </c:pt>
                <c:pt idx="225">
                  <c:v>Sep</c:v>
                </c:pt>
                <c:pt idx="226">
                  <c:v>Sep</c:v>
                </c:pt>
                <c:pt idx="227">
                  <c:v>Sep</c:v>
                </c:pt>
                <c:pt idx="228">
                  <c:v>Sep</c:v>
                </c:pt>
                <c:pt idx="229">
                  <c:v>Sep</c:v>
                </c:pt>
                <c:pt idx="230">
                  <c:v>Sep</c:v>
                </c:pt>
                <c:pt idx="231">
                  <c:v>Sep</c:v>
                </c:pt>
                <c:pt idx="232">
                  <c:v>Sep</c:v>
                </c:pt>
                <c:pt idx="233">
                  <c:v>Sep</c:v>
                </c:pt>
                <c:pt idx="234">
                  <c:v>Sep</c:v>
                </c:pt>
                <c:pt idx="235">
                  <c:v>Sep</c:v>
                </c:pt>
                <c:pt idx="236">
                  <c:v>Sep</c:v>
                </c:pt>
                <c:pt idx="237">
                  <c:v>Sep</c:v>
                </c:pt>
                <c:pt idx="238">
                  <c:v>Sep</c:v>
                </c:pt>
                <c:pt idx="239">
                  <c:v>Sep</c:v>
                </c:pt>
                <c:pt idx="240">
                  <c:v>Sep</c:v>
                </c:pt>
                <c:pt idx="241">
                  <c:v>Sep</c:v>
                </c:pt>
                <c:pt idx="242">
                  <c:v>Sep</c:v>
                </c:pt>
                <c:pt idx="243">
                  <c:v>Sep</c:v>
                </c:pt>
                <c:pt idx="244">
                  <c:v>Sep</c:v>
                </c:pt>
                <c:pt idx="245">
                  <c:v>Sep</c:v>
                </c:pt>
                <c:pt idx="246">
                  <c:v>Sep</c:v>
                </c:pt>
                <c:pt idx="247">
                  <c:v>Sep</c:v>
                </c:pt>
                <c:pt idx="248">
                  <c:v>Sep</c:v>
                </c:pt>
                <c:pt idx="249">
                  <c:v>Sep</c:v>
                </c:pt>
                <c:pt idx="250">
                  <c:v>Sep</c:v>
                </c:pt>
                <c:pt idx="251">
                  <c:v>Sep</c:v>
                </c:pt>
                <c:pt idx="252">
                  <c:v>Sep</c:v>
                </c:pt>
                <c:pt idx="253">
                  <c:v>Oct</c:v>
                </c:pt>
                <c:pt idx="254">
                  <c:v>Oct</c:v>
                </c:pt>
                <c:pt idx="255">
                  <c:v>Oct</c:v>
                </c:pt>
                <c:pt idx="256">
                  <c:v>Oct</c:v>
                </c:pt>
                <c:pt idx="257">
                  <c:v>Oct</c:v>
                </c:pt>
                <c:pt idx="258">
                  <c:v>Oct</c:v>
                </c:pt>
                <c:pt idx="259">
                  <c:v>Oct</c:v>
                </c:pt>
                <c:pt idx="260">
                  <c:v>Oct</c:v>
                </c:pt>
                <c:pt idx="261">
                  <c:v>Oct</c:v>
                </c:pt>
                <c:pt idx="262">
                  <c:v>Oct</c:v>
                </c:pt>
                <c:pt idx="263">
                  <c:v>Oct</c:v>
                </c:pt>
                <c:pt idx="264">
                  <c:v>Oct</c:v>
                </c:pt>
                <c:pt idx="265">
                  <c:v>Oct</c:v>
                </c:pt>
                <c:pt idx="266">
                  <c:v>Oct</c:v>
                </c:pt>
                <c:pt idx="267">
                  <c:v>Oct</c:v>
                </c:pt>
                <c:pt idx="268">
                  <c:v>Oct</c:v>
                </c:pt>
                <c:pt idx="269">
                  <c:v>Oct</c:v>
                </c:pt>
                <c:pt idx="270">
                  <c:v>Oct</c:v>
                </c:pt>
                <c:pt idx="271">
                  <c:v>Oct</c:v>
                </c:pt>
                <c:pt idx="272">
                  <c:v>Oct</c:v>
                </c:pt>
                <c:pt idx="273">
                  <c:v>Oct</c:v>
                </c:pt>
                <c:pt idx="274">
                  <c:v>Oct</c:v>
                </c:pt>
                <c:pt idx="275">
                  <c:v>Oct</c:v>
                </c:pt>
                <c:pt idx="276">
                  <c:v>Oct</c:v>
                </c:pt>
                <c:pt idx="277">
                  <c:v>Oct</c:v>
                </c:pt>
                <c:pt idx="278">
                  <c:v>Oct</c:v>
                </c:pt>
                <c:pt idx="279">
                  <c:v>Oct</c:v>
                </c:pt>
                <c:pt idx="280">
                  <c:v>Oct</c:v>
                </c:pt>
                <c:pt idx="281">
                  <c:v>Oct</c:v>
                </c:pt>
                <c:pt idx="282">
                  <c:v>Oct</c:v>
                </c:pt>
                <c:pt idx="283">
                  <c:v>Oct</c:v>
                </c:pt>
                <c:pt idx="284">
                  <c:v>Nov</c:v>
                </c:pt>
                <c:pt idx="285">
                  <c:v>Nov</c:v>
                </c:pt>
                <c:pt idx="286">
                  <c:v>Nov</c:v>
                </c:pt>
                <c:pt idx="287">
                  <c:v>Nov</c:v>
                </c:pt>
                <c:pt idx="288">
                  <c:v>Nov</c:v>
                </c:pt>
                <c:pt idx="289">
                  <c:v>Nov</c:v>
                </c:pt>
                <c:pt idx="290">
                  <c:v>Nov</c:v>
                </c:pt>
                <c:pt idx="291">
                  <c:v>Nov</c:v>
                </c:pt>
                <c:pt idx="292">
                  <c:v>Nov</c:v>
                </c:pt>
                <c:pt idx="293">
                  <c:v>Nov</c:v>
                </c:pt>
                <c:pt idx="294">
                  <c:v>Nov</c:v>
                </c:pt>
                <c:pt idx="295">
                  <c:v>Nov</c:v>
                </c:pt>
                <c:pt idx="296">
                  <c:v>Nov</c:v>
                </c:pt>
                <c:pt idx="297">
                  <c:v>Nov</c:v>
                </c:pt>
                <c:pt idx="298">
                  <c:v>Nov</c:v>
                </c:pt>
                <c:pt idx="299">
                  <c:v>Nov</c:v>
                </c:pt>
                <c:pt idx="300">
                  <c:v>Nov</c:v>
                </c:pt>
                <c:pt idx="301">
                  <c:v>Nov</c:v>
                </c:pt>
                <c:pt idx="302">
                  <c:v>Nov</c:v>
                </c:pt>
                <c:pt idx="303">
                  <c:v>Nov</c:v>
                </c:pt>
                <c:pt idx="304">
                  <c:v>Nov</c:v>
                </c:pt>
                <c:pt idx="305">
                  <c:v>Nov</c:v>
                </c:pt>
                <c:pt idx="306">
                  <c:v>Nov</c:v>
                </c:pt>
                <c:pt idx="307">
                  <c:v>Nov</c:v>
                </c:pt>
                <c:pt idx="308">
                  <c:v>Nov</c:v>
                </c:pt>
                <c:pt idx="309">
                  <c:v>Nov</c:v>
                </c:pt>
                <c:pt idx="310">
                  <c:v>Nov</c:v>
                </c:pt>
                <c:pt idx="311">
                  <c:v>Nov</c:v>
                </c:pt>
                <c:pt idx="312">
                  <c:v>Nov</c:v>
                </c:pt>
                <c:pt idx="313">
                  <c:v>Nov</c:v>
                </c:pt>
                <c:pt idx="314">
                  <c:v>Dec</c:v>
                </c:pt>
                <c:pt idx="315">
                  <c:v>Dec</c:v>
                </c:pt>
                <c:pt idx="316">
                  <c:v>Dec</c:v>
                </c:pt>
                <c:pt idx="317">
                  <c:v>Dec</c:v>
                </c:pt>
                <c:pt idx="318">
                  <c:v>Dec</c:v>
                </c:pt>
                <c:pt idx="319">
                  <c:v>Dec</c:v>
                </c:pt>
                <c:pt idx="320">
                  <c:v>Dec</c:v>
                </c:pt>
                <c:pt idx="321">
                  <c:v>Dec</c:v>
                </c:pt>
                <c:pt idx="322">
                  <c:v>Dec</c:v>
                </c:pt>
                <c:pt idx="323">
                  <c:v>Dec</c:v>
                </c:pt>
                <c:pt idx="324">
                  <c:v>Dec</c:v>
                </c:pt>
                <c:pt idx="325">
                  <c:v>Dec</c:v>
                </c:pt>
                <c:pt idx="326">
                  <c:v>Dec</c:v>
                </c:pt>
                <c:pt idx="327">
                  <c:v>Dec</c:v>
                </c:pt>
                <c:pt idx="328">
                  <c:v>Dec</c:v>
                </c:pt>
                <c:pt idx="329">
                  <c:v>Dec</c:v>
                </c:pt>
                <c:pt idx="330">
                  <c:v>Dec</c:v>
                </c:pt>
                <c:pt idx="331">
                  <c:v>Dec</c:v>
                </c:pt>
                <c:pt idx="332">
                  <c:v>Dec</c:v>
                </c:pt>
                <c:pt idx="333">
                  <c:v>Dec</c:v>
                </c:pt>
                <c:pt idx="334">
                  <c:v>Dec</c:v>
                </c:pt>
                <c:pt idx="335">
                  <c:v>Dec</c:v>
                </c:pt>
                <c:pt idx="336">
                  <c:v>Dec</c:v>
                </c:pt>
                <c:pt idx="337">
                  <c:v>Dec</c:v>
                </c:pt>
                <c:pt idx="338">
                  <c:v>Dec</c:v>
                </c:pt>
                <c:pt idx="339">
                  <c:v>Dec</c:v>
                </c:pt>
                <c:pt idx="340">
                  <c:v>Dec</c:v>
                </c:pt>
                <c:pt idx="341">
                  <c:v>Dec</c:v>
                </c:pt>
                <c:pt idx="342">
                  <c:v>Dec</c:v>
                </c:pt>
                <c:pt idx="343">
                  <c:v>Dec</c:v>
                </c:pt>
                <c:pt idx="344">
                  <c:v>Dec</c:v>
                </c:pt>
                <c:pt idx="345">
                  <c:v>Jan</c:v>
                </c:pt>
                <c:pt idx="346">
                  <c:v>Jan</c:v>
                </c:pt>
                <c:pt idx="347">
                  <c:v>Jan</c:v>
                </c:pt>
                <c:pt idx="348">
                  <c:v>Jan</c:v>
                </c:pt>
                <c:pt idx="349">
                  <c:v>Jan</c:v>
                </c:pt>
                <c:pt idx="350">
                  <c:v>Jan</c:v>
                </c:pt>
                <c:pt idx="351">
                  <c:v>Jan</c:v>
                </c:pt>
                <c:pt idx="352">
                  <c:v>Jan</c:v>
                </c:pt>
                <c:pt idx="353">
                  <c:v>Jan</c:v>
                </c:pt>
                <c:pt idx="354">
                  <c:v>Jan</c:v>
                </c:pt>
                <c:pt idx="355">
                  <c:v>Jan</c:v>
                </c:pt>
                <c:pt idx="356">
                  <c:v>Jan</c:v>
                </c:pt>
                <c:pt idx="357">
                  <c:v>Jan</c:v>
                </c:pt>
                <c:pt idx="358">
                  <c:v>Jan</c:v>
                </c:pt>
                <c:pt idx="359">
                  <c:v>Jan</c:v>
                </c:pt>
                <c:pt idx="360">
                  <c:v>Jan</c:v>
                </c:pt>
                <c:pt idx="361">
                  <c:v>Jan</c:v>
                </c:pt>
                <c:pt idx="362">
                  <c:v>Jan</c:v>
                </c:pt>
                <c:pt idx="363">
                  <c:v>Jan</c:v>
                </c:pt>
                <c:pt idx="364">
                  <c:v>Jan</c:v>
                </c:pt>
                <c:pt idx="365">
                  <c:v>Jan</c:v>
                </c:pt>
                <c:pt idx="366">
                  <c:v>Jan</c:v>
                </c:pt>
                <c:pt idx="367">
                  <c:v>Jan</c:v>
                </c:pt>
                <c:pt idx="368">
                  <c:v>Jan</c:v>
                </c:pt>
                <c:pt idx="369">
                  <c:v>Jan</c:v>
                </c:pt>
                <c:pt idx="370">
                  <c:v>Jan</c:v>
                </c:pt>
                <c:pt idx="371">
                  <c:v>Jan</c:v>
                </c:pt>
                <c:pt idx="372">
                  <c:v>Jan</c:v>
                </c:pt>
                <c:pt idx="373">
                  <c:v>Jan</c:v>
                </c:pt>
                <c:pt idx="374">
                  <c:v>Jan</c:v>
                </c:pt>
                <c:pt idx="375">
                  <c:v>Jan</c:v>
                </c:pt>
                <c:pt idx="376">
                  <c:v>Feb</c:v>
                </c:pt>
                <c:pt idx="377">
                  <c:v>Feb</c:v>
                </c:pt>
                <c:pt idx="378">
                  <c:v>Feb</c:v>
                </c:pt>
                <c:pt idx="379">
                  <c:v>Feb</c:v>
                </c:pt>
                <c:pt idx="380">
                  <c:v>Feb</c:v>
                </c:pt>
                <c:pt idx="381">
                  <c:v>Feb</c:v>
                </c:pt>
                <c:pt idx="382">
                  <c:v>Feb</c:v>
                </c:pt>
                <c:pt idx="383">
                  <c:v>Feb</c:v>
                </c:pt>
                <c:pt idx="384">
                  <c:v>Feb</c:v>
                </c:pt>
                <c:pt idx="385">
                  <c:v>Feb</c:v>
                </c:pt>
                <c:pt idx="386">
                  <c:v>Feb</c:v>
                </c:pt>
                <c:pt idx="387">
                  <c:v>Feb</c:v>
                </c:pt>
                <c:pt idx="388">
                  <c:v>Feb</c:v>
                </c:pt>
                <c:pt idx="389">
                  <c:v>Feb</c:v>
                </c:pt>
                <c:pt idx="390">
                  <c:v>Feb</c:v>
                </c:pt>
                <c:pt idx="391">
                  <c:v>Feb</c:v>
                </c:pt>
                <c:pt idx="392">
                  <c:v>Feb</c:v>
                </c:pt>
                <c:pt idx="393">
                  <c:v>Feb</c:v>
                </c:pt>
                <c:pt idx="394">
                  <c:v>Feb</c:v>
                </c:pt>
                <c:pt idx="395">
                  <c:v>Feb</c:v>
                </c:pt>
                <c:pt idx="396">
                  <c:v>Feb</c:v>
                </c:pt>
                <c:pt idx="397">
                  <c:v>Feb</c:v>
                </c:pt>
                <c:pt idx="398">
                  <c:v>Feb</c:v>
                </c:pt>
                <c:pt idx="399">
                  <c:v>Feb</c:v>
                </c:pt>
                <c:pt idx="400">
                  <c:v>Feb</c:v>
                </c:pt>
                <c:pt idx="401">
                  <c:v>Feb</c:v>
                </c:pt>
                <c:pt idx="402">
                  <c:v>Feb</c:v>
                </c:pt>
                <c:pt idx="403">
                  <c:v>Feb</c:v>
                </c:pt>
                <c:pt idx="404">
                  <c:v>Mar</c:v>
                </c:pt>
                <c:pt idx="405">
                  <c:v>Mar</c:v>
                </c:pt>
                <c:pt idx="406">
                  <c:v>Mar</c:v>
                </c:pt>
                <c:pt idx="407">
                  <c:v>Mar</c:v>
                </c:pt>
                <c:pt idx="408">
                  <c:v>Mar</c:v>
                </c:pt>
                <c:pt idx="409">
                  <c:v>Mar</c:v>
                </c:pt>
                <c:pt idx="410">
                  <c:v>Mar</c:v>
                </c:pt>
                <c:pt idx="411">
                  <c:v>Mar</c:v>
                </c:pt>
                <c:pt idx="412">
                  <c:v>Mar</c:v>
                </c:pt>
                <c:pt idx="413">
                  <c:v>Mar</c:v>
                </c:pt>
                <c:pt idx="414">
                  <c:v>Mar</c:v>
                </c:pt>
                <c:pt idx="415">
                  <c:v>Mar</c:v>
                </c:pt>
                <c:pt idx="416">
                  <c:v>Mar</c:v>
                </c:pt>
                <c:pt idx="417">
                  <c:v>Mar</c:v>
                </c:pt>
                <c:pt idx="418">
                  <c:v>Mar</c:v>
                </c:pt>
                <c:pt idx="419">
                  <c:v>Mar</c:v>
                </c:pt>
                <c:pt idx="420">
                  <c:v>Mar</c:v>
                </c:pt>
                <c:pt idx="421">
                  <c:v>Mar</c:v>
                </c:pt>
                <c:pt idx="422">
                  <c:v>Mar</c:v>
                </c:pt>
                <c:pt idx="423">
                  <c:v>Mar</c:v>
                </c:pt>
                <c:pt idx="424">
                  <c:v>Mar</c:v>
                </c:pt>
                <c:pt idx="425">
                  <c:v>Mar</c:v>
                </c:pt>
                <c:pt idx="426">
                  <c:v>Mar</c:v>
                </c:pt>
                <c:pt idx="427">
                  <c:v>Mar</c:v>
                </c:pt>
                <c:pt idx="428">
                  <c:v>Mar</c:v>
                </c:pt>
                <c:pt idx="429">
                  <c:v>Mar</c:v>
                </c:pt>
                <c:pt idx="430">
                  <c:v>Mar</c:v>
                </c:pt>
                <c:pt idx="431">
                  <c:v>Mar</c:v>
                </c:pt>
                <c:pt idx="432">
                  <c:v>Mar</c:v>
                </c:pt>
                <c:pt idx="433">
                  <c:v>Mar</c:v>
                </c:pt>
                <c:pt idx="434">
                  <c:v>Mar</c:v>
                </c:pt>
                <c:pt idx="435">
                  <c:v>Apr</c:v>
                </c:pt>
                <c:pt idx="436">
                  <c:v>Apr</c:v>
                </c:pt>
                <c:pt idx="437">
                  <c:v>Apr</c:v>
                </c:pt>
                <c:pt idx="438">
                  <c:v>Apr</c:v>
                </c:pt>
                <c:pt idx="439">
                  <c:v>Apr</c:v>
                </c:pt>
                <c:pt idx="440">
                  <c:v>Apr</c:v>
                </c:pt>
                <c:pt idx="441">
                  <c:v>Apr</c:v>
                </c:pt>
                <c:pt idx="442">
                  <c:v>Apr</c:v>
                </c:pt>
                <c:pt idx="443">
                  <c:v>Apr</c:v>
                </c:pt>
                <c:pt idx="444">
                  <c:v>Apr</c:v>
                </c:pt>
                <c:pt idx="445">
                  <c:v>Apr</c:v>
                </c:pt>
                <c:pt idx="446">
                  <c:v>Apr</c:v>
                </c:pt>
                <c:pt idx="447">
                  <c:v>Apr</c:v>
                </c:pt>
                <c:pt idx="448">
                  <c:v>Apr</c:v>
                </c:pt>
                <c:pt idx="449">
                  <c:v>Apr</c:v>
                </c:pt>
                <c:pt idx="450">
                  <c:v>Apr</c:v>
                </c:pt>
                <c:pt idx="451">
                  <c:v>Apr</c:v>
                </c:pt>
                <c:pt idx="452">
                  <c:v>Apr</c:v>
                </c:pt>
                <c:pt idx="453">
                  <c:v>Apr</c:v>
                </c:pt>
                <c:pt idx="454">
                  <c:v>Apr</c:v>
                </c:pt>
                <c:pt idx="455">
                  <c:v>Apr</c:v>
                </c:pt>
                <c:pt idx="456">
                  <c:v>Apr</c:v>
                </c:pt>
                <c:pt idx="457">
                  <c:v>Apr</c:v>
                </c:pt>
                <c:pt idx="458">
                  <c:v>Apr</c:v>
                </c:pt>
                <c:pt idx="459">
                  <c:v>Apr</c:v>
                </c:pt>
                <c:pt idx="460">
                  <c:v>Apr</c:v>
                </c:pt>
                <c:pt idx="461">
                  <c:v>Apr</c:v>
                </c:pt>
                <c:pt idx="462">
                  <c:v>Apr</c:v>
                </c:pt>
                <c:pt idx="463">
                  <c:v>Apr</c:v>
                </c:pt>
                <c:pt idx="464">
                  <c:v>Apr</c:v>
                </c:pt>
                <c:pt idx="465">
                  <c:v>May</c:v>
                </c:pt>
                <c:pt idx="466">
                  <c:v>May</c:v>
                </c:pt>
                <c:pt idx="467">
                  <c:v>May</c:v>
                </c:pt>
                <c:pt idx="468">
                  <c:v>May</c:v>
                </c:pt>
                <c:pt idx="469">
                  <c:v>May</c:v>
                </c:pt>
                <c:pt idx="470">
                  <c:v>May</c:v>
                </c:pt>
                <c:pt idx="471">
                  <c:v>May</c:v>
                </c:pt>
                <c:pt idx="472">
                  <c:v>May</c:v>
                </c:pt>
                <c:pt idx="473">
                  <c:v>May</c:v>
                </c:pt>
                <c:pt idx="474">
                  <c:v>May</c:v>
                </c:pt>
                <c:pt idx="475">
                  <c:v>May</c:v>
                </c:pt>
                <c:pt idx="476">
                  <c:v>May</c:v>
                </c:pt>
                <c:pt idx="477">
                  <c:v>May</c:v>
                </c:pt>
                <c:pt idx="478">
                  <c:v>May</c:v>
                </c:pt>
                <c:pt idx="479">
                  <c:v>May</c:v>
                </c:pt>
                <c:pt idx="480">
                  <c:v>May</c:v>
                </c:pt>
                <c:pt idx="481">
                  <c:v>May</c:v>
                </c:pt>
                <c:pt idx="482">
                  <c:v>May</c:v>
                </c:pt>
                <c:pt idx="483">
                  <c:v>May</c:v>
                </c:pt>
                <c:pt idx="484">
                  <c:v>May</c:v>
                </c:pt>
                <c:pt idx="485">
                  <c:v>May</c:v>
                </c:pt>
                <c:pt idx="486">
                  <c:v>May</c:v>
                </c:pt>
                <c:pt idx="487">
                  <c:v>May</c:v>
                </c:pt>
                <c:pt idx="488">
                  <c:v>May</c:v>
                </c:pt>
                <c:pt idx="489">
                  <c:v>May</c:v>
                </c:pt>
                <c:pt idx="490">
                  <c:v>May</c:v>
                </c:pt>
                <c:pt idx="491">
                  <c:v>May</c:v>
                </c:pt>
                <c:pt idx="492">
                  <c:v>May</c:v>
                </c:pt>
                <c:pt idx="493">
                  <c:v>May</c:v>
                </c:pt>
                <c:pt idx="494">
                  <c:v>May</c:v>
                </c:pt>
                <c:pt idx="495">
                  <c:v>May</c:v>
                </c:pt>
                <c:pt idx="496">
                  <c:v>Jun</c:v>
                </c:pt>
                <c:pt idx="497">
                  <c:v>Jun</c:v>
                </c:pt>
                <c:pt idx="498">
                  <c:v>Jun</c:v>
                </c:pt>
                <c:pt idx="499">
                  <c:v>Jun</c:v>
                </c:pt>
                <c:pt idx="500">
                  <c:v>Jun</c:v>
                </c:pt>
                <c:pt idx="501">
                  <c:v>Jun</c:v>
                </c:pt>
                <c:pt idx="502">
                  <c:v>Jun</c:v>
                </c:pt>
                <c:pt idx="503">
                  <c:v>Jun</c:v>
                </c:pt>
                <c:pt idx="504">
                  <c:v>Jun</c:v>
                </c:pt>
                <c:pt idx="505">
                  <c:v>Jun</c:v>
                </c:pt>
                <c:pt idx="506">
                  <c:v>Jun</c:v>
                </c:pt>
                <c:pt idx="507">
                  <c:v>Jun</c:v>
                </c:pt>
                <c:pt idx="508">
                  <c:v>Jun</c:v>
                </c:pt>
                <c:pt idx="509">
                  <c:v>Jun</c:v>
                </c:pt>
                <c:pt idx="510">
                  <c:v>Jun</c:v>
                </c:pt>
                <c:pt idx="511">
                  <c:v>Jun</c:v>
                </c:pt>
                <c:pt idx="512">
                  <c:v>Jun</c:v>
                </c:pt>
                <c:pt idx="513">
                  <c:v>Jun</c:v>
                </c:pt>
                <c:pt idx="514">
                  <c:v>Jun</c:v>
                </c:pt>
                <c:pt idx="515">
                  <c:v>Jun</c:v>
                </c:pt>
                <c:pt idx="516">
                  <c:v>Jun</c:v>
                </c:pt>
                <c:pt idx="517">
                  <c:v>Jun</c:v>
                </c:pt>
                <c:pt idx="518">
                  <c:v>Jun</c:v>
                </c:pt>
                <c:pt idx="519">
                  <c:v>Jun</c:v>
                </c:pt>
                <c:pt idx="520">
                  <c:v>Jun</c:v>
                </c:pt>
                <c:pt idx="521">
                  <c:v>Jun</c:v>
                </c:pt>
                <c:pt idx="522">
                  <c:v>Jun</c:v>
                </c:pt>
                <c:pt idx="523">
                  <c:v>Jun</c:v>
                </c:pt>
                <c:pt idx="524">
                  <c:v>Jun</c:v>
                </c:pt>
                <c:pt idx="525">
                  <c:v>Jun</c:v>
                </c:pt>
                <c:pt idx="526">
                  <c:v>Jul</c:v>
                </c:pt>
                <c:pt idx="527">
                  <c:v>Jul</c:v>
                </c:pt>
                <c:pt idx="528">
                  <c:v>Jul</c:v>
                </c:pt>
                <c:pt idx="529">
                  <c:v>Jul</c:v>
                </c:pt>
                <c:pt idx="530">
                  <c:v>Jul</c:v>
                </c:pt>
                <c:pt idx="531">
                  <c:v>Jul</c:v>
                </c:pt>
                <c:pt idx="532">
                  <c:v>Jul</c:v>
                </c:pt>
                <c:pt idx="533">
                  <c:v>Jul</c:v>
                </c:pt>
                <c:pt idx="534">
                  <c:v>Jul</c:v>
                </c:pt>
                <c:pt idx="535">
                  <c:v>Jul</c:v>
                </c:pt>
                <c:pt idx="536">
                  <c:v>Jul</c:v>
                </c:pt>
                <c:pt idx="537">
                  <c:v>Jul</c:v>
                </c:pt>
                <c:pt idx="538">
                  <c:v>Jul</c:v>
                </c:pt>
                <c:pt idx="539">
                  <c:v>Jul</c:v>
                </c:pt>
                <c:pt idx="540">
                  <c:v>Jul</c:v>
                </c:pt>
                <c:pt idx="541">
                  <c:v>Jul</c:v>
                </c:pt>
                <c:pt idx="542">
                  <c:v>Jul</c:v>
                </c:pt>
                <c:pt idx="543">
                  <c:v>Jul</c:v>
                </c:pt>
                <c:pt idx="544">
                  <c:v>Jul</c:v>
                </c:pt>
                <c:pt idx="545">
                  <c:v>Jul</c:v>
                </c:pt>
                <c:pt idx="546">
                  <c:v>Jul</c:v>
                </c:pt>
                <c:pt idx="547">
                  <c:v>Jul</c:v>
                </c:pt>
                <c:pt idx="548">
                  <c:v>Jul</c:v>
                </c:pt>
                <c:pt idx="549">
                  <c:v>Jul</c:v>
                </c:pt>
                <c:pt idx="550">
                  <c:v>Jul</c:v>
                </c:pt>
                <c:pt idx="551">
                  <c:v>Jul</c:v>
                </c:pt>
                <c:pt idx="552">
                  <c:v>Jul</c:v>
                </c:pt>
                <c:pt idx="553">
                  <c:v>Jul</c:v>
                </c:pt>
                <c:pt idx="554">
                  <c:v>Jul</c:v>
                </c:pt>
                <c:pt idx="555">
                  <c:v>Jul</c:v>
                </c:pt>
                <c:pt idx="556">
                  <c:v>Jul</c:v>
                </c:pt>
                <c:pt idx="557">
                  <c:v>Aug</c:v>
                </c:pt>
                <c:pt idx="558">
                  <c:v>Aug</c:v>
                </c:pt>
                <c:pt idx="559">
                  <c:v>Aug</c:v>
                </c:pt>
                <c:pt idx="560">
                  <c:v>Aug</c:v>
                </c:pt>
                <c:pt idx="561">
                  <c:v>Aug</c:v>
                </c:pt>
                <c:pt idx="562">
                  <c:v>Aug</c:v>
                </c:pt>
                <c:pt idx="563">
                  <c:v>Aug</c:v>
                </c:pt>
                <c:pt idx="564">
                  <c:v>Aug</c:v>
                </c:pt>
                <c:pt idx="565">
                  <c:v>Aug</c:v>
                </c:pt>
                <c:pt idx="566">
                  <c:v>Aug</c:v>
                </c:pt>
                <c:pt idx="567">
                  <c:v>Aug</c:v>
                </c:pt>
                <c:pt idx="568">
                  <c:v>Aug</c:v>
                </c:pt>
                <c:pt idx="569">
                  <c:v>Aug</c:v>
                </c:pt>
                <c:pt idx="570">
                  <c:v>Aug</c:v>
                </c:pt>
                <c:pt idx="571">
                  <c:v>Aug</c:v>
                </c:pt>
                <c:pt idx="572">
                  <c:v>Aug</c:v>
                </c:pt>
                <c:pt idx="573">
                  <c:v>Aug</c:v>
                </c:pt>
                <c:pt idx="574">
                  <c:v>Aug</c:v>
                </c:pt>
                <c:pt idx="575">
                  <c:v>Aug</c:v>
                </c:pt>
                <c:pt idx="576">
                  <c:v>Aug</c:v>
                </c:pt>
                <c:pt idx="577">
                  <c:v>Aug</c:v>
                </c:pt>
                <c:pt idx="578">
                  <c:v>Aug</c:v>
                </c:pt>
                <c:pt idx="579">
                  <c:v>Aug</c:v>
                </c:pt>
                <c:pt idx="580">
                  <c:v>Aug</c:v>
                </c:pt>
                <c:pt idx="581">
                  <c:v>Aug</c:v>
                </c:pt>
                <c:pt idx="582">
                  <c:v>Aug</c:v>
                </c:pt>
                <c:pt idx="583">
                  <c:v>Aug</c:v>
                </c:pt>
                <c:pt idx="584">
                  <c:v>Aug</c:v>
                </c:pt>
                <c:pt idx="585">
                  <c:v>Aug</c:v>
                </c:pt>
                <c:pt idx="586">
                  <c:v>Aug</c:v>
                </c:pt>
                <c:pt idx="587">
                  <c:v>Aug</c:v>
                </c:pt>
                <c:pt idx="588">
                  <c:v>Sep</c:v>
                </c:pt>
                <c:pt idx="589">
                  <c:v>Sep</c:v>
                </c:pt>
                <c:pt idx="590">
                  <c:v>Sep</c:v>
                </c:pt>
                <c:pt idx="591">
                  <c:v>Sep</c:v>
                </c:pt>
                <c:pt idx="592">
                  <c:v>Sep</c:v>
                </c:pt>
                <c:pt idx="593">
                  <c:v>Sep</c:v>
                </c:pt>
                <c:pt idx="594">
                  <c:v>Sep</c:v>
                </c:pt>
                <c:pt idx="595">
                  <c:v>Sep</c:v>
                </c:pt>
              </c:strCache>
            </c:strRef>
          </c:cat>
          <c:val>
            <c:numRef>
              <c:f>data_table_for_daily_case_trend!$B$347:$B$597</c:f>
              <c:numCache>
                <c:formatCode>General</c:formatCode>
                <c:ptCount val="251"/>
                <c:pt idx="0">
                  <c:v>204791</c:v>
                </c:pt>
                <c:pt idx="1">
                  <c:v>215091</c:v>
                </c:pt>
                <c:pt idx="2">
                  <c:v>223899</c:v>
                </c:pt>
                <c:pt idx="3">
                  <c:v>224774</c:v>
                </c:pt>
                <c:pt idx="4">
                  <c:v>228877</c:v>
                </c:pt>
                <c:pt idx="5">
                  <c:v>231086</c:v>
                </c:pt>
                <c:pt idx="6">
                  <c:v>233819</c:v>
                </c:pt>
                <c:pt idx="7">
                  <c:v>246368</c:v>
                </c:pt>
                <c:pt idx="8">
                  <c:v>250059</c:v>
                </c:pt>
                <c:pt idx="9">
                  <c:v>254064</c:v>
                </c:pt>
                <c:pt idx="10">
                  <c:v>253377</c:v>
                </c:pt>
                <c:pt idx="11">
                  <c:v>247970</c:v>
                </c:pt>
                <c:pt idx="12">
                  <c:v>240854</c:v>
                </c:pt>
                <c:pt idx="13">
                  <c:v>230646</c:v>
                </c:pt>
                <c:pt idx="14">
                  <c:v>222281</c:v>
                </c:pt>
                <c:pt idx="15">
                  <c:v>215969</c:v>
                </c:pt>
                <c:pt idx="16">
                  <c:v>210256</c:v>
                </c:pt>
                <c:pt idx="17">
                  <c:v>203260</c:v>
                </c:pt>
                <c:pt idx="18">
                  <c:v>193764</c:v>
                </c:pt>
                <c:pt idx="19">
                  <c:v>187078</c:v>
                </c:pt>
                <c:pt idx="20">
                  <c:v>183052</c:v>
                </c:pt>
                <c:pt idx="21">
                  <c:v>176685</c:v>
                </c:pt>
                <c:pt idx="22">
                  <c:v>171146</c:v>
                </c:pt>
                <c:pt idx="23">
                  <c:v>166786</c:v>
                </c:pt>
                <c:pt idx="24">
                  <c:v>164161</c:v>
                </c:pt>
                <c:pt idx="25">
                  <c:v>164664</c:v>
                </c:pt>
                <c:pt idx="26">
                  <c:v>160166</c:v>
                </c:pt>
                <c:pt idx="27">
                  <c:v>154488</c:v>
                </c:pt>
                <c:pt idx="28">
                  <c:v>149370</c:v>
                </c:pt>
                <c:pt idx="29">
                  <c:v>145151</c:v>
                </c:pt>
                <c:pt idx="30">
                  <c:v>140537</c:v>
                </c:pt>
                <c:pt idx="31">
                  <c:v>140468</c:v>
                </c:pt>
                <c:pt idx="32">
                  <c:v>136471</c:v>
                </c:pt>
                <c:pt idx="33">
                  <c:v>129793</c:v>
                </c:pt>
                <c:pt idx="34">
                  <c:v>124846</c:v>
                </c:pt>
                <c:pt idx="35">
                  <c:v>120251</c:v>
                </c:pt>
                <c:pt idx="36">
                  <c:v>115881</c:v>
                </c:pt>
                <c:pt idx="37">
                  <c:v>113010</c:v>
                </c:pt>
                <c:pt idx="38">
                  <c:v>107030</c:v>
                </c:pt>
                <c:pt idx="39">
                  <c:v>102925</c:v>
                </c:pt>
                <c:pt idx="40">
                  <c:v>100579</c:v>
                </c:pt>
                <c:pt idx="41">
                  <c:v>97353</c:v>
                </c:pt>
                <c:pt idx="42">
                  <c:v>93166</c:v>
                </c:pt>
                <c:pt idx="43">
                  <c:v>90146</c:v>
                </c:pt>
                <c:pt idx="44">
                  <c:v>87279</c:v>
                </c:pt>
                <c:pt idx="45">
                  <c:v>83614</c:v>
                </c:pt>
                <c:pt idx="46">
                  <c:v>78414</c:v>
                </c:pt>
                <c:pt idx="47">
                  <c:v>74204</c:v>
                </c:pt>
                <c:pt idx="48">
                  <c:v>69720</c:v>
                </c:pt>
                <c:pt idx="49">
                  <c:v>66095</c:v>
                </c:pt>
                <c:pt idx="50">
                  <c:v>63339</c:v>
                </c:pt>
                <c:pt idx="51">
                  <c:v>61903</c:v>
                </c:pt>
                <c:pt idx="52">
                  <c:v>62080</c:v>
                </c:pt>
                <c:pt idx="53">
                  <c:v>64150</c:v>
                </c:pt>
                <c:pt idx="54">
                  <c:v>64637</c:v>
                </c:pt>
                <c:pt idx="55">
                  <c:v>64983</c:v>
                </c:pt>
                <c:pt idx="56">
                  <c:v>65248</c:v>
                </c:pt>
                <c:pt idx="57">
                  <c:v>65306</c:v>
                </c:pt>
                <c:pt idx="58">
                  <c:v>65282</c:v>
                </c:pt>
                <c:pt idx="59">
                  <c:v>64164</c:v>
                </c:pt>
                <c:pt idx="60">
                  <c:v>62297</c:v>
                </c:pt>
                <c:pt idx="61">
                  <c:v>61251</c:v>
                </c:pt>
                <c:pt idx="62">
                  <c:v>60424</c:v>
                </c:pt>
                <c:pt idx="63">
                  <c:v>59284</c:v>
                </c:pt>
                <c:pt idx="64">
                  <c:v>57760</c:v>
                </c:pt>
                <c:pt idx="65">
                  <c:v>56412</c:v>
                </c:pt>
                <c:pt idx="66">
                  <c:v>55714</c:v>
                </c:pt>
                <c:pt idx="67">
                  <c:v>55259</c:v>
                </c:pt>
                <c:pt idx="68">
                  <c:v>54264</c:v>
                </c:pt>
                <c:pt idx="69">
                  <c:v>53504</c:v>
                </c:pt>
                <c:pt idx="70">
                  <c:v>53205</c:v>
                </c:pt>
                <c:pt idx="71">
                  <c:v>52948</c:v>
                </c:pt>
                <c:pt idx="72">
                  <c:v>52959</c:v>
                </c:pt>
                <c:pt idx="73">
                  <c:v>53034</c:v>
                </c:pt>
                <c:pt idx="74">
                  <c:v>53181</c:v>
                </c:pt>
                <c:pt idx="75">
                  <c:v>53416</c:v>
                </c:pt>
                <c:pt idx="76">
                  <c:v>53860</c:v>
                </c:pt>
                <c:pt idx="77">
                  <c:v>53835</c:v>
                </c:pt>
                <c:pt idx="78">
                  <c:v>54358</c:v>
                </c:pt>
                <c:pt idx="79">
                  <c:v>54558</c:v>
                </c:pt>
                <c:pt idx="80">
                  <c:v>55305</c:v>
                </c:pt>
                <c:pt idx="81">
                  <c:v>55938</c:v>
                </c:pt>
                <c:pt idx="82">
                  <c:v>56943</c:v>
                </c:pt>
                <c:pt idx="83">
                  <c:v>57552</c:v>
                </c:pt>
                <c:pt idx="84">
                  <c:v>59717</c:v>
                </c:pt>
                <c:pt idx="85">
                  <c:v>60488</c:v>
                </c:pt>
                <c:pt idx="86">
                  <c:v>61748</c:v>
                </c:pt>
                <c:pt idx="87">
                  <c:v>63051</c:v>
                </c:pt>
                <c:pt idx="88">
                  <c:v>63554</c:v>
                </c:pt>
                <c:pt idx="89">
                  <c:v>64034</c:v>
                </c:pt>
                <c:pt idx="90">
                  <c:v>65104</c:v>
                </c:pt>
                <c:pt idx="91">
                  <c:v>64365</c:v>
                </c:pt>
                <c:pt idx="92">
                  <c:v>64407</c:v>
                </c:pt>
                <c:pt idx="93">
                  <c:v>63354</c:v>
                </c:pt>
                <c:pt idx="94">
                  <c:v>63150</c:v>
                </c:pt>
                <c:pt idx="95">
                  <c:v>63422</c:v>
                </c:pt>
                <c:pt idx="96">
                  <c:v>64259</c:v>
                </c:pt>
                <c:pt idx="97">
                  <c:v>64731</c:v>
                </c:pt>
                <c:pt idx="98">
                  <c:v>65851</c:v>
                </c:pt>
                <c:pt idx="99">
                  <c:v>66362</c:v>
                </c:pt>
                <c:pt idx="100">
                  <c:v>67501</c:v>
                </c:pt>
                <c:pt idx="101">
                  <c:v>67559</c:v>
                </c:pt>
                <c:pt idx="102">
                  <c:v>69179</c:v>
                </c:pt>
                <c:pt idx="103">
                  <c:v>68712</c:v>
                </c:pt>
                <c:pt idx="104">
                  <c:v>68273</c:v>
                </c:pt>
                <c:pt idx="105">
                  <c:v>67207</c:v>
                </c:pt>
                <c:pt idx="106">
                  <c:v>68225</c:v>
                </c:pt>
                <c:pt idx="107">
                  <c:v>67976</c:v>
                </c:pt>
                <c:pt idx="108">
                  <c:v>64969</c:v>
                </c:pt>
                <c:pt idx="109">
                  <c:v>62748</c:v>
                </c:pt>
                <c:pt idx="110">
                  <c:v>61260</c:v>
                </c:pt>
                <c:pt idx="111">
                  <c:v>59582</c:v>
                </c:pt>
                <c:pt idx="112">
                  <c:v>58224</c:v>
                </c:pt>
                <c:pt idx="113">
                  <c:v>55477</c:v>
                </c:pt>
                <c:pt idx="114">
                  <c:v>53952</c:v>
                </c:pt>
                <c:pt idx="115">
                  <c:v>54631</c:v>
                </c:pt>
                <c:pt idx="116">
                  <c:v>53478</c:v>
                </c:pt>
                <c:pt idx="117">
                  <c:v>52337</c:v>
                </c:pt>
                <c:pt idx="118">
                  <c:v>51600</c:v>
                </c:pt>
                <c:pt idx="119">
                  <c:v>50535</c:v>
                </c:pt>
                <c:pt idx="120">
                  <c:v>49636</c:v>
                </c:pt>
                <c:pt idx="121">
                  <c:v>48923</c:v>
                </c:pt>
                <c:pt idx="122">
                  <c:v>48162</c:v>
                </c:pt>
                <c:pt idx="123">
                  <c:v>46921</c:v>
                </c:pt>
                <c:pt idx="124">
                  <c:v>45514</c:v>
                </c:pt>
                <c:pt idx="125">
                  <c:v>43550</c:v>
                </c:pt>
                <c:pt idx="126">
                  <c:v>42022</c:v>
                </c:pt>
                <c:pt idx="127">
                  <c:v>40313</c:v>
                </c:pt>
                <c:pt idx="128">
                  <c:v>39047</c:v>
                </c:pt>
                <c:pt idx="129">
                  <c:v>37708</c:v>
                </c:pt>
                <c:pt idx="130">
                  <c:v>36416</c:v>
                </c:pt>
                <c:pt idx="131">
                  <c:v>34921</c:v>
                </c:pt>
                <c:pt idx="132">
                  <c:v>33840</c:v>
                </c:pt>
                <c:pt idx="133">
                  <c:v>32421</c:v>
                </c:pt>
                <c:pt idx="134">
                  <c:v>31399</c:v>
                </c:pt>
                <c:pt idx="135">
                  <c:v>30537</c:v>
                </c:pt>
                <c:pt idx="136">
                  <c:v>29833</c:v>
                </c:pt>
                <c:pt idx="137">
                  <c:v>28970</c:v>
                </c:pt>
                <c:pt idx="138">
                  <c:v>28052</c:v>
                </c:pt>
                <c:pt idx="139">
                  <c:v>26938</c:v>
                </c:pt>
                <c:pt idx="140">
                  <c:v>25902</c:v>
                </c:pt>
                <c:pt idx="141">
                  <c:v>24985</c:v>
                </c:pt>
                <c:pt idx="142">
                  <c:v>24163</c:v>
                </c:pt>
                <c:pt idx="143">
                  <c:v>23694</c:v>
                </c:pt>
                <c:pt idx="144">
                  <c:v>22966</c:v>
                </c:pt>
                <c:pt idx="145">
                  <c:v>22366</c:v>
                </c:pt>
                <c:pt idx="146">
                  <c:v>21439</c:v>
                </c:pt>
                <c:pt idx="147">
                  <c:v>20596</c:v>
                </c:pt>
                <c:pt idx="148">
                  <c:v>19522</c:v>
                </c:pt>
                <c:pt idx="149">
                  <c:v>19008</c:v>
                </c:pt>
                <c:pt idx="150">
                  <c:v>18085</c:v>
                </c:pt>
                <c:pt idx="151">
                  <c:v>16127</c:v>
                </c:pt>
                <c:pt idx="152">
                  <c:v>15004</c:v>
                </c:pt>
                <c:pt idx="153">
                  <c:v>14546</c:v>
                </c:pt>
                <c:pt idx="154">
                  <c:v>14291</c:v>
                </c:pt>
                <c:pt idx="155">
                  <c:v>14266</c:v>
                </c:pt>
                <c:pt idx="156">
                  <c:v>14307</c:v>
                </c:pt>
                <c:pt idx="157">
                  <c:v>14440</c:v>
                </c:pt>
                <c:pt idx="158">
                  <c:v>15107</c:v>
                </c:pt>
                <c:pt idx="159">
                  <c:v>15577</c:v>
                </c:pt>
                <c:pt idx="160">
                  <c:v>15313</c:v>
                </c:pt>
                <c:pt idx="161">
                  <c:v>14684</c:v>
                </c:pt>
                <c:pt idx="162">
                  <c:v>14163</c:v>
                </c:pt>
                <c:pt idx="163">
                  <c:v>13661</c:v>
                </c:pt>
                <c:pt idx="164">
                  <c:v>13368</c:v>
                </c:pt>
                <c:pt idx="165">
                  <c:v>13205</c:v>
                </c:pt>
                <c:pt idx="166">
                  <c:v>12394</c:v>
                </c:pt>
                <c:pt idx="167">
                  <c:v>11943</c:v>
                </c:pt>
                <c:pt idx="168">
                  <c:v>11501</c:v>
                </c:pt>
                <c:pt idx="169">
                  <c:v>11474</c:v>
                </c:pt>
                <c:pt idx="170">
                  <c:v>11567</c:v>
                </c:pt>
                <c:pt idx="171">
                  <c:v>11619</c:v>
                </c:pt>
                <c:pt idx="172">
                  <c:v>11678</c:v>
                </c:pt>
                <c:pt idx="173">
                  <c:v>11801</c:v>
                </c:pt>
                <c:pt idx="174">
                  <c:v>12063</c:v>
                </c:pt>
                <c:pt idx="175">
                  <c:v>12368</c:v>
                </c:pt>
                <c:pt idx="176">
                  <c:v>12491</c:v>
                </c:pt>
                <c:pt idx="177">
                  <c:v>12507</c:v>
                </c:pt>
                <c:pt idx="178">
                  <c:v>12687</c:v>
                </c:pt>
                <c:pt idx="179">
                  <c:v>13051</c:v>
                </c:pt>
                <c:pt idx="180">
                  <c:v>13440</c:v>
                </c:pt>
                <c:pt idx="181">
                  <c:v>13914</c:v>
                </c:pt>
                <c:pt idx="182">
                  <c:v>14382</c:v>
                </c:pt>
                <c:pt idx="183">
                  <c:v>14728</c:v>
                </c:pt>
                <c:pt idx="184">
                  <c:v>15223</c:v>
                </c:pt>
                <c:pt idx="185">
                  <c:v>15493</c:v>
                </c:pt>
                <c:pt idx="186">
                  <c:v>15330</c:v>
                </c:pt>
                <c:pt idx="187">
                  <c:v>16215</c:v>
                </c:pt>
                <c:pt idx="188">
                  <c:v>17813</c:v>
                </c:pt>
                <c:pt idx="189">
                  <c:v>19596</c:v>
                </c:pt>
                <c:pt idx="190">
                  <c:v>20909</c:v>
                </c:pt>
                <c:pt idx="191">
                  <c:v>22071</c:v>
                </c:pt>
                <c:pt idx="192">
                  <c:v>23657</c:v>
                </c:pt>
                <c:pt idx="193">
                  <c:v>26478</c:v>
                </c:pt>
                <c:pt idx="194">
                  <c:v>28775</c:v>
                </c:pt>
                <c:pt idx="195">
                  <c:v>30485</c:v>
                </c:pt>
                <c:pt idx="196">
                  <c:v>32361</c:v>
                </c:pt>
                <c:pt idx="197">
                  <c:v>34216</c:v>
                </c:pt>
                <c:pt idx="198">
                  <c:v>36269</c:v>
                </c:pt>
                <c:pt idx="199">
                  <c:v>38057</c:v>
                </c:pt>
                <c:pt idx="200">
                  <c:v>39978</c:v>
                </c:pt>
                <c:pt idx="201">
                  <c:v>43263</c:v>
                </c:pt>
                <c:pt idx="202">
                  <c:v>47078</c:v>
                </c:pt>
                <c:pt idx="203">
                  <c:v>50519</c:v>
                </c:pt>
                <c:pt idx="204">
                  <c:v>53520</c:v>
                </c:pt>
                <c:pt idx="205">
                  <c:v>55822</c:v>
                </c:pt>
                <c:pt idx="206">
                  <c:v>58086</c:v>
                </c:pt>
                <c:pt idx="207">
                  <c:v>62290</c:v>
                </c:pt>
                <c:pt idx="208">
                  <c:v>65413</c:v>
                </c:pt>
                <c:pt idx="209">
                  <c:v>67538</c:v>
                </c:pt>
                <c:pt idx="210">
                  <c:v>73080</c:v>
                </c:pt>
                <c:pt idx="211">
                  <c:v>77051</c:v>
                </c:pt>
                <c:pt idx="212">
                  <c:v>80424</c:v>
                </c:pt>
                <c:pt idx="213">
                  <c:v>84389</c:v>
                </c:pt>
                <c:pt idx="214">
                  <c:v>95599</c:v>
                </c:pt>
                <c:pt idx="215">
                  <c:v>100473</c:v>
                </c:pt>
                <c:pt idx="216">
                  <c:v>104919</c:v>
                </c:pt>
                <c:pt idx="217">
                  <c:v>107514</c:v>
                </c:pt>
                <c:pt idx="218">
                  <c:v>111610</c:v>
                </c:pt>
                <c:pt idx="219">
                  <c:v>114382</c:v>
                </c:pt>
                <c:pt idx="220">
                  <c:v>116450</c:v>
                </c:pt>
                <c:pt idx="221">
                  <c:v>120037</c:v>
                </c:pt>
                <c:pt idx="222">
                  <c:v>123381</c:v>
                </c:pt>
                <c:pt idx="223">
                  <c:v>126909</c:v>
                </c:pt>
                <c:pt idx="224">
                  <c:v>130167</c:v>
                </c:pt>
                <c:pt idx="225">
                  <c:v>132459</c:v>
                </c:pt>
                <c:pt idx="226">
                  <c:v>134456</c:v>
                </c:pt>
                <c:pt idx="227">
                  <c:v>136652</c:v>
                </c:pt>
                <c:pt idx="228">
                  <c:v>138999</c:v>
                </c:pt>
                <c:pt idx="229">
                  <c:v>142220</c:v>
                </c:pt>
                <c:pt idx="230">
                  <c:v>143788</c:v>
                </c:pt>
                <c:pt idx="231">
                  <c:v>146179</c:v>
                </c:pt>
                <c:pt idx="232">
                  <c:v>146908</c:v>
                </c:pt>
                <c:pt idx="233">
                  <c:v>148340</c:v>
                </c:pt>
                <c:pt idx="234">
                  <c:v>149273</c:v>
                </c:pt>
                <c:pt idx="235">
                  <c:v>151178</c:v>
                </c:pt>
                <c:pt idx="236">
                  <c:v>152754</c:v>
                </c:pt>
                <c:pt idx="237">
                  <c:v>155116</c:v>
                </c:pt>
                <c:pt idx="238">
                  <c:v>157053</c:v>
                </c:pt>
                <c:pt idx="239">
                  <c:v>157198</c:v>
                </c:pt>
                <c:pt idx="240">
                  <c:v>156097</c:v>
                </c:pt>
                <c:pt idx="241">
                  <c:v>156856</c:v>
                </c:pt>
                <c:pt idx="242">
                  <c:v>156761</c:v>
                </c:pt>
                <c:pt idx="243">
                  <c:v>156340</c:v>
                </c:pt>
                <c:pt idx="244">
                  <c:v>154887</c:v>
                </c:pt>
                <c:pt idx="245">
                  <c:v>153975</c:v>
                </c:pt>
                <c:pt idx="246">
                  <c:v>152409</c:v>
                </c:pt>
                <c:pt idx="247">
                  <c:v>151409</c:v>
                </c:pt>
                <c:pt idx="248">
                  <c:v>148411</c:v>
                </c:pt>
                <c:pt idx="249">
                  <c:v>139530</c:v>
                </c:pt>
                <c:pt idx="250">
                  <c:v>136558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E14-455A-99F2-F2829E631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8454047"/>
        <c:axId val="1128465279"/>
      </c:lineChart>
      <c:catAx>
        <c:axId val="112845404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28465279"/>
        <c:crosses val="autoZero"/>
        <c:auto val="1"/>
        <c:lblAlgn val="ctr"/>
        <c:lblOffset val="100"/>
        <c:noMultiLvlLbl val="0"/>
      </c:catAx>
      <c:valAx>
        <c:axId val="1128465279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28454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01955568899498E-2"/>
          <c:y val="0.12420878885721547"/>
          <c:w val="0.94623951014574259"/>
          <c:h val="0.682818375954166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Hotels</c:v>
                </c:pt>
              </c:strCache>
            </c:strRef>
          </c:tx>
          <c:spPr>
            <a:solidFill>
              <a:srgbClr val="0195A0"/>
            </a:solidFill>
            <a:ln w="50800"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Sheet1!$A$2:$A$26</c:f>
              <c:strCache>
                <c:ptCount val="25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9">
                  <c:v>January</c:v>
                </c:pt>
                <c:pt idx="10">
                  <c:v>February</c:v>
                </c:pt>
                <c:pt idx="11">
                  <c:v>March</c:v>
                </c:pt>
                <c:pt idx="12">
                  <c:v>April</c:v>
                </c:pt>
                <c:pt idx="13">
                  <c:v>May</c:v>
                </c:pt>
                <c:pt idx="14">
                  <c:v>June</c:v>
                </c:pt>
                <c:pt idx="15">
                  <c:v>July</c:v>
                </c:pt>
                <c:pt idx="18">
                  <c:v>January</c:v>
                </c:pt>
                <c:pt idx="19">
                  <c:v>February</c:v>
                </c:pt>
                <c:pt idx="20">
                  <c:v>March</c:v>
                </c:pt>
                <c:pt idx="21">
                  <c:v>April</c:v>
                </c:pt>
                <c:pt idx="22">
                  <c:v>May</c:v>
                </c:pt>
                <c:pt idx="23">
                  <c:v>June</c:v>
                </c:pt>
                <c:pt idx="24">
                  <c:v>July</c:v>
                </c:pt>
              </c:strCache>
            </c:strRef>
          </c:cat>
          <c:val>
            <c:numRef>
              <c:f>Sheet1!$B$2:$B$26</c:f>
              <c:numCache>
                <c:formatCode>#,##0.0</c:formatCode>
                <c:ptCount val="25"/>
                <c:pt idx="0" formatCode="General">
                  <c:v>108.6</c:v>
                </c:pt>
                <c:pt idx="1">
                  <c:v>108.20507182644386</c:v>
                </c:pt>
                <c:pt idx="2">
                  <c:v>107.7871535607769</c:v>
                </c:pt>
                <c:pt idx="3">
                  <c:v>108.73645158943771</c:v>
                </c:pt>
                <c:pt idx="4">
                  <c:v>109.14850481500254</c:v>
                </c:pt>
                <c:pt idx="5">
                  <c:v>110.50573797197987</c:v>
                </c:pt>
                <c:pt idx="6">
                  <c:v>110.50573797197987</c:v>
                </c:pt>
                <c:pt idx="9" formatCode="General">
                  <c:v>60.8</c:v>
                </c:pt>
                <c:pt idx="10">
                  <c:v>61.756097921724006</c:v>
                </c:pt>
                <c:pt idx="11">
                  <c:v>69.689672855372834</c:v>
                </c:pt>
                <c:pt idx="12">
                  <c:v>78.372675699908669</c:v>
                </c:pt>
                <c:pt idx="13">
                  <c:v>84.11106151064466</c:v>
                </c:pt>
                <c:pt idx="14">
                  <c:v>86.242728527389758</c:v>
                </c:pt>
                <c:pt idx="15">
                  <c:v>95.524940080269985</c:v>
                </c:pt>
                <c:pt idx="18" formatCode="General">
                  <c:v>41</c:v>
                </c:pt>
                <c:pt idx="19">
                  <c:v>36.405430613110326</c:v>
                </c:pt>
                <c:pt idx="20">
                  <c:v>46.800973871543924</c:v>
                </c:pt>
                <c:pt idx="21">
                  <c:v>59.523991174116354</c:v>
                </c:pt>
                <c:pt idx="22">
                  <c:v>68.264182938800147</c:v>
                </c:pt>
                <c:pt idx="23">
                  <c:v>73.493938840204208</c:v>
                </c:pt>
                <c:pt idx="24">
                  <c:v>88.449413799416661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5E-46FD-9C7E-CF9BE2D2BA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Short-term Rentals</c:v>
                </c:pt>
              </c:strCache>
            </c:strRef>
          </c:tx>
          <c:spPr>
            <a:solidFill>
              <a:srgbClr val="FFAB2E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Sheet1!$A$2:$A$26</c:f>
              <c:strCache>
                <c:ptCount val="25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9">
                  <c:v>January</c:v>
                </c:pt>
                <c:pt idx="10">
                  <c:v>February</c:v>
                </c:pt>
                <c:pt idx="11">
                  <c:v>March</c:v>
                </c:pt>
                <c:pt idx="12">
                  <c:v>April</c:v>
                </c:pt>
                <c:pt idx="13">
                  <c:v>May</c:v>
                </c:pt>
                <c:pt idx="14">
                  <c:v>June</c:v>
                </c:pt>
                <c:pt idx="15">
                  <c:v>July</c:v>
                </c:pt>
                <c:pt idx="18">
                  <c:v>January</c:v>
                </c:pt>
                <c:pt idx="19">
                  <c:v>February</c:v>
                </c:pt>
                <c:pt idx="20">
                  <c:v>March</c:v>
                </c:pt>
                <c:pt idx="21">
                  <c:v>April</c:v>
                </c:pt>
                <c:pt idx="22">
                  <c:v>May</c:v>
                </c:pt>
                <c:pt idx="23">
                  <c:v>June</c:v>
                </c:pt>
                <c:pt idx="24">
                  <c:v>July</c:v>
                </c:pt>
              </c:strCache>
            </c:strRef>
          </c:cat>
          <c:val>
            <c:numRef>
              <c:f>Sheet1!$C$2:$C$26</c:f>
              <c:numCache>
                <c:formatCode>#,##0.0</c:formatCode>
                <c:ptCount val="25"/>
                <c:pt idx="0">
                  <c:v>125.93105631851822</c:v>
                </c:pt>
                <c:pt idx="1">
                  <c:v>81.308556665732866</c:v>
                </c:pt>
                <c:pt idx="2">
                  <c:v>111.76256703936005</c:v>
                </c:pt>
                <c:pt idx="3">
                  <c:v>140.71610617268601</c:v>
                </c:pt>
                <c:pt idx="4">
                  <c:v>118.55097180158194</c:v>
                </c:pt>
                <c:pt idx="5">
                  <c:v>117.90759136061241</c:v>
                </c:pt>
                <c:pt idx="6">
                  <c:v>126.17889325004145</c:v>
                </c:pt>
                <c:pt idx="9">
                  <c:v>119.46292585170342</c:v>
                </c:pt>
                <c:pt idx="10">
                  <c:v>79.473555636985466</c:v>
                </c:pt>
                <c:pt idx="11">
                  <c:v>104.9801202976858</c:v>
                </c:pt>
                <c:pt idx="12">
                  <c:v>129.9233007140968</c:v>
                </c:pt>
                <c:pt idx="13">
                  <c:v>120.30342943558223</c:v>
                </c:pt>
                <c:pt idx="14">
                  <c:v>118.27211827211828</c:v>
                </c:pt>
                <c:pt idx="15">
                  <c:v>130.28776024399946</c:v>
                </c:pt>
                <c:pt idx="18">
                  <c:v>127.66980689569429</c:v>
                </c:pt>
                <c:pt idx="19">
                  <c:v>55.495589834467765</c:v>
                </c:pt>
                <c:pt idx="20">
                  <c:v>112.60134865165571</c:v>
                </c:pt>
                <c:pt idx="21">
                  <c:v>155.88425629444879</c:v>
                </c:pt>
                <c:pt idx="22">
                  <c:v>149.55437834811789</c:v>
                </c:pt>
                <c:pt idx="23">
                  <c:v>150.17492842558792</c:v>
                </c:pt>
                <c:pt idx="24">
                  <c:v>168.37213548799426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16-4495-BF70-F67663A4B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613472856"/>
        <c:axId val="613466584"/>
      </c:barChart>
      <c:catAx>
        <c:axId val="613472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3466584"/>
        <c:crosses val="autoZero"/>
        <c:auto val="1"/>
        <c:lblAlgn val="ctr"/>
        <c:lblOffset val="100"/>
        <c:noMultiLvlLbl val="0"/>
      </c:catAx>
      <c:valAx>
        <c:axId val="613466584"/>
        <c:scaling>
          <c:orientation val="minMax"/>
          <c:min val="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3472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21535266254485E-2"/>
          <c:y val="0.10513860294232506"/>
          <c:w val="0.97635692946749109"/>
          <c:h val="0.8948613970576750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Employment</c:v>
                </c:pt>
              </c:strCache>
            </c:strRef>
          </c:tx>
          <c:spPr>
            <a:ln w="63500" cap="rnd">
              <a:solidFill>
                <a:srgbClr val="0195A0"/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mmm\-yy</c:formatCode>
                <c:ptCount val="31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  <c:pt idx="24">
                  <c:v>44197</c:v>
                </c:pt>
                <c:pt idx="25">
                  <c:v>44228</c:v>
                </c:pt>
                <c:pt idx="26">
                  <c:v>44256</c:v>
                </c:pt>
                <c:pt idx="27">
                  <c:v>44287</c:v>
                </c:pt>
                <c:pt idx="28">
                  <c:v>44317</c:v>
                </c:pt>
                <c:pt idx="29">
                  <c:v>44348</c:v>
                </c:pt>
                <c:pt idx="30">
                  <c:v>44378</c:v>
                </c:pt>
              </c:numCache>
            </c:numRef>
          </c:cat>
          <c:val>
            <c:numRef>
              <c:f>Sheet1!$B$2:$B$32</c:f>
              <c:numCache>
                <c:formatCode>General</c:formatCode>
                <c:ptCount val="31"/>
                <c:pt idx="0">
                  <c:v>135.4</c:v>
                </c:pt>
                <c:pt idx="1">
                  <c:v>137.1</c:v>
                </c:pt>
                <c:pt idx="2">
                  <c:v>139.5</c:v>
                </c:pt>
                <c:pt idx="3">
                  <c:v>141.4</c:v>
                </c:pt>
                <c:pt idx="4">
                  <c:v>145.9</c:v>
                </c:pt>
                <c:pt idx="5">
                  <c:v>150.1</c:v>
                </c:pt>
                <c:pt idx="6">
                  <c:v>151.1</c:v>
                </c:pt>
                <c:pt idx="7">
                  <c:v>150.5</c:v>
                </c:pt>
                <c:pt idx="8">
                  <c:v>144</c:v>
                </c:pt>
                <c:pt idx="9">
                  <c:v>143.5</c:v>
                </c:pt>
                <c:pt idx="10">
                  <c:v>143.6</c:v>
                </c:pt>
                <c:pt idx="11">
                  <c:v>142.80000000000001</c:v>
                </c:pt>
                <c:pt idx="12">
                  <c:v>140</c:v>
                </c:pt>
                <c:pt idx="13">
                  <c:v>140.9</c:v>
                </c:pt>
                <c:pt idx="14">
                  <c:v>140.19999999999999</c:v>
                </c:pt>
                <c:pt idx="15">
                  <c:v>81.5</c:v>
                </c:pt>
                <c:pt idx="16">
                  <c:v>93.9</c:v>
                </c:pt>
                <c:pt idx="17">
                  <c:v>112.6</c:v>
                </c:pt>
                <c:pt idx="18">
                  <c:v>115.5</c:v>
                </c:pt>
                <c:pt idx="19">
                  <c:v>115.1</c:v>
                </c:pt>
                <c:pt idx="20">
                  <c:v>113.6</c:v>
                </c:pt>
                <c:pt idx="21">
                  <c:v>115.9</c:v>
                </c:pt>
                <c:pt idx="22">
                  <c:v>116.4</c:v>
                </c:pt>
                <c:pt idx="23">
                  <c:v>114.4</c:v>
                </c:pt>
                <c:pt idx="24">
                  <c:v>112.8</c:v>
                </c:pt>
                <c:pt idx="25">
                  <c:v>112.3</c:v>
                </c:pt>
                <c:pt idx="26">
                  <c:v>116.9</c:v>
                </c:pt>
                <c:pt idx="27">
                  <c:v>122.3</c:v>
                </c:pt>
                <c:pt idx="28">
                  <c:v>128.1</c:v>
                </c:pt>
                <c:pt idx="29">
                  <c:v>135.30000000000001</c:v>
                </c:pt>
                <c:pt idx="30">
                  <c:v>135.80000000000001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F5-4DB0-8DE7-0990BD7280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4782655"/>
        <c:axId val="234795135"/>
      </c:lineChart>
      <c:dateAx>
        <c:axId val="234782655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34795135"/>
        <c:crosses val="autoZero"/>
        <c:auto val="1"/>
        <c:lblOffset val="100"/>
        <c:baseTimeUnit val="months"/>
      </c:dateAx>
      <c:valAx>
        <c:axId val="234795135"/>
        <c:scaling>
          <c:orientation val="minMax"/>
          <c:min val="6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347826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78094240850182E-2"/>
          <c:y val="2.9619731880407511E-2"/>
          <c:w val="0.92995913351572101"/>
          <c:h val="0.9062273978900621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Automobile Travel</c:v>
                </c:pt>
              </c:strCache>
            </c:strRef>
          </c:tx>
          <c:spPr>
            <a:ln w="50800" cap="rnd">
              <a:solidFill>
                <a:srgbClr val="0195A0"/>
              </a:solidFill>
              <a:round/>
            </a:ln>
            <a:effectLst/>
          </c:spPr>
          <c:marker>
            <c:symbol val="none"/>
          </c:marker>
          <c:cat>
            <c:strRef>
              <c:f>Sheet1!$A$3:$A$14</c:f>
              <c:strCache>
                <c:ptCount val="12"/>
                <c:pt idx="0">
                  <c:v>August</c:v>
                </c:pt>
                <c:pt idx="1">
                  <c:v>September</c:v>
                </c:pt>
                <c:pt idx="2">
                  <c:v>October</c:v>
                </c:pt>
                <c:pt idx="3">
                  <c:v>November</c:v>
                </c:pt>
                <c:pt idx="4">
                  <c:v>December</c:v>
                </c:pt>
                <c:pt idx="5">
                  <c:v>January</c:v>
                </c:pt>
                <c:pt idx="6">
                  <c:v>February</c:v>
                </c:pt>
                <c:pt idx="7">
                  <c:v>March</c:v>
                </c:pt>
                <c:pt idx="8">
                  <c:v>April</c:v>
                </c:pt>
                <c:pt idx="9">
                  <c:v>May</c:v>
                </c:pt>
                <c:pt idx="10">
                  <c:v>June</c:v>
                </c:pt>
                <c:pt idx="11">
                  <c:v>July</c:v>
                </c:pt>
              </c:strCache>
            </c:strRef>
          </c:cat>
          <c:val>
            <c:numRef>
              <c:f>Sheet1!$B$3:$B$14</c:f>
              <c:numCache>
                <c:formatCode>General</c:formatCode>
                <c:ptCount val="12"/>
                <c:pt idx="0">
                  <c:v>0.53917616126205081</c:v>
                </c:pt>
                <c:pt idx="1">
                  <c:v>0.61942671933556159</c:v>
                </c:pt>
                <c:pt idx="2">
                  <c:v>0.6993413282816674</c:v>
                </c:pt>
                <c:pt idx="3">
                  <c:v>0.58861468420291951</c:v>
                </c:pt>
                <c:pt idx="4">
                  <c:v>0.62739998180108592</c:v>
                </c:pt>
                <c:pt idx="5">
                  <c:v>0.59467956469165661</c:v>
                </c:pt>
                <c:pt idx="6">
                  <c:v>0.62188111183547679</c:v>
                </c:pt>
                <c:pt idx="7">
                  <c:v>0.68193647544910641</c:v>
                </c:pt>
                <c:pt idx="8">
                  <c:v>0.92751355100104027</c:v>
                </c:pt>
                <c:pt idx="9">
                  <c:v>0.93609291854277532</c:v>
                </c:pt>
                <c:pt idx="10">
                  <c:v>0.90902298940028325</c:v>
                </c:pt>
                <c:pt idx="11" formatCode="0.0%">
                  <c:v>1.03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7A-4188-B2B5-803DBF3120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Charlotte Douglas</c:v>
                </c:pt>
              </c:strCache>
            </c:strRef>
          </c:tx>
          <c:spPr>
            <a:ln w="50800" cap="rnd">
              <a:solidFill>
                <a:srgbClr val="FCA621"/>
              </a:solidFill>
              <a:round/>
            </a:ln>
            <a:effectLst/>
          </c:spPr>
          <c:marker>
            <c:symbol val="none"/>
          </c:marker>
          <c:cat>
            <c:strRef>
              <c:f>Sheet1!$A$3:$A$14</c:f>
              <c:strCache>
                <c:ptCount val="12"/>
                <c:pt idx="0">
                  <c:v>August</c:v>
                </c:pt>
                <c:pt idx="1">
                  <c:v>September</c:v>
                </c:pt>
                <c:pt idx="2">
                  <c:v>October</c:v>
                </c:pt>
                <c:pt idx="3">
                  <c:v>November</c:v>
                </c:pt>
                <c:pt idx="4">
                  <c:v>December</c:v>
                </c:pt>
                <c:pt idx="5">
                  <c:v>January</c:v>
                </c:pt>
                <c:pt idx="6">
                  <c:v>February</c:v>
                </c:pt>
                <c:pt idx="7">
                  <c:v>March</c:v>
                </c:pt>
                <c:pt idx="8">
                  <c:v>April</c:v>
                </c:pt>
                <c:pt idx="9">
                  <c:v>May</c:v>
                </c:pt>
                <c:pt idx="10">
                  <c:v>June</c:v>
                </c:pt>
                <c:pt idx="11">
                  <c:v>July</c:v>
                </c:pt>
              </c:strCache>
            </c:strRef>
          </c:cat>
          <c:val>
            <c:numRef>
              <c:f>Sheet1!$C$3:$C$14</c:f>
              <c:numCache>
                <c:formatCode>General</c:formatCode>
                <c:ptCount val="12"/>
                <c:pt idx="0">
                  <c:v>0.49088721731924179</c:v>
                </c:pt>
                <c:pt idx="1">
                  <c:v>0.58708898295487499</c:v>
                </c:pt>
                <c:pt idx="2">
                  <c:v>0.62671468734562441</c:v>
                </c:pt>
                <c:pt idx="3">
                  <c:v>0.56181517936342518</c:v>
                </c:pt>
                <c:pt idx="4">
                  <c:v>0.53666037581407355</c:v>
                </c:pt>
                <c:pt idx="5">
                  <c:v>0.50872970477326351</c:v>
                </c:pt>
                <c:pt idx="6">
                  <c:v>0.53884937545847411</c:v>
                </c:pt>
                <c:pt idx="7">
                  <c:v>0.74607580185712696</c:v>
                </c:pt>
                <c:pt idx="8">
                  <c:v>0.90974060872478202</c:v>
                </c:pt>
                <c:pt idx="9">
                  <c:v>0.92800993563434919</c:v>
                </c:pt>
                <c:pt idx="10">
                  <c:v>0.97014683305924065</c:v>
                </c:pt>
                <c:pt idx="11" formatCode="0.0%">
                  <c:v>1.02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7A-4188-B2B5-803DBF3120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TSA 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Sheet1!$A$3:$A$14</c:f>
              <c:strCache>
                <c:ptCount val="12"/>
                <c:pt idx="0">
                  <c:v>August</c:v>
                </c:pt>
                <c:pt idx="1">
                  <c:v>September</c:v>
                </c:pt>
                <c:pt idx="2">
                  <c:v>October</c:v>
                </c:pt>
                <c:pt idx="3">
                  <c:v>November</c:v>
                </c:pt>
                <c:pt idx="4">
                  <c:v>December</c:v>
                </c:pt>
                <c:pt idx="5">
                  <c:v>January</c:v>
                </c:pt>
                <c:pt idx="6">
                  <c:v>February</c:v>
                </c:pt>
                <c:pt idx="7">
                  <c:v>March</c:v>
                </c:pt>
                <c:pt idx="8">
                  <c:v>April</c:v>
                </c:pt>
                <c:pt idx="9">
                  <c:v>May</c:v>
                </c:pt>
                <c:pt idx="10">
                  <c:v>June</c:v>
                </c:pt>
                <c:pt idx="11">
                  <c:v>July</c:v>
                </c:pt>
              </c:strCache>
            </c:strRef>
          </c:cat>
          <c:val>
            <c:numRef>
              <c:f>Sheet1!$D$3:$D$14</c:f>
              <c:numCache>
                <c:formatCode>General</c:formatCode>
                <c:ptCount val="12"/>
                <c:pt idx="0">
                  <c:v>0.28802183959555244</c:v>
                </c:pt>
                <c:pt idx="1">
                  <c:v>0.32297995928470191</c:v>
                </c:pt>
                <c:pt idx="2">
                  <c:v>0.35558588527777946</c:v>
                </c:pt>
                <c:pt idx="3">
                  <c:v>0.3708948556379027</c:v>
                </c:pt>
                <c:pt idx="4">
                  <c:v>0.37584739981192938</c:v>
                </c:pt>
                <c:pt idx="5">
                  <c:v>0.38104506735202226</c:v>
                </c:pt>
                <c:pt idx="6">
                  <c:v>0.4045475192573138</c:v>
                </c:pt>
                <c:pt idx="7">
                  <c:v>0.52460951052534599</c:v>
                </c:pt>
                <c:pt idx="8">
                  <c:v>0.5931190538537745</c:v>
                </c:pt>
                <c:pt idx="9">
                  <c:v>0.67001330490776734</c:v>
                </c:pt>
                <c:pt idx="10">
                  <c:v>0.73971265516435003</c:v>
                </c:pt>
                <c:pt idx="11">
                  <c:v>0.79700000000000004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C5B-49D8-8BE5-2C8C294071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6870591"/>
        <c:axId val="626882655"/>
      </c:lineChart>
      <c:catAx>
        <c:axId val="626870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26882655"/>
        <c:crosses val="autoZero"/>
        <c:auto val="1"/>
        <c:lblAlgn val="ctr"/>
        <c:lblOffset val="100"/>
        <c:noMultiLvlLbl val="1"/>
      </c:catAx>
      <c:valAx>
        <c:axId val="626882655"/>
        <c:scaling>
          <c:orientation val="minMax"/>
          <c:max val="1.1000000000000001"/>
          <c:min val="0.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268705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195A0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[$-409]mmm\-yy;@</c:formatCode>
                <c:ptCount val="12"/>
                <c:pt idx="0">
                  <c:v>44378</c:v>
                </c:pt>
                <c:pt idx="1">
                  <c:v>44348</c:v>
                </c:pt>
                <c:pt idx="2">
                  <c:v>44317</c:v>
                </c:pt>
                <c:pt idx="3">
                  <c:v>44287</c:v>
                </c:pt>
                <c:pt idx="4">
                  <c:v>44256</c:v>
                </c:pt>
                <c:pt idx="5">
                  <c:v>44228</c:v>
                </c:pt>
                <c:pt idx="6">
                  <c:v>44197</c:v>
                </c:pt>
                <c:pt idx="7">
                  <c:v>44166</c:v>
                </c:pt>
                <c:pt idx="8">
                  <c:v>44136</c:v>
                </c:pt>
                <c:pt idx="9">
                  <c:v>44105</c:v>
                </c:pt>
                <c:pt idx="10">
                  <c:v>44075</c:v>
                </c:pt>
                <c:pt idx="11">
                  <c:v>44044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113.7</c:v>
                </c:pt>
                <c:pt idx="1">
                  <c:v>98.5</c:v>
                </c:pt>
                <c:pt idx="2">
                  <c:v>116.3</c:v>
                </c:pt>
                <c:pt idx="3">
                  <c:v>105</c:v>
                </c:pt>
                <c:pt idx="4">
                  <c:v>84.6</c:v>
                </c:pt>
                <c:pt idx="5">
                  <c:v>95.1</c:v>
                </c:pt>
                <c:pt idx="6">
                  <c:v>85.7</c:v>
                </c:pt>
                <c:pt idx="7">
                  <c:v>65.599999999999994</c:v>
                </c:pt>
                <c:pt idx="8">
                  <c:v>78.5</c:v>
                </c:pt>
                <c:pt idx="9">
                  <c:v>95.8</c:v>
                </c:pt>
                <c:pt idx="10">
                  <c:v>72.599999999999994</c:v>
                </c:pt>
                <c:pt idx="11">
                  <c:v>72.2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53-4837-9CF1-834172A7C8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974673344"/>
        <c:axId val="974666272"/>
      </c:barChart>
      <c:dateAx>
        <c:axId val="974673344"/>
        <c:scaling>
          <c:orientation val="minMax"/>
        </c:scaling>
        <c:delete val="0"/>
        <c:axPos val="l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74666272"/>
        <c:crosses val="autoZero"/>
        <c:auto val="1"/>
        <c:lblOffset val="100"/>
        <c:baseTimeUnit val="months"/>
      </c:dateAx>
      <c:valAx>
        <c:axId val="974666272"/>
        <c:scaling>
          <c:orientation val="minMax"/>
          <c:max val="120"/>
        </c:scaling>
        <c:delete val="1"/>
        <c:axPos val="b"/>
        <c:numFmt formatCode="General" sourceLinked="1"/>
        <c:majorTickMark val="out"/>
        <c:minorTickMark val="none"/>
        <c:tickLblPos val="nextTo"/>
        <c:crossAx val="974673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'1. % Change from pre-pandemi...'!$B$11</c:f>
              <c:strCache>
                <c:ptCount val="1"/>
                <c:pt idx="0">
                  <c:v>Index</c:v>
                </c:pt>
              </c:strCache>
            </c:strRef>
          </c:tx>
          <c:spPr>
            <a:ln w="57150" cap="rnd">
              <a:solidFill>
                <a:srgbClr val="0195A0"/>
              </a:solidFill>
              <a:round/>
            </a:ln>
            <a:effectLst/>
          </c:spPr>
          <c:marker>
            <c:symbol val="none"/>
          </c:marker>
          <c:cat>
            <c:strRef>
              <c:f>'1. % Change from pre-pandemi...'!$A$12:$A$98</c:f>
              <c:strCache>
                <c:ptCount val="87"/>
                <c:pt idx="0">
                  <c:v>06/13/2021</c:v>
                </c:pt>
                <c:pt idx="1">
                  <c:v>06/14/2021</c:v>
                </c:pt>
                <c:pt idx="2">
                  <c:v>06/15/2021</c:v>
                </c:pt>
                <c:pt idx="3">
                  <c:v>06/16/2021</c:v>
                </c:pt>
                <c:pt idx="4">
                  <c:v>06/17/2021</c:v>
                </c:pt>
                <c:pt idx="5">
                  <c:v>06/18/2021</c:v>
                </c:pt>
                <c:pt idx="6">
                  <c:v>06/19/2021</c:v>
                </c:pt>
                <c:pt idx="7">
                  <c:v>06/20/2021</c:v>
                </c:pt>
                <c:pt idx="8">
                  <c:v>06/21/2021</c:v>
                </c:pt>
                <c:pt idx="9">
                  <c:v>06/22/2021</c:v>
                </c:pt>
                <c:pt idx="10">
                  <c:v>06/23/2021</c:v>
                </c:pt>
                <c:pt idx="11">
                  <c:v>06/24/2021</c:v>
                </c:pt>
                <c:pt idx="12">
                  <c:v>06/25/2021</c:v>
                </c:pt>
                <c:pt idx="13">
                  <c:v>06/26/2021</c:v>
                </c:pt>
                <c:pt idx="14">
                  <c:v>06/27/2021</c:v>
                </c:pt>
                <c:pt idx="15">
                  <c:v>06/28/2021</c:v>
                </c:pt>
                <c:pt idx="16">
                  <c:v>06/29/2021</c:v>
                </c:pt>
                <c:pt idx="17">
                  <c:v>06/30/2021</c:v>
                </c:pt>
                <c:pt idx="18">
                  <c:v>07/01/2021</c:v>
                </c:pt>
                <c:pt idx="19">
                  <c:v>07/02/2021</c:v>
                </c:pt>
                <c:pt idx="20">
                  <c:v>07/03/2021</c:v>
                </c:pt>
                <c:pt idx="21">
                  <c:v>07/04/2021</c:v>
                </c:pt>
                <c:pt idx="22">
                  <c:v>07/05/2021</c:v>
                </c:pt>
                <c:pt idx="23">
                  <c:v>07/06/2021</c:v>
                </c:pt>
                <c:pt idx="24">
                  <c:v>07/07/2021</c:v>
                </c:pt>
                <c:pt idx="25">
                  <c:v>07/08/2021</c:v>
                </c:pt>
                <c:pt idx="26">
                  <c:v>07/09/2021</c:v>
                </c:pt>
                <c:pt idx="27">
                  <c:v>07/10/2021</c:v>
                </c:pt>
                <c:pt idx="28">
                  <c:v>07/11/2021</c:v>
                </c:pt>
                <c:pt idx="29">
                  <c:v>07/12/2021</c:v>
                </c:pt>
                <c:pt idx="30">
                  <c:v>07/13/2021</c:v>
                </c:pt>
                <c:pt idx="31">
                  <c:v>07/14/2021</c:v>
                </c:pt>
                <c:pt idx="32">
                  <c:v>07/15/2021</c:v>
                </c:pt>
                <c:pt idx="33">
                  <c:v>07/16/2021</c:v>
                </c:pt>
                <c:pt idx="34">
                  <c:v>07/17/2021</c:v>
                </c:pt>
                <c:pt idx="35">
                  <c:v>07/18/2021</c:v>
                </c:pt>
                <c:pt idx="36">
                  <c:v>07/19/2021</c:v>
                </c:pt>
                <c:pt idx="37">
                  <c:v>07/20/2021</c:v>
                </c:pt>
                <c:pt idx="38">
                  <c:v>07/21/2021</c:v>
                </c:pt>
                <c:pt idx="39">
                  <c:v>07/22/2021</c:v>
                </c:pt>
                <c:pt idx="40">
                  <c:v>07/23/2021</c:v>
                </c:pt>
                <c:pt idx="41">
                  <c:v>07/24/2021</c:v>
                </c:pt>
                <c:pt idx="42">
                  <c:v>07/25/2021</c:v>
                </c:pt>
                <c:pt idx="43">
                  <c:v>07/26/2021</c:v>
                </c:pt>
                <c:pt idx="44">
                  <c:v>07/27/2021</c:v>
                </c:pt>
                <c:pt idx="45">
                  <c:v>07/28/2021</c:v>
                </c:pt>
                <c:pt idx="46">
                  <c:v>07/29/2021</c:v>
                </c:pt>
                <c:pt idx="47">
                  <c:v>07/30/2021</c:v>
                </c:pt>
                <c:pt idx="48">
                  <c:v>07/31/2021</c:v>
                </c:pt>
                <c:pt idx="49">
                  <c:v>08/01/2021</c:v>
                </c:pt>
                <c:pt idx="50">
                  <c:v>08/02/2021</c:v>
                </c:pt>
                <c:pt idx="51">
                  <c:v>08/03/2021</c:v>
                </c:pt>
                <c:pt idx="52">
                  <c:v>08/04/2021</c:v>
                </c:pt>
                <c:pt idx="53">
                  <c:v>08/05/2021</c:v>
                </c:pt>
                <c:pt idx="54">
                  <c:v>08/06/2021</c:v>
                </c:pt>
                <c:pt idx="55">
                  <c:v>08/07/2021</c:v>
                </c:pt>
                <c:pt idx="56">
                  <c:v>08/08/2021</c:v>
                </c:pt>
                <c:pt idx="57">
                  <c:v>08/09/2021</c:v>
                </c:pt>
                <c:pt idx="58">
                  <c:v>08/10/2021</c:v>
                </c:pt>
                <c:pt idx="59">
                  <c:v>08/11/2021</c:v>
                </c:pt>
                <c:pt idx="60">
                  <c:v>08/12/2021</c:v>
                </c:pt>
                <c:pt idx="61">
                  <c:v>08/13/2021</c:v>
                </c:pt>
                <c:pt idx="62">
                  <c:v>08/14/2021</c:v>
                </c:pt>
                <c:pt idx="63">
                  <c:v>08/15/2021</c:v>
                </c:pt>
                <c:pt idx="64">
                  <c:v>08/16/2021</c:v>
                </c:pt>
                <c:pt idx="65">
                  <c:v>08/17/2021</c:v>
                </c:pt>
                <c:pt idx="66">
                  <c:v>08/18/2021</c:v>
                </c:pt>
                <c:pt idx="67">
                  <c:v>08/19/2021</c:v>
                </c:pt>
                <c:pt idx="68">
                  <c:v>08/20/2021</c:v>
                </c:pt>
                <c:pt idx="69">
                  <c:v>08/21/2021</c:v>
                </c:pt>
                <c:pt idx="70">
                  <c:v>08/22/2021</c:v>
                </c:pt>
                <c:pt idx="71">
                  <c:v>08/23/2021</c:v>
                </c:pt>
                <c:pt idx="72">
                  <c:v>08/24/2021</c:v>
                </c:pt>
                <c:pt idx="73">
                  <c:v>08/25/2021</c:v>
                </c:pt>
                <c:pt idx="74">
                  <c:v>08/26/2021</c:v>
                </c:pt>
                <c:pt idx="75">
                  <c:v>08/27/2021</c:v>
                </c:pt>
                <c:pt idx="76">
                  <c:v>08/28/2021</c:v>
                </c:pt>
                <c:pt idx="77">
                  <c:v>08/29/2021</c:v>
                </c:pt>
                <c:pt idx="78">
                  <c:v>08/30/2021</c:v>
                </c:pt>
                <c:pt idx="79">
                  <c:v>08/31/2021</c:v>
                </c:pt>
                <c:pt idx="80">
                  <c:v>09/01/2021</c:v>
                </c:pt>
                <c:pt idx="81">
                  <c:v>09/02/2021</c:v>
                </c:pt>
                <c:pt idx="82">
                  <c:v>09/03/2021</c:v>
                </c:pt>
                <c:pt idx="83">
                  <c:v>09/04/2021</c:v>
                </c:pt>
                <c:pt idx="84">
                  <c:v>09/05/2021</c:v>
                </c:pt>
                <c:pt idx="85">
                  <c:v>09/06/2021</c:v>
                </c:pt>
                <c:pt idx="86">
                  <c:v>09/07/2021</c:v>
                </c:pt>
              </c:strCache>
            </c:strRef>
          </c:cat>
          <c:val>
            <c:numRef>
              <c:f>'1. % Change from pre-pandemi...'!$B$12:$B$98</c:f>
              <c:numCache>
                <c:formatCode>#,##0%</c:formatCode>
                <c:ptCount val="87"/>
                <c:pt idx="0">
                  <c:v>-0.34870000000000001</c:v>
                </c:pt>
                <c:pt idx="1">
                  <c:v>-7.8299999999999995E-2</c:v>
                </c:pt>
                <c:pt idx="2">
                  <c:v>-0.15509999999999999</c:v>
                </c:pt>
                <c:pt idx="3">
                  <c:v>-0.11609999999999999</c:v>
                </c:pt>
                <c:pt idx="4">
                  <c:v>3.2599999999999997E-2</c:v>
                </c:pt>
                <c:pt idx="5">
                  <c:v>8.1000000000000003E-2</c:v>
                </c:pt>
                <c:pt idx="6">
                  <c:v>0.18740000000000001</c:v>
                </c:pt>
                <c:pt idx="7">
                  <c:v>0.58230000000000004</c:v>
                </c:pt>
                <c:pt idx="8">
                  <c:v>-3.1E-2</c:v>
                </c:pt>
                <c:pt idx="9">
                  <c:v>-5.7500000000000002E-2</c:v>
                </c:pt>
                <c:pt idx="10">
                  <c:v>-7.1099999999999997E-2</c:v>
                </c:pt>
                <c:pt idx="11">
                  <c:v>6.8900000000000003E-2</c:v>
                </c:pt>
                <c:pt idx="12">
                  <c:v>0.16059999999999999</c:v>
                </c:pt>
                <c:pt idx="13">
                  <c:v>0.29909999999999998</c:v>
                </c:pt>
                <c:pt idx="14">
                  <c:v>0.27350000000000002</c:v>
                </c:pt>
                <c:pt idx="15">
                  <c:v>0.21809999999999999</c:v>
                </c:pt>
                <c:pt idx="16">
                  <c:v>-0.2374</c:v>
                </c:pt>
                <c:pt idx="17">
                  <c:v>0.28660000000000002</c:v>
                </c:pt>
                <c:pt idx="18">
                  <c:v>3.4049</c:v>
                </c:pt>
                <c:pt idx="19">
                  <c:v>0.31619999999999998</c:v>
                </c:pt>
                <c:pt idx="20">
                  <c:v>0.17199999999999999</c:v>
                </c:pt>
                <c:pt idx="21">
                  <c:v>-0.19020000000000001</c:v>
                </c:pt>
                <c:pt idx="22">
                  <c:v>0.1</c:v>
                </c:pt>
                <c:pt idx="23">
                  <c:v>-0.2631</c:v>
                </c:pt>
                <c:pt idx="24">
                  <c:v>-0.13750000000000001</c:v>
                </c:pt>
                <c:pt idx="25">
                  <c:v>-0.125</c:v>
                </c:pt>
                <c:pt idx="26">
                  <c:v>4.58E-2</c:v>
                </c:pt>
                <c:pt idx="27">
                  <c:v>0.2109</c:v>
                </c:pt>
                <c:pt idx="28">
                  <c:v>0.14180000000000001</c:v>
                </c:pt>
                <c:pt idx="29">
                  <c:v>-3.1E-2</c:v>
                </c:pt>
                <c:pt idx="30">
                  <c:v>-7.3499999999999996E-2</c:v>
                </c:pt>
                <c:pt idx="31">
                  <c:v>-2.2800000000000001E-2</c:v>
                </c:pt>
                <c:pt idx="32">
                  <c:v>2.4400000000000002E-2</c:v>
                </c:pt>
                <c:pt idx="33">
                  <c:v>-4.7999999999999996E-3</c:v>
                </c:pt>
                <c:pt idx="34">
                  <c:v>6.9999999999999999E-4</c:v>
                </c:pt>
                <c:pt idx="35">
                  <c:v>-2.3699999999999999E-2</c:v>
                </c:pt>
                <c:pt idx="36">
                  <c:v>-0.1037</c:v>
                </c:pt>
                <c:pt idx="37">
                  <c:v>-8.9099999999999999E-2</c:v>
                </c:pt>
                <c:pt idx="38">
                  <c:v>-0.1784</c:v>
                </c:pt>
                <c:pt idx="39">
                  <c:v>-0.12570000000000001</c:v>
                </c:pt>
                <c:pt idx="40">
                  <c:v>-2.1100000000000001E-2</c:v>
                </c:pt>
                <c:pt idx="41">
                  <c:v>3.2800000000000003E-2</c:v>
                </c:pt>
                <c:pt idx="42">
                  <c:v>7.9399999999999998E-2</c:v>
                </c:pt>
                <c:pt idx="43">
                  <c:v>-0.1166</c:v>
                </c:pt>
                <c:pt idx="44">
                  <c:v>5.2900000000000003E-2</c:v>
                </c:pt>
                <c:pt idx="45">
                  <c:v>8.0799999999999997E-2</c:v>
                </c:pt>
                <c:pt idx="46">
                  <c:v>0.22520000000000001</c:v>
                </c:pt>
                <c:pt idx="47">
                  <c:v>0.12909999999999999</c:v>
                </c:pt>
                <c:pt idx="48">
                  <c:v>0.20680000000000001</c:v>
                </c:pt>
                <c:pt idx="49">
                  <c:v>0.27900000000000003</c:v>
                </c:pt>
                <c:pt idx="50">
                  <c:v>-7.1300000000000002E-2</c:v>
                </c:pt>
                <c:pt idx="51">
                  <c:v>-8.7300000000000003E-2</c:v>
                </c:pt>
                <c:pt idx="52">
                  <c:v>-0.1227</c:v>
                </c:pt>
                <c:pt idx="53">
                  <c:v>2.23E-2</c:v>
                </c:pt>
                <c:pt idx="54">
                  <c:v>5.7500000000000002E-2</c:v>
                </c:pt>
                <c:pt idx="55">
                  <c:v>0.1799</c:v>
                </c:pt>
                <c:pt idx="56">
                  <c:v>0.2792</c:v>
                </c:pt>
                <c:pt idx="57">
                  <c:v>-0.15179999999999999</c:v>
                </c:pt>
                <c:pt idx="58">
                  <c:v>-0.20849999999999999</c:v>
                </c:pt>
                <c:pt idx="59">
                  <c:v>-0.13370000000000001</c:v>
                </c:pt>
                <c:pt idx="60">
                  <c:v>-4.2099999999999999E-2</c:v>
                </c:pt>
                <c:pt idx="61">
                  <c:v>6.1699999999999998E-2</c:v>
                </c:pt>
                <c:pt idx="62">
                  <c:v>0.16270000000000001</c:v>
                </c:pt>
                <c:pt idx="63">
                  <c:v>5.2200000000000003E-2</c:v>
                </c:pt>
                <c:pt idx="64">
                  <c:v>-0.2104</c:v>
                </c:pt>
                <c:pt idx="65">
                  <c:v>-0.16250000000000001</c:v>
                </c:pt>
                <c:pt idx="66">
                  <c:v>6.8999999999999999E-3</c:v>
                </c:pt>
                <c:pt idx="67">
                  <c:v>1.67E-2</c:v>
                </c:pt>
                <c:pt idx="68">
                  <c:v>2.8400000000000002E-2</c:v>
                </c:pt>
                <c:pt idx="69">
                  <c:v>0.1983</c:v>
                </c:pt>
                <c:pt idx="70">
                  <c:v>0.28110000000000002</c:v>
                </c:pt>
                <c:pt idx="71">
                  <c:v>-0.16009999999999999</c:v>
                </c:pt>
                <c:pt idx="72">
                  <c:v>-8.6199999999999999E-2</c:v>
                </c:pt>
                <c:pt idx="73">
                  <c:v>-0.1172</c:v>
                </c:pt>
                <c:pt idx="74">
                  <c:v>7.7499999999999999E-2</c:v>
                </c:pt>
                <c:pt idx="75">
                  <c:v>0.1158</c:v>
                </c:pt>
                <c:pt idx="76">
                  <c:v>0.1794</c:v>
                </c:pt>
                <c:pt idx="77">
                  <c:v>-7.6100000000000001E-2</c:v>
                </c:pt>
                <c:pt idx="78">
                  <c:v>3.8800000000000001E-2</c:v>
                </c:pt>
                <c:pt idx="79">
                  <c:v>0.1225</c:v>
                </c:pt>
                <c:pt idx="80">
                  <c:v>-0.1804</c:v>
                </c:pt>
                <c:pt idx="81">
                  <c:v>-2.2700000000000001E-2</c:v>
                </c:pt>
                <c:pt idx="82">
                  <c:v>0.2969</c:v>
                </c:pt>
                <c:pt idx="83">
                  <c:v>0.25969999999999999</c:v>
                </c:pt>
                <c:pt idx="84">
                  <c:v>0.77349999999999997</c:v>
                </c:pt>
                <c:pt idx="85">
                  <c:v>-0.23549999999999999</c:v>
                </c:pt>
                <c:pt idx="86">
                  <c:v>-0.38290000000000002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22-4C26-8382-B621126B40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24343936"/>
        <c:axId val="1024344352"/>
      </c:lineChart>
      <c:catAx>
        <c:axId val="102434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24344352"/>
        <c:crosses val="autoZero"/>
        <c:auto val="1"/>
        <c:lblAlgn val="ctr"/>
        <c:lblOffset val="100"/>
        <c:noMultiLvlLbl val="0"/>
      </c:catAx>
      <c:valAx>
        <c:axId val="1024344352"/>
        <c:scaling>
          <c:orientation val="minMax"/>
          <c:max val="3.5"/>
          <c:min val="-0.5"/>
        </c:scaling>
        <c:delete val="0"/>
        <c:axPos val="l"/>
        <c:numFmt formatCode="#,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24343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01955568899498E-2"/>
          <c:y val="2.596150858974109E-2"/>
          <c:w val="0.94623951014574259"/>
          <c:h val="0.820512028879267"/>
        </c:manualLayout>
      </c:layout>
      <c:lineChart>
        <c:grouping val="standard"/>
        <c:varyColors val="0"/>
        <c:ser>
          <c:idx val="0"/>
          <c:order val="0"/>
          <c:tx>
            <c:strRef>
              <c:f>Sheet1!$K$1</c:f>
              <c:strCache>
                <c:ptCount val="1"/>
              </c:strCache>
            </c:strRef>
          </c:tx>
          <c:spPr>
            <a:ln w="50800" cap="rnd">
              <a:solidFill>
                <a:srgbClr val="3B918C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CCA-44B7-B150-95A61F0DF6C3}"/>
                </c:ext>
              </c:extLst>
            </c:dLbl>
            <c:dLbl>
              <c:idx val="8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CCA-44B7-B150-95A61F0DF6C3}"/>
                </c:ext>
              </c:extLst>
            </c:dLbl>
            <c:dLbl>
              <c:idx val="17"/>
              <c:layout>
                <c:manualLayout>
                  <c:x val="-3.0152508579003971E-2"/>
                  <c:y val="6.91069374573917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CCA-44B7-B150-95A61F0DF6C3}"/>
                </c:ext>
              </c:extLst>
            </c:dLbl>
            <c:dLbl>
              <c:idx val="25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CCA-44B7-B150-95A61F0DF6C3}"/>
                </c:ext>
              </c:extLst>
            </c:dLbl>
            <c:dLbl>
              <c:idx val="40"/>
              <c:layout>
                <c:manualLayout>
                  <c:x val="-2.5856134912899058E-2"/>
                  <c:y val="5.93045349811660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CCA-44B7-B150-95A61F0DF6C3}"/>
                </c:ext>
              </c:extLst>
            </c:dLbl>
            <c:dLbl>
              <c:idx val="45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41A-4E3B-A2F0-2816487FD5BE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52-4034-A712-E2CFCF9FF812}"/>
                </c:ext>
              </c:extLst>
            </c:dLbl>
            <c:dLbl>
              <c:idx val="51"/>
              <c:layout>
                <c:manualLayout>
                  <c:x val="-1.0740934165262381E-3"/>
                  <c:y val="-2.25455256953193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CCA-44B7-B150-95A61F0DF6C3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Sheet1!$A$38:$A$89</c:f>
              <c:strCache>
                <c:ptCount val="52"/>
                <c:pt idx="0">
                  <c:v>Sept. 12</c:v>
                </c:pt>
                <c:pt idx="1">
                  <c:v>Sept. 19</c:v>
                </c:pt>
                <c:pt idx="2">
                  <c:v>Sept. 26</c:v>
                </c:pt>
                <c:pt idx="3">
                  <c:v>Oct. 3</c:v>
                </c:pt>
                <c:pt idx="4">
                  <c:v>Oct. 10</c:v>
                </c:pt>
                <c:pt idx="5">
                  <c:v>Oct. 17</c:v>
                </c:pt>
                <c:pt idx="6">
                  <c:v>Oct. 24</c:v>
                </c:pt>
                <c:pt idx="7">
                  <c:v>Oct. 31</c:v>
                </c:pt>
                <c:pt idx="8">
                  <c:v>Nov. 7</c:v>
                </c:pt>
                <c:pt idx="9">
                  <c:v>Nov. 14</c:v>
                </c:pt>
                <c:pt idx="10">
                  <c:v>Nov. 21</c:v>
                </c:pt>
                <c:pt idx="11">
                  <c:v>Nov. 28</c:v>
                </c:pt>
                <c:pt idx="12">
                  <c:v>Dec. 5</c:v>
                </c:pt>
                <c:pt idx="13">
                  <c:v>Dec. 12</c:v>
                </c:pt>
                <c:pt idx="14">
                  <c:v>Dec. 19</c:v>
                </c:pt>
                <c:pt idx="15">
                  <c:v>Dec. 26</c:v>
                </c:pt>
                <c:pt idx="16">
                  <c:v>Jan. 2</c:v>
                </c:pt>
                <c:pt idx="17">
                  <c:v>Jan. 9</c:v>
                </c:pt>
                <c:pt idx="18">
                  <c:v>Jan. 16</c:v>
                </c:pt>
                <c:pt idx="19">
                  <c:v>Jan. 23</c:v>
                </c:pt>
                <c:pt idx="20">
                  <c:v>Jan. 30</c:v>
                </c:pt>
                <c:pt idx="21">
                  <c:v>Feb. 6</c:v>
                </c:pt>
                <c:pt idx="22">
                  <c:v>Feb. 13</c:v>
                </c:pt>
                <c:pt idx="23">
                  <c:v>Feb. 20</c:v>
                </c:pt>
                <c:pt idx="24">
                  <c:v>Feb. 27</c:v>
                </c:pt>
                <c:pt idx="25">
                  <c:v>Mar. 6</c:v>
                </c:pt>
                <c:pt idx="26">
                  <c:v>Mar. 13</c:v>
                </c:pt>
                <c:pt idx="27">
                  <c:v>Mar. 20</c:v>
                </c:pt>
                <c:pt idx="28">
                  <c:v>Mar. 27</c:v>
                </c:pt>
                <c:pt idx="29">
                  <c:v>Apr. 3</c:v>
                </c:pt>
                <c:pt idx="30">
                  <c:v>Apr. 10</c:v>
                </c:pt>
                <c:pt idx="31">
                  <c:v>Apr. 17</c:v>
                </c:pt>
                <c:pt idx="32">
                  <c:v>Apr. 24</c:v>
                </c:pt>
                <c:pt idx="33">
                  <c:v>May. 1</c:v>
                </c:pt>
                <c:pt idx="34">
                  <c:v>May. 8</c:v>
                </c:pt>
                <c:pt idx="35">
                  <c:v>May. 15</c:v>
                </c:pt>
                <c:pt idx="36">
                  <c:v>May. 22</c:v>
                </c:pt>
                <c:pt idx="37">
                  <c:v>May. 29</c:v>
                </c:pt>
                <c:pt idx="38">
                  <c:v>Jun. 5</c:v>
                </c:pt>
                <c:pt idx="39">
                  <c:v>Jun. 12</c:v>
                </c:pt>
                <c:pt idx="40">
                  <c:v>Jun. 19</c:v>
                </c:pt>
                <c:pt idx="41">
                  <c:v>Jun. 26</c:v>
                </c:pt>
                <c:pt idx="42">
                  <c:v>Jul. 3</c:v>
                </c:pt>
                <c:pt idx="43">
                  <c:v>Jul. 10</c:v>
                </c:pt>
                <c:pt idx="44">
                  <c:v>Jul. 17</c:v>
                </c:pt>
                <c:pt idx="45">
                  <c:v>Jul. 24</c:v>
                </c:pt>
                <c:pt idx="46">
                  <c:v>Jul. 31</c:v>
                </c:pt>
                <c:pt idx="47">
                  <c:v>Aug. 7</c:v>
                </c:pt>
                <c:pt idx="48">
                  <c:v>Aug. 14</c:v>
                </c:pt>
                <c:pt idx="49">
                  <c:v>Aug. 21</c:v>
                </c:pt>
                <c:pt idx="50">
                  <c:v>Aug. 28</c:v>
                </c:pt>
                <c:pt idx="51">
                  <c:v>Sept. 4</c:v>
                </c:pt>
              </c:strCache>
            </c:strRef>
          </c:cat>
          <c:val>
            <c:numRef>
              <c:f>Sheet1!$K$38:$K$89</c:f>
              <c:numCache>
                <c:formatCode>General</c:formatCode>
                <c:ptCount val="52"/>
                <c:pt idx="0">
                  <c:v>57.279522333623788</c:v>
                </c:pt>
                <c:pt idx="1">
                  <c:v>58.433487215843016</c:v>
                </c:pt>
                <c:pt idx="2">
                  <c:v>58.850680144192403</c:v>
                </c:pt>
                <c:pt idx="3">
                  <c:v>58.399812168539313</c:v>
                </c:pt>
                <c:pt idx="4">
                  <c:v>59.086279129502842</c:v>
                </c:pt>
                <c:pt idx="5">
                  <c:v>59.699698213146021</c:v>
                </c:pt>
                <c:pt idx="6">
                  <c:v>59.631301008161309</c:v>
                </c:pt>
                <c:pt idx="7">
                  <c:v>60.505283302479107</c:v>
                </c:pt>
                <c:pt idx="8">
                  <c:v>58.757368349507367</c:v>
                </c:pt>
                <c:pt idx="9">
                  <c:v>57.89957214940803</c:v>
                </c:pt>
                <c:pt idx="10">
                  <c:v>57.729246460231245</c:v>
                </c:pt>
                <c:pt idx="11">
                  <c:v>59.161830133780811</c:v>
                </c:pt>
                <c:pt idx="12">
                  <c:v>59.538166940222169</c:v>
                </c:pt>
                <c:pt idx="13">
                  <c:v>59.133549618938211</c:v>
                </c:pt>
                <c:pt idx="14">
                  <c:v>62.048726443461078</c:v>
                </c:pt>
                <c:pt idx="15">
                  <c:v>61.844635728211998</c:v>
                </c:pt>
                <c:pt idx="16">
                  <c:v>67.777297160687027</c:v>
                </c:pt>
                <c:pt idx="17">
                  <c:v>70.48507424396351</c:v>
                </c:pt>
                <c:pt idx="18">
                  <c:v>65.698678976832653</c:v>
                </c:pt>
                <c:pt idx="19">
                  <c:v>62.725768527388311</c:v>
                </c:pt>
                <c:pt idx="20">
                  <c:v>58.73136064723915</c:v>
                </c:pt>
                <c:pt idx="21">
                  <c:v>57.458757936399941</c:v>
                </c:pt>
                <c:pt idx="22">
                  <c:v>59.544816057394264</c:v>
                </c:pt>
                <c:pt idx="23">
                  <c:v>61.609056666597297</c:v>
                </c:pt>
                <c:pt idx="24">
                  <c:v>60.292696768446653</c:v>
                </c:pt>
                <c:pt idx="25">
                  <c:v>62.008175688197639</c:v>
                </c:pt>
                <c:pt idx="26">
                  <c:v>61.52161976187331</c:v>
                </c:pt>
                <c:pt idx="27">
                  <c:v>62.63878236266639</c:v>
                </c:pt>
                <c:pt idx="28">
                  <c:v>68.647756055920169</c:v>
                </c:pt>
                <c:pt idx="29">
                  <c:v>70.564526560325334</c:v>
                </c:pt>
                <c:pt idx="30">
                  <c:v>74.73884769046964</c:v>
                </c:pt>
                <c:pt idx="31">
                  <c:v>78.329588149639562</c:v>
                </c:pt>
                <c:pt idx="32">
                  <c:v>79.146333528531457</c:v>
                </c:pt>
                <c:pt idx="33">
                  <c:v>79.10578760798812</c:v>
                </c:pt>
                <c:pt idx="34">
                  <c:v>79.387171670339384</c:v>
                </c:pt>
                <c:pt idx="35">
                  <c:v>77.164184743038476</c:v>
                </c:pt>
                <c:pt idx="36">
                  <c:v>77.338032355313999</c:v>
                </c:pt>
                <c:pt idx="37">
                  <c:v>84.748100521793063</c:v>
                </c:pt>
                <c:pt idx="38">
                  <c:v>86.618845505470148</c:v>
                </c:pt>
                <c:pt idx="39">
                  <c:v>88.760326956369298</c:v>
                </c:pt>
                <c:pt idx="40">
                  <c:v>88.79394286532542</c:v>
                </c:pt>
                <c:pt idx="41">
                  <c:v>85.367372353673716</c:v>
                </c:pt>
                <c:pt idx="42">
                  <c:v>92.501868153899423</c:v>
                </c:pt>
                <c:pt idx="43">
                  <c:v>91.346925054307818</c:v>
                </c:pt>
                <c:pt idx="44">
                  <c:v>93.396503545291978</c:v>
                </c:pt>
                <c:pt idx="45">
                  <c:v>94.149242456503501</c:v>
                </c:pt>
                <c:pt idx="46">
                  <c:v>90.167712752478451</c:v>
                </c:pt>
                <c:pt idx="47">
                  <c:v>92.645785595816363</c:v>
                </c:pt>
                <c:pt idx="48">
                  <c:v>92.172914734843474</c:v>
                </c:pt>
                <c:pt idx="49">
                  <c:v>90.778251222476612</c:v>
                </c:pt>
                <c:pt idx="50">
                  <c:v>87.610083673414721</c:v>
                </c:pt>
                <c:pt idx="51">
                  <c:v>89.604477666469379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9BD8-465A-9E44-A9882F818C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3466976"/>
        <c:axId val="613473640"/>
      </c:lineChart>
      <c:catAx>
        <c:axId val="61346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3473640"/>
        <c:crosses val="autoZero"/>
        <c:auto val="1"/>
        <c:lblAlgn val="ctr"/>
        <c:lblOffset val="100"/>
        <c:noMultiLvlLbl val="0"/>
      </c:catAx>
      <c:valAx>
        <c:axId val="613473640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346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649610852572205E-2"/>
          <c:y val="3.0862709827853989E-2"/>
          <c:w val="0.9236835483986916"/>
          <c:h val="0.82051202887926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Weekday</c:v>
                </c:pt>
              </c:strCache>
            </c:strRef>
          </c:tx>
          <c:spPr>
            <a:ln w="50800" cap="rnd">
              <a:solidFill>
                <a:srgbClr val="FFAB2E"/>
              </a:solidFill>
              <a:round/>
            </a:ln>
            <a:effectLst/>
          </c:spPr>
          <c:marker>
            <c:symbol val="none"/>
          </c:marker>
          <c:cat>
            <c:strRef>
              <c:f>Sheet1!$A$38:$A$89</c:f>
              <c:strCache>
                <c:ptCount val="52"/>
                <c:pt idx="0">
                  <c:v>Sept. 12</c:v>
                </c:pt>
                <c:pt idx="1">
                  <c:v>Sept. 19</c:v>
                </c:pt>
                <c:pt idx="2">
                  <c:v>Sept. 26</c:v>
                </c:pt>
                <c:pt idx="3">
                  <c:v>Oct. 3</c:v>
                </c:pt>
                <c:pt idx="4">
                  <c:v>Oct. 10</c:v>
                </c:pt>
                <c:pt idx="5">
                  <c:v>Oct. 17</c:v>
                </c:pt>
                <c:pt idx="6">
                  <c:v>Oct. 24</c:v>
                </c:pt>
                <c:pt idx="7">
                  <c:v>Oct. 31</c:v>
                </c:pt>
                <c:pt idx="8">
                  <c:v>Nov. 7</c:v>
                </c:pt>
                <c:pt idx="9">
                  <c:v>Nov. 14</c:v>
                </c:pt>
                <c:pt idx="10">
                  <c:v>Nov. 21</c:v>
                </c:pt>
                <c:pt idx="11">
                  <c:v>Nov. 28</c:v>
                </c:pt>
                <c:pt idx="12">
                  <c:v>Dec. 5</c:v>
                </c:pt>
                <c:pt idx="13">
                  <c:v>Dec. 12</c:v>
                </c:pt>
                <c:pt idx="14">
                  <c:v>Dec. 19</c:v>
                </c:pt>
                <c:pt idx="15">
                  <c:v>Dec. 26</c:v>
                </c:pt>
                <c:pt idx="16">
                  <c:v>Jan. 2</c:v>
                </c:pt>
                <c:pt idx="17">
                  <c:v>Jan. 9</c:v>
                </c:pt>
                <c:pt idx="18">
                  <c:v>Jan. 16</c:v>
                </c:pt>
                <c:pt idx="19">
                  <c:v>Jan. 23</c:v>
                </c:pt>
                <c:pt idx="20">
                  <c:v>Jan. 30</c:v>
                </c:pt>
                <c:pt idx="21">
                  <c:v>Feb. 6</c:v>
                </c:pt>
                <c:pt idx="22">
                  <c:v>Feb. 13</c:v>
                </c:pt>
                <c:pt idx="23">
                  <c:v>Feb. 20</c:v>
                </c:pt>
                <c:pt idx="24">
                  <c:v>Feb. 27</c:v>
                </c:pt>
                <c:pt idx="25">
                  <c:v>Mar. 6</c:v>
                </c:pt>
                <c:pt idx="26">
                  <c:v>Mar. 13</c:v>
                </c:pt>
                <c:pt idx="27">
                  <c:v>Mar. 20</c:v>
                </c:pt>
                <c:pt idx="28">
                  <c:v>Mar. 27</c:v>
                </c:pt>
                <c:pt idx="29">
                  <c:v>Apr. 3</c:v>
                </c:pt>
                <c:pt idx="30">
                  <c:v>Apr. 10</c:v>
                </c:pt>
                <c:pt idx="31">
                  <c:v>Apr. 17</c:v>
                </c:pt>
                <c:pt idx="32">
                  <c:v>Apr. 24</c:v>
                </c:pt>
                <c:pt idx="33">
                  <c:v>May. 1</c:v>
                </c:pt>
                <c:pt idx="34">
                  <c:v>May. 8</c:v>
                </c:pt>
                <c:pt idx="35">
                  <c:v>May. 15</c:v>
                </c:pt>
                <c:pt idx="36">
                  <c:v>May. 22</c:v>
                </c:pt>
                <c:pt idx="37">
                  <c:v>May. 29</c:v>
                </c:pt>
                <c:pt idx="38">
                  <c:v>Jun. 5</c:v>
                </c:pt>
                <c:pt idx="39">
                  <c:v>Jun. 12</c:v>
                </c:pt>
                <c:pt idx="40">
                  <c:v>Jun. 19</c:v>
                </c:pt>
                <c:pt idx="41">
                  <c:v>Jun. 26</c:v>
                </c:pt>
                <c:pt idx="42">
                  <c:v>Jul. 3</c:v>
                </c:pt>
                <c:pt idx="43">
                  <c:v>Jul. 10</c:v>
                </c:pt>
                <c:pt idx="44">
                  <c:v>Jul. 17</c:v>
                </c:pt>
                <c:pt idx="45">
                  <c:v>Jul. 24</c:v>
                </c:pt>
                <c:pt idx="46">
                  <c:v>Jul. 31</c:v>
                </c:pt>
                <c:pt idx="47">
                  <c:v>Aug. 7</c:v>
                </c:pt>
                <c:pt idx="48">
                  <c:v>Aug. 14</c:v>
                </c:pt>
                <c:pt idx="49">
                  <c:v>Aug. 21</c:v>
                </c:pt>
                <c:pt idx="50">
                  <c:v>Aug. 28</c:v>
                </c:pt>
                <c:pt idx="51">
                  <c:v>Sept. 4</c:v>
                </c:pt>
              </c:strCache>
            </c:strRef>
          </c:cat>
          <c:val>
            <c:numRef>
              <c:f>Sheet1!$B$38:$B$89</c:f>
              <c:numCache>
                <c:formatCode>#,##0</c:formatCode>
                <c:ptCount val="52"/>
                <c:pt idx="0">
                  <c:v>10324.6</c:v>
                </c:pt>
                <c:pt idx="1">
                  <c:v>10673</c:v>
                </c:pt>
                <c:pt idx="2">
                  <c:v>10925.6</c:v>
                </c:pt>
                <c:pt idx="3">
                  <c:v>10706.8</c:v>
                </c:pt>
                <c:pt idx="4">
                  <c:v>10967.2</c:v>
                </c:pt>
                <c:pt idx="5">
                  <c:v>11023.6</c:v>
                </c:pt>
                <c:pt idx="6">
                  <c:v>11039.8</c:v>
                </c:pt>
                <c:pt idx="7" formatCode="General">
                  <c:v>10936</c:v>
                </c:pt>
                <c:pt idx="8" formatCode="General">
                  <c:v>10415</c:v>
                </c:pt>
                <c:pt idx="9" formatCode="General">
                  <c:v>10496</c:v>
                </c:pt>
                <c:pt idx="10" formatCode="General">
                  <c:v>10391</c:v>
                </c:pt>
                <c:pt idx="11" formatCode="General">
                  <c:v>8972</c:v>
                </c:pt>
                <c:pt idx="12" formatCode="General">
                  <c:v>9903</c:v>
                </c:pt>
                <c:pt idx="13" formatCode="General">
                  <c:v>9930</c:v>
                </c:pt>
                <c:pt idx="14" formatCode="General">
                  <c:v>9717</c:v>
                </c:pt>
                <c:pt idx="15" formatCode="General">
                  <c:v>8228</c:v>
                </c:pt>
                <c:pt idx="16" formatCode="General">
                  <c:v>9845</c:v>
                </c:pt>
                <c:pt idx="17" formatCode="General">
                  <c:v>9459</c:v>
                </c:pt>
                <c:pt idx="18" formatCode="General">
                  <c:v>9762</c:v>
                </c:pt>
                <c:pt idx="19" formatCode="General">
                  <c:v>9929</c:v>
                </c:pt>
                <c:pt idx="20" formatCode="General">
                  <c:v>9657</c:v>
                </c:pt>
                <c:pt idx="21" formatCode="General">
                  <c:v>10634</c:v>
                </c:pt>
                <c:pt idx="22" formatCode="General">
                  <c:v>10430</c:v>
                </c:pt>
                <c:pt idx="23" formatCode="General">
                  <c:v>12489</c:v>
                </c:pt>
                <c:pt idx="24" formatCode="General">
                  <c:v>10813</c:v>
                </c:pt>
                <c:pt idx="25" formatCode="General">
                  <c:v>11592</c:v>
                </c:pt>
                <c:pt idx="26" formatCode="General">
                  <c:v>11481</c:v>
                </c:pt>
                <c:pt idx="27" formatCode="General">
                  <c:v>13038</c:v>
                </c:pt>
                <c:pt idx="28" formatCode="General">
                  <c:v>13143</c:v>
                </c:pt>
                <c:pt idx="29" formatCode="General">
                  <c:v>13492</c:v>
                </c:pt>
                <c:pt idx="30" formatCode="General">
                  <c:v>13927</c:v>
                </c:pt>
                <c:pt idx="31" formatCode="General">
                  <c:v>13928</c:v>
                </c:pt>
                <c:pt idx="32" formatCode="General">
                  <c:v>13540</c:v>
                </c:pt>
                <c:pt idx="33" formatCode="General">
                  <c:v>13867</c:v>
                </c:pt>
                <c:pt idx="34" formatCode="General">
                  <c:v>15124</c:v>
                </c:pt>
                <c:pt idx="35" formatCode="General">
                  <c:v>14637</c:v>
                </c:pt>
                <c:pt idx="36" formatCode="General">
                  <c:v>14716</c:v>
                </c:pt>
                <c:pt idx="37" formatCode="General">
                  <c:v>15072</c:v>
                </c:pt>
                <c:pt idx="38" formatCode="General">
                  <c:v>15647</c:v>
                </c:pt>
                <c:pt idx="39" formatCode="General">
                  <c:v>16151</c:v>
                </c:pt>
                <c:pt idx="40" formatCode="General">
                  <c:v>15933</c:v>
                </c:pt>
                <c:pt idx="41" formatCode="General">
                  <c:v>17049</c:v>
                </c:pt>
                <c:pt idx="42" formatCode="General">
                  <c:v>16748</c:v>
                </c:pt>
                <c:pt idx="43" formatCode="General">
                  <c:v>14905</c:v>
                </c:pt>
                <c:pt idx="44" formatCode="General">
                  <c:v>17111</c:v>
                </c:pt>
                <c:pt idx="45" formatCode="General">
                  <c:v>16934</c:v>
                </c:pt>
                <c:pt idx="46" formatCode="General">
                  <c:v>18650</c:v>
                </c:pt>
                <c:pt idx="47" formatCode="General">
                  <c:v>16559</c:v>
                </c:pt>
                <c:pt idx="48" formatCode="General">
                  <c:v>15885</c:v>
                </c:pt>
                <c:pt idx="49" formatCode="General">
                  <c:v>15773</c:v>
                </c:pt>
                <c:pt idx="50" formatCode="General">
                  <c:v>15133</c:v>
                </c:pt>
                <c:pt idx="51" formatCode="General">
                  <c:v>14617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46-4347-8DD4-1F26B8AFC1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Weekend</c:v>
                </c:pt>
              </c:strCache>
            </c:strRef>
          </c:tx>
          <c:spPr>
            <a:ln w="50800" cap="rnd">
              <a:solidFill>
                <a:srgbClr val="3B918C"/>
              </a:solidFill>
              <a:round/>
            </a:ln>
            <a:effectLst/>
          </c:spPr>
          <c:marker>
            <c:symbol val="none"/>
          </c:marker>
          <c:cat>
            <c:strRef>
              <c:f>Sheet1!$A$38:$A$89</c:f>
              <c:strCache>
                <c:ptCount val="52"/>
                <c:pt idx="0">
                  <c:v>Sept. 12</c:v>
                </c:pt>
                <c:pt idx="1">
                  <c:v>Sept. 19</c:v>
                </c:pt>
                <c:pt idx="2">
                  <c:v>Sept. 26</c:v>
                </c:pt>
                <c:pt idx="3">
                  <c:v>Oct. 3</c:v>
                </c:pt>
                <c:pt idx="4">
                  <c:v>Oct. 10</c:v>
                </c:pt>
                <c:pt idx="5">
                  <c:v>Oct. 17</c:v>
                </c:pt>
                <c:pt idx="6">
                  <c:v>Oct. 24</c:v>
                </c:pt>
                <c:pt idx="7">
                  <c:v>Oct. 31</c:v>
                </c:pt>
                <c:pt idx="8">
                  <c:v>Nov. 7</c:v>
                </c:pt>
                <c:pt idx="9">
                  <c:v>Nov. 14</c:v>
                </c:pt>
                <c:pt idx="10">
                  <c:v>Nov. 21</c:v>
                </c:pt>
                <c:pt idx="11">
                  <c:v>Nov. 28</c:v>
                </c:pt>
                <c:pt idx="12">
                  <c:v>Dec. 5</c:v>
                </c:pt>
                <c:pt idx="13">
                  <c:v>Dec. 12</c:v>
                </c:pt>
                <c:pt idx="14">
                  <c:v>Dec. 19</c:v>
                </c:pt>
                <c:pt idx="15">
                  <c:v>Dec. 26</c:v>
                </c:pt>
                <c:pt idx="16">
                  <c:v>Jan. 2</c:v>
                </c:pt>
                <c:pt idx="17">
                  <c:v>Jan. 9</c:v>
                </c:pt>
                <c:pt idx="18">
                  <c:v>Jan. 16</c:v>
                </c:pt>
                <c:pt idx="19">
                  <c:v>Jan. 23</c:v>
                </c:pt>
                <c:pt idx="20">
                  <c:v>Jan. 30</c:v>
                </c:pt>
                <c:pt idx="21">
                  <c:v>Feb. 6</c:v>
                </c:pt>
                <c:pt idx="22">
                  <c:v>Feb. 13</c:v>
                </c:pt>
                <c:pt idx="23">
                  <c:v>Feb. 20</c:v>
                </c:pt>
                <c:pt idx="24">
                  <c:v>Feb. 27</c:v>
                </c:pt>
                <c:pt idx="25">
                  <c:v>Mar. 6</c:v>
                </c:pt>
                <c:pt idx="26">
                  <c:v>Mar. 13</c:v>
                </c:pt>
                <c:pt idx="27">
                  <c:v>Mar. 20</c:v>
                </c:pt>
                <c:pt idx="28">
                  <c:v>Mar. 27</c:v>
                </c:pt>
                <c:pt idx="29">
                  <c:v>Apr. 3</c:v>
                </c:pt>
                <c:pt idx="30">
                  <c:v>Apr. 10</c:v>
                </c:pt>
                <c:pt idx="31">
                  <c:v>Apr. 17</c:v>
                </c:pt>
                <c:pt idx="32">
                  <c:v>Apr. 24</c:v>
                </c:pt>
                <c:pt idx="33">
                  <c:v>May. 1</c:v>
                </c:pt>
                <c:pt idx="34">
                  <c:v>May. 8</c:v>
                </c:pt>
                <c:pt idx="35">
                  <c:v>May. 15</c:v>
                </c:pt>
                <c:pt idx="36">
                  <c:v>May. 22</c:v>
                </c:pt>
                <c:pt idx="37">
                  <c:v>May. 29</c:v>
                </c:pt>
                <c:pt idx="38">
                  <c:v>Jun. 5</c:v>
                </c:pt>
                <c:pt idx="39">
                  <c:v>Jun. 12</c:v>
                </c:pt>
                <c:pt idx="40">
                  <c:v>Jun. 19</c:v>
                </c:pt>
                <c:pt idx="41">
                  <c:v>Jun. 26</c:v>
                </c:pt>
                <c:pt idx="42">
                  <c:v>Jul. 3</c:v>
                </c:pt>
                <c:pt idx="43">
                  <c:v>Jul. 10</c:v>
                </c:pt>
                <c:pt idx="44">
                  <c:v>Jul. 17</c:v>
                </c:pt>
                <c:pt idx="45">
                  <c:v>Jul. 24</c:v>
                </c:pt>
                <c:pt idx="46">
                  <c:v>Jul. 31</c:v>
                </c:pt>
                <c:pt idx="47">
                  <c:v>Aug. 7</c:v>
                </c:pt>
                <c:pt idx="48">
                  <c:v>Aug. 14</c:v>
                </c:pt>
                <c:pt idx="49">
                  <c:v>Aug. 21</c:v>
                </c:pt>
                <c:pt idx="50">
                  <c:v>Aug. 28</c:v>
                </c:pt>
                <c:pt idx="51">
                  <c:v>Sept. 4</c:v>
                </c:pt>
              </c:strCache>
            </c:strRef>
          </c:cat>
          <c:val>
            <c:numRef>
              <c:f>Sheet1!$C$38:$C$89</c:f>
              <c:numCache>
                <c:formatCode>#,##0</c:formatCode>
                <c:ptCount val="52"/>
                <c:pt idx="0">
                  <c:v>13583.5</c:v>
                </c:pt>
                <c:pt idx="1">
                  <c:v>13719.5</c:v>
                </c:pt>
                <c:pt idx="2">
                  <c:v>14104</c:v>
                </c:pt>
                <c:pt idx="3">
                  <c:v>14918</c:v>
                </c:pt>
                <c:pt idx="4">
                  <c:v>15829.5</c:v>
                </c:pt>
                <c:pt idx="5">
                  <c:v>14910.5</c:v>
                </c:pt>
                <c:pt idx="6">
                  <c:v>15770</c:v>
                </c:pt>
                <c:pt idx="7" formatCode="General">
                  <c:v>13038</c:v>
                </c:pt>
                <c:pt idx="8" formatCode="General">
                  <c:v>14160</c:v>
                </c:pt>
                <c:pt idx="9" formatCode="General">
                  <c:v>14305</c:v>
                </c:pt>
                <c:pt idx="10" formatCode="General">
                  <c:v>12973</c:v>
                </c:pt>
                <c:pt idx="11" formatCode="General">
                  <c:v>11595</c:v>
                </c:pt>
                <c:pt idx="12" formatCode="General">
                  <c:v>11896</c:v>
                </c:pt>
                <c:pt idx="13" formatCode="General">
                  <c:v>11725</c:v>
                </c:pt>
                <c:pt idx="14" formatCode="General">
                  <c:v>12412</c:v>
                </c:pt>
                <c:pt idx="15" formatCode="General">
                  <c:v>9408</c:v>
                </c:pt>
                <c:pt idx="16" formatCode="General">
                  <c:v>11608</c:v>
                </c:pt>
                <c:pt idx="17" formatCode="General">
                  <c:v>10823</c:v>
                </c:pt>
                <c:pt idx="18" formatCode="General">
                  <c:v>12760</c:v>
                </c:pt>
                <c:pt idx="19" formatCode="General">
                  <c:v>11377</c:v>
                </c:pt>
                <c:pt idx="20" formatCode="General">
                  <c:v>11902</c:v>
                </c:pt>
                <c:pt idx="21" formatCode="General">
                  <c:v>12523</c:v>
                </c:pt>
                <c:pt idx="22" formatCode="General">
                  <c:v>17183</c:v>
                </c:pt>
                <c:pt idx="23" formatCode="General">
                  <c:v>13928</c:v>
                </c:pt>
                <c:pt idx="24" formatCode="General">
                  <c:v>14046</c:v>
                </c:pt>
                <c:pt idx="25" formatCode="General">
                  <c:v>16189</c:v>
                </c:pt>
                <c:pt idx="26" formatCode="General">
                  <c:v>17594</c:v>
                </c:pt>
                <c:pt idx="27" formatCode="General">
                  <c:v>19284</c:v>
                </c:pt>
                <c:pt idx="28" formatCode="General">
                  <c:v>20688</c:v>
                </c:pt>
                <c:pt idx="29" formatCode="General">
                  <c:v>19129</c:v>
                </c:pt>
                <c:pt idx="30" formatCode="General">
                  <c:v>21472</c:v>
                </c:pt>
                <c:pt idx="31" formatCode="General">
                  <c:v>20350</c:v>
                </c:pt>
                <c:pt idx="32" formatCode="General">
                  <c:v>20785</c:v>
                </c:pt>
                <c:pt idx="33" formatCode="General">
                  <c:v>20054</c:v>
                </c:pt>
                <c:pt idx="34" formatCode="General">
                  <c:v>19401</c:v>
                </c:pt>
                <c:pt idx="35" formatCode="General">
                  <c:v>21520</c:v>
                </c:pt>
                <c:pt idx="36" formatCode="General">
                  <c:v>20838</c:v>
                </c:pt>
                <c:pt idx="37" formatCode="General">
                  <c:v>24386</c:v>
                </c:pt>
                <c:pt idx="38" formatCode="General">
                  <c:v>21746</c:v>
                </c:pt>
                <c:pt idx="39" formatCode="General">
                  <c:v>22090</c:v>
                </c:pt>
                <c:pt idx="40" formatCode="General">
                  <c:v>22808</c:v>
                </c:pt>
                <c:pt idx="41" formatCode="General">
                  <c:v>23671</c:v>
                </c:pt>
                <c:pt idx="42" formatCode="General">
                  <c:v>20494</c:v>
                </c:pt>
                <c:pt idx="43" formatCode="General">
                  <c:v>21429</c:v>
                </c:pt>
                <c:pt idx="44" formatCode="General">
                  <c:v>24146</c:v>
                </c:pt>
                <c:pt idx="45" formatCode="General">
                  <c:v>23859</c:v>
                </c:pt>
                <c:pt idx="46" formatCode="General">
                  <c:v>23020</c:v>
                </c:pt>
                <c:pt idx="47" formatCode="General">
                  <c:v>22210</c:v>
                </c:pt>
                <c:pt idx="48" formatCode="General">
                  <c:v>21771</c:v>
                </c:pt>
                <c:pt idx="49" formatCode="General">
                  <c:v>22763</c:v>
                </c:pt>
                <c:pt idx="50" formatCode="General">
                  <c:v>20151</c:v>
                </c:pt>
                <c:pt idx="51" formatCode="General">
                  <c:v>27055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46-4347-8DD4-1F26B8AFC1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5877504"/>
        <c:axId val="665879072"/>
      </c:lineChart>
      <c:catAx>
        <c:axId val="66587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65879072"/>
        <c:crosses val="autoZero"/>
        <c:auto val="1"/>
        <c:lblAlgn val="ctr"/>
        <c:lblOffset val="100"/>
        <c:noMultiLvlLbl val="0"/>
      </c:catAx>
      <c:valAx>
        <c:axId val="665879072"/>
        <c:scaling>
          <c:orientation val="minMax"/>
          <c:max val="26000"/>
          <c:min val="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65877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Safe or Very Safe</c:v>
                </c:pt>
              </c:strCache>
            </c:strRef>
          </c:tx>
          <c:spPr>
            <a:solidFill>
              <a:srgbClr val="0195A0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9"/>
                <c:pt idx="0">
                  <c:v>International Travel</c:v>
                </c:pt>
                <c:pt idx="1">
                  <c:v>Traveling on a Cruise  Line</c:v>
                </c:pt>
                <c:pt idx="2">
                  <c:v>Traveling on a Motor Coach</c:v>
                </c:pt>
                <c:pt idx="3">
                  <c:v>Attend a Conference or Convention</c:v>
                </c:pt>
                <c:pt idx="4">
                  <c:v>Train Travel</c:v>
                </c:pt>
                <c:pt idx="5">
                  <c:v>Large Venue Sporting Event</c:v>
                </c:pt>
                <c:pt idx="6">
                  <c:v>Attending a Performance</c:v>
                </c:pt>
                <c:pt idx="7">
                  <c:v>Commercial Air Travel</c:v>
                </c:pt>
                <c:pt idx="8">
                  <c:v>Traveling for Business Purposes</c:v>
                </c:pt>
                <c:pt idx="9">
                  <c:v>Small Venue Sporting Event</c:v>
                </c:pt>
                <c:pt idx="10">
                  <c:v>Visiting a Museum or Indoor Attraction</c:v>
                </c:pt>
                <c:pt idx="11">
                  <c:v>Staying in a Short-term Rental</c:v>
                </c:pt>
                <c:pt idx="12">
                  <c:v>Visiting an Amusement Park or Outdoor Attraction</c:v>
                </c:pt>
                <c:pt idx="13">
                  <c:v>Dining in a Restaurant</c:v>
                </c:pt>
                <c:pt idx="14">
                  <c:v>Staying in a Hotel</c:v>
                </c:pt>
                <c:pt idx="15">
                  <c:v>Going Shopping</c:v>
                </c:pt>
                <c:pt idx="16">
                  <c:v>Visiting Friends &amp; Relatives</c:v>
                </c:pt>
                <c:pt idx="17">
                  <c:v>Outdoor Recreation</c:v>
                </c:pt>
                <c:pt idx="18">
                  <c:v>Taking a Roadtrip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26.2</c:v>
                </c:pt>
                <c:pt idx="1">
                  <c:v>27.7</c:v>
                </c:pt>
                <c:pt idx="2">
                  <c:v>30</c:v>
                </c:pt>
                <c:pt idx="3">
                  <c:v>32.200000000000003</c:v>
                </c:pt>
                <c:pt idx="4">
                  <c:v>33.5</c:v>
                </c:pt>
                <c:pt idx="5">
                  <c:v>34.200000000000003</c:v>
                </c:pt>
                <c:pt idx="6">
                  <c:v>35.799999999999997</c:v>
                </c:pt>
                <c:pt idx="7">
                  <c:v>37.1</c:v>
                </c:pt>
                <c:pt idx="8">
                  <c:v>38.6</c:v>
                </c:pt>
                <c:pt idx="9">
                  <c:v>38.9</c:v>
                </c:pt>
                <c:pt idx="10">
                  <c:v>44.4</c:v>
                </c:pt>
                <c:pt idx="11">
                  <c:v>46</c:v>
                </c:pt>
                <c:pt idx="12">
                  <c:v>48</c:v>
                </c:pt>
                <c:pt idx="13">
                  <c:v>52.8</c:v>
                </c:pt>
                <c:pt idx="14">
                  <c:v>53.9</c:v>
                </c:pt>
                <c:pt idx="15">
                  <c:v>59.7</c:v>
                </c:pt>
                <c:pt idx="16">
                  <c:v>62.2</c:v>
                </c:pt>
                <c:pt idx="17">
                  <c:v>64.900000000000006</c:v>
                </c:pt>
                <c:pt idx="18">
                  <c:v>66.7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4-40F4-B4D2-C1A0678041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974673344"/>
        <c:axId val="974666272"/>
      </c:barChart>
      <c:catAx>
        <c:axId val="974673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74666272"/>
        <c:crosses val="autoZero"/>
        <c:auto val="1"/>
        <c:lblAlgn val="ctr"/>
        <c:lblOffset val="100"/>
        <c:noMultiLvlLbl val="0"/>
      </c:catAx>
      <c:valAx>
        <c:axId val="974666272"/>
        <c:scaling>
          <c:orientation val="minMax"/>
          <c:max val="70"/>
        </c:scaling>
        <c:delete val="1"/>
        <c:axPos val="b"/>
        <c:numFmt formatCode="General" sourceLinked="1"/>
        <c:majorTickMark val="out"/>
        <c:minorTickMark val="none"/>
        <c:tickLblPos val="nextTo"/>
        <c:crossAx val="974673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01955568899498E-2"/>
          <c:y val="5.0690770285521984E-2"/>
          <c:w val="0.94623951014574259"/>
          <c:h val="0.64850996728737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Demand</c:v>
                </c:pt>
              </c:strCache>
            </c:strRef>
          </c:tx>
          <c:spPr>
            <a:solidFill>
              <a:srgbClr val="0195A0"/>
            </a:solidFill>
            <a:ln w="50800"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Sheet1!$A$2:$A$19</c:f>
              <c:strCache>
                <c:ptCount val="18"/>
                <c:pt idx="0">
                  <c:v>U.S. Overall</c:v>
                </c:pt>
                <c:pt idx="1">
                  <c:v>Top-25 Markets</c:v>
                </c:pt>
                <c:pt idx="4">
                  <c:v>Luxury</c:v>
                </c:pt>
                <c:pt idx="5">
                  <c:v>Upper Upscale</c:v>
                </c:pt>
                <c:pt idx="6">
                  <c:v>Upscale</c:v>
                </c:pt>
                <c:pt idx="7">
                  <c:v>Upper Midscale</c:v>
                </c:pt>
                <c:pt idx="8">
                  <c:v>Midscale</c:v>
                </c:pt>
                <c:pt idx="9">
                  <c:v>Economy</c:v>
                </c:pt>
                <c:pt idx="12">
                  <c:v>Urban</c:v>
                </c:pt>
                <c:pt idx="13">
                  <c:v>Suburban</c:v>
                </c:pt>
                <c:pt idx="14">
                  <c:v>Airport</c:v>
                </c:pt>
                <c:pt idx="15">
                  <c:v>Interstate</c:v>
                </c:pt>
                <c:pt idx="16">
                  <c:v>Resort</c:v>
                </c:pt>
                <c:pt idx="17">
                  <c:v>Small Metro/Town</c:v>
                </c:pt>
              </c:strCache>
            </c:str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-3.9</c:v>
                </c:pt>
                <c:pt idx="1">
                  <c:v>-12.9</c:v>
                </c:pt>
                <c:pt idx="4">
                  <c:v>-13.3</c:v>
                </c:pt>
                <c:pt idx="5">
                  <c:v>-19.5</c:v>
                </c:pt>
                <c:pt idx="6">
                  <c:v>-4.9000000000000004</c:v>
                </c:pt>
                <c:pt idx="7">
                  <c:v>0.8</c:v>
                </c:pt>
                <c:pt idx="8">
                  <c:v>2.8</c:v>
                </c:pt>
                <c:pt idx="9">
                  <c:v>1</c:v>
                </c:pt>
                <c:pt idx="12">
                  <c:v>-21.1</c:v>
                </c:pt>
                <c:pt idx="13">
                  <c:v>-1.3</c:v>
                </c:pt>
                <c:pt idx="14">
                  <c:v>-8.6</c:v>
                </c:pt>
                <c:pt idx="15">
                  <c:v>6.7</c:v>
                </c:pt>
                <c:pt idx="16">
                  <c:v>-4</c:v>
                </c:pt>
                <c:pt idx="17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5E-46FD-9C7E-CF9BE2D2BA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rgbClr val="FFAB2E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Sheet1!$A$2:$A$19</c:f>
              <c:strCache>
                <c:ptCount val="18"/>
                <c:pt idx="0">
                  <c:v>U.S. Overall</c:v>
                </c:pt>
                <c:pt idx="1">
                  <c:v>Top-25 Markets</c:v>
                </c:pt>
                <c:pt idx="4">
                  <c:v>Luxury</c:v>
                </c:pt>
                <c:pt idx="5">
                  <c:v>Upper Upscale</c:v>
                </c:pt>
                <c:pt idx="6">
                  <c:v>Upscale</c:v>
                </c:pt>
                <c:pt idx="7">
                  <c:v>Upper Midscale</c:v>
                </c:pt>
                <c:pt idx="8">
                  <c:v>Midscale</c:v>
                </c:pt>
                <c:pt idx="9">
                  <c:v>Economy</c:v>
                </c:pt>
                <c:pt idx="12">
                  <c:v>Urban</c:v>
                </c:pt>
                <c:pt idx="13">
                  <c:v>Suburban</c:v>
                </c:pt>
                <c:pt idx="14">
                  <c:v>Airport</c:v>
                </c:pt>
                <c:pt idx="15">
                  <c:v>Interstate</c:v>
                </c:pt>
                <c:pt idx="16">
                  <c:v>Resort</c:v>
                </c:pt>
                <c:pt idx="17">
                  <c:v>Small Metro/Town</c:v>
                </c:pt>
              </c:strCache>
            </c:strRef>
          </c:cat>
          <c:val>
            <c:numRef>
              <c:f>Sheet1!$C$2:$C$19</c:f>
              <c:numCache>
                <c:formatCode>General</c:formatCode>
                <c:ptCount val="18"/>
                <c:pt idx="0">
                  <c:v>1.9</c:v>
                </c:pt>
                <c:pt idx="1">
                  <c:v>-15.8</c:v>
                </c:pt>
                <c:pt idx="4">
                  <c:v>5</c:v>
                </c:pt>
                <c:pt idx="5">
                  <c:v>-15.2</c:v>
                </c:pt>
                <c:pt idx="6">
                  <c:v>-2.1</c:v>
                </c:pt>
                <c:pt idx="7">
                  <c:v>8.8000000000000007</c:v>
                </c:pt>
                <c:pt idx="8">
                  <c:v>15.4</c:v>
                </c:pt>
                <c:pt idx="9">
                  <c:v>11.8</c:v>
                </c:pt>
                <c:pt idx="12">
                  <c:v>-26.9</c:v>
                </c:pt>
                <c:pt idx="13">
                  <c:v>1.2</c:v>
                </c:pt>
                <c:pt idx="14">
                  <c:v>-12.7</c:v>
                </c:pt>
                <c:pt idx="15">
                  <c:v>19</c:v>
                </c:pt>
                <c:pt idx="16">
                  <c:v>22.8</c:v>
                </c:pt>
                <c:pt idx="17">
                  <c:v>19.100000000000001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16-4495-BF70-F67663A4B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613472856"/>
        <c:axId val="613466584"/>
      </c:barChart>
      <c:catAx>
        <c:axId val="613472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3466584"/>
        <c:crosses val="autoZero"/>
        <c:auto val="1"/>
        <c:lblAlgn val="ctr"/>
        <c:lblOffset val="100"/>
        <c:noMultiLvlLbl val="0"/>
      </c:catAx>
      <c:valAx>
        <c:axId val="613466584"/>
        <c:scaling>
          <c:orientation val="minMax"/>
          <c:min val="-4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3472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0.05231</cdr:x>
      <cdr:y>0.25957</cdr:y>
    </cdr:from>
    <cdr:to>
      <cdr:x>0.42692</cdr:x>
      <cdr:y>0.33604</cdr:y>
    </cdr:to>
    <cdr:sp macro="" textlink="">
      <cdr:nvSpPr>
        <cdr:cNvPr id="2" name="Right Brace 1">
          <a:extLst xmlns:a="http://schemas.openxmlformats.org/drawingml/2006/main">
            <a:ext uri="{FF2B5EF4-FFF2-40B4-BE49-F238E27FC236}">
              <a16:creationId xmlns:a16="http://schemas.microsoft.com/office/drawing/2014/main" id="{69D203A0-4485-42D8-9C97-5D47DC75E80B}"/>
            </a:ext>
          </a:extLst>
        </cdr:cNvPr>
        <cdr:cNvSpPr/>
      </cdr:nvSpPr>
      <cdr:spPr>
        <a:xfrm xmlns:a="http://schemas.openxmlformats.org/drawingml/2006/main" rot="5400000">
          <a:off x="2570086" y="-640630"/>
          <a:ext cx="390618" cy="4323426"/>
        </a:xfrm>
        <a:prstGeom xmlns:a="http://schemas.openxmlformats.org/drawingml/2006/main" prst="rightBrac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0.0874</cdr:x>
      <cdr:y>0.0794</cdr:y>
    </cdr:from>
    <cdr:to>
      <cdr:x>0.29076</cdr:x>
      <cdr:y>0.17416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411A93D-CE16-45CF-8837-8B7720257CCD}"/>
            </a:ext>
          </a:extLst>
        </cdr:cNvPr>
        <cdr:cNvSpPr txBox="1"/>
      </cdr:nvSpPr>
      <cdr:spPr>
        <a:xfrm xmlns:a="http://schemas.openxmlformats.org/drawingml/2006/main">
          <a:off x="1033434" y="411479"/>
          <a:ext cx="2404533" cy="491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Supply</a:t>
          </a:r>
        </a:p>
      </cdr:txBody>
    </cdr:sp>
  </cdr:relSizeAnchor>
  <cdr:relSizeAnchor xmlns:cdr="http://schemas.openxmlformats.org/drawingml/2006/chartDrawing">
    <cdr:from>
      <cdr:x>0.42015</cdr:x>
      <cdr:y>0.07929</cdr:y>
    </cdr:from>
    <cdr:to>
      <cdr:x>0.62352</cdr:x>
      <cdr:y>0.17405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88B675AF-34B4-4F20-8CC6-A34998D8D7B6}"/>
            </a:ext>
          </a:extLst>
        </cdr:cNvPr>
        <cdr:cNvSpPr txBox="1"/>
      </cdr:nvSpPr>
      <cdr:spPr>
        <a:xfrm xmlns:a="http://schemas.openxmlformats.org/drawingml/2006/main">
          <a:off x="4967865" y="410908"/>
          <a:ext cx="2404533" cy="491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Demand</a:t>
          </a:r>
        </a:p>
      </cdr:txBody>
    </cdr:sp>
  </cdr:relSizeAnchor>
  <cdr:relSizeAnchor xmlns:cdr="http://schemas.openxmlformats.org/drawingml/2006/chartDrawing">
    <cdr:from>
      <cdr:x>0.78679</cdr:x>
      <cdr:y>0.07323</cdr:y>
    </cdr:from>
    <cdr:to>
      <cdr:x>0.99016</cdr:x>
      <cdr:y>0.16799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C10714DC-31A9-4C3E-84B4-C69CB15682E1}"/>
            </a:ext>
          </a:extLst>
        </cdr:cNvPr>
        <cdr:cNvSpPr txBox="1"/>
      </cdr:nvSpPr>
      <cdr:spPr>
        <a:xfrm xmlns:a="http://schemas.openxmlformats.org/drawingml/2006/main">
          <a:off x="9302989" y="379515"/>
          <a:ext cx="2404533" cy="491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Revenue</a:t>
          </a:r>
        </a:p>
      </cdr:txBody>
    </cdr:sp>
  </cdr:relSizeAnchor>
  <cdr:relSizeAnchor xmlns:cdr="http://schemas.openxmlformats.org/drawingml/2006/chartDrawing">
    <cdr:from>
      <cdr:x>0.04429</cdr:x>
      <cdr:y>0.42636</cdr:y>
    </cdr:from>
    <cdr:to>
      <cdr:x>0.99143</cdr:x>
      <cdr:y>0.42636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4DD79907-3282-45D8-B064-3920C863DADD}"/>
            </a:ext>
          </a:extLst>
        </cdr:cNvPr>
        <cdr:cNvCxnSpPr/>
      </cdr:nvCxnSpPr>
      <cdr:spPr>
        <a:xfrm xmlns:a="http://schemas.openxmlformats.org/drawingml/2006/main">
          <a:off x="523722" y="2209552"/>
          <a:ext cx="11198831" cy="0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AF640-7C29-0D40-B0BC-0AF4FA609C29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D15A4-8903-AE48-B6D7-D0C2F332D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6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09195DCF-7446-1448-A2F4-3E86F9E4B6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E5E510E-8568-8748-82CB-A52421D8DAEF}"/>
              </a:ext>
            </a:extLst>
          </p:cNvPr>
          <p:cNvSpPr/>
          <p:nvPr userDrawn="1"/>
        </p:nvSpPr>
        <p:spPr>
          <a:xfrm>
            <a:off x="-5532" y="0"/>
            <a:ext cx="12191999" cy="6858000"/>
          </a:xfrm>
          <a:prstGeom prst="rect">
            <a:avLst/>
          </a:prstGeom>
          <a:solidFill>
            <a:srgbClr val="0195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4390778-A21E-2242-AA30-D2E381EA324D}"/>
              </a:ext>
            </a:extLst>
          </p:cNvPr>
          <p:cNvSpPr/>
          <p:nvPr userDrawn="1"/>
        </p:nvSpPr>
        <p:spPr>
          <a:xfrm>
            <a:off x="1428206" y="1384663"/>
            <a:ext cx="9405258" cy="424978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72EC336-41E5-B04B-8C1A-4CF87413B3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3685" y="4184814"/>
            <a:ext cx="2654300" cy="114300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D81DE81-F9F4-EB40-8750-D2B24FB0BD41}"/>
              </a:ext>
            </a:extLst>
          </p:cNvPr>
          <p:cNvGrpSpPr/>
          <p:nvPr userDrawn="1"/>
        </p:nvGrpSpPr>
        <p:grpSpPr>
          <a:xfrm>
            <a:off x="0" y="6812281"/>
            <a:ext cx="12191997" cy="45719"/>
            <a:chOff x="-7582" y="3644153"/>
            <a:chExt cx="9233362" cy="30578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E2BE84B-7E2C-5D4C-B66F-73431AE8859E}"/>
                </a:ext>
              </a:extLst>
            </p:cNvPr>
            <p:cNvSpPr/>
            <p:nvPr/>
          </p:nvSpPr>
          <p:spPr>
            <a:xfrm>
              <a:off x="-7582" y="3644153"/>
              <a:ext cx="2388515" cy="305785"/>
            </a:xfrm>
            <a:prstGeom prst="rect">
              <a:avLst/>
            </a:prstGeom>
            <a:solidFill>
              <a:srgbClr val="4A1D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DC5E592-04E4-EB48-B7FD-16F32DE60203}"/>
                </a:ext>
              </a:extLst>
            </p:cNvPr>
            <p:cNvSpPr/>
            <p:nvPr/>
          </p:nvSpPr>
          <p:spPr>
            <a:xfrm>
              <a:off x="2306646" y="3644153"/>
              <a:ext cx="2306645" cy="305785"/>
            </a:xfrm>
            <a:prstGeom prst="rect">
              <a:avLst/>
            </a:prstGeom>
            <a:solidFill>
              <a:srgbClr val="0195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AEF7BA2-647A-E544-8C38-E90A6EDD3286}"/>
                </a:ext>
              </a:extLst>
            </p:cNvPr>
            <p:cNvSpPr/>
            <p:nvPr/>
          </p:nvSpPr>
          <p:spPr>
            <a:xfrm>
              <a:off x="4613291" y="3644153"/>
              <a:ext cx="2306645" cy="305785"/>
            </a:xfrm>
            <a:prstGeom prst="rect">
              <a:avLst/>
            </a:prstGeom>
            <a:solidFill>
              <a:srgbClr val="019D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FF3CAFE-095A-FF42-9276-A8E4F2A5F0B2}"/>
                </a:ext>
              </a:extLst>
            </p:cNvPr>
            <p:cNvSpPr/>
            <p:nvPr/>
          </p:nvSpPr>
          <p:spPr>
            <a:xfrm>
              <a:off x="6919135" y="3644153"/>
              <a:ext cx="2306645" cy="305785"/>
            </a:xfrm>
            <a:prstGeom prst="rect">
              <a:avLst/>
            </a:prstGeom>
            <a:solidFill>
              <a:srgbClr val="FCA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2911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8E9EBC-588C-004F-90CF-3F751678C7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"/>
            <a:ext cx="6095999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0AE8E7-C661-F84B-A3DC-BFF3B55EE08B}"/>
              </a:ext>
            </a:extLst>
          </p:cNvPr>
          <p:cNvSpPr/>
          <p:nvPr userDrawn="1"/>
        </p:nvSpPr>
        <p:spPr>
          <a:xfrm>
            <a:off x="998181" y="1739097"/>
            <a:ext cx="5097816" cy="1371600"/>
          </a:xfrm>
          <a:prstGeom prst="rect">
            <a:avLst/>
          </a:prstGeom>
          <a:solidFill>
            <a:srgbClr val="019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33B1A0-3F7E-E249-8032-AA061AFFC980}"/>
              </a:ext>
            </a:extLst>
          </p:cNvPr>
          <p:cNvSpPr/>
          <p:nvPr userDrawn="1"/>
        </p:nvSpPr>
        <p:spPr>
          <a:xfrm>
            <a:off x="998181" y="3282656"/>
            <a:ext cx="5097817" cy="1371600"/>
          </a:xfrm>
          <a:prstGeom prst="rect">
            <a:avLst/>
          </a:prstGeom>
          <a:solidFill>
            <a:srgbClr val="FCA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7649F4-BE26-9F4A-872E-666E4C185C85}"/>
              </a:ext>
            </a:extLst>
          </p:cNvPr>
          <p:cNvSpPr/>
          <p:nvPr userDrawn="1"/>
        </p:nvSpPr>
        <p:spPr>
          <a:xfrm>
            <a:off x="998184" y="4826216"/>
            <a:ext cx="5097816" cy="1371600"/>
          </a:xfrm>
          <a:prstGeom prst="rect">
            <a:avLst/>
          </a:prstGeom>
          <a:solidFill>
            <a:srgbClr val="019D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026E33-219B-8649-A5A6-0CDDF21EC572}"/>
              </a:ext>
            </a:extLst>
          </p:cNvPr>
          <p:cNvSpPr/>
          <p:nvPr userDrawn="1"/>
        </p:nvSpPr>
        <p:spPr>
          <a:xfrm>
            <a:off x="6092848" y="0"/>
            <a:ext cx="6095999" cy="6858000"/>
          </a:xfrm>
          <a:prstGeom prst="rect">
            <a:avLst/>
          </a:prstGeom>
          <a:solidFill>
            <a:srgbClr val="0195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F01FB4-05D9-AB46-B238-FCD705D712C3}"/>
              </a:ext>
            </a:extLst>
          </p:cNvPr>
          <p:cNvSpPr/>
          <p:nvPr userDrawn="1"/>
        </p:nvSpPr>
        <p:spPr>
          <a:xfrm>
            <a:off x="6089695" y="1739097"/>
            <a:ext cx="861595" cy="1371600"/>
          </a:xfrm>
          <a:prstGeom prst="rect">
            <a:avLst/>
          </a:prstGeom>
          <a:solidFill>
            <a:srgbClr val="0195A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B4AA0D-F7BC-184C-8F5F-0D55F082C6CD}"/>
              </a:ext>
            </a:extLst>
          </p:cNvPr>
          <p:cNvSpPr/>
          <p:nvPr userDrawn="1"/>
        </p:nvSpPr>
        <p:spPr>
          <a:xfrm>
            <a:off x="6089696" y="3282656"/>
            <a:ext cx="1128992" cy="1371600"/>
          </a:xfrm>
          <a:prstGeom prst="rect">
            <a:avLst/>
          </a:prstGeom>
          <a:solidFill>
            <a:srgbClr val="FCA62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3C25B-1DE8-2E4C-9CD0-226E89F2CF06}"/>
              </a:ext>
            </a:extLst>
          </p:cNvPr>
          <p:cNvSpPr/>
          <p:nvPr userDrawn="1"/>
        </p:nvSpPr>
        <p:spPr>
          <a:xfrm>
            <a:off x="6089695" y="4826216"/>
            <a:ext cx="1388829" cy="1371600"/>
          </a:xfrm>
          <a:prstGeom prst="rect">
            <a:avLst/>
          </a:prstGeom>
          <a:solidFill>
            <a:srgbClr val="019D75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12843D-3A3E-8F41-BC5A-A00C4D1DB004}"/>
              </a:ext>
            </a:extLst>
          </p:cNvPr>
          <p:cNvSpPr/>
          <p:nvPr userDrawn="1"/>
        </p:nvSpPr>
        <p:spPr>
          <a:xfrm>
            <a:off x="6936543" y="1739097"/>
            <a:ext cx="971683" cy="1371600"/>
          </a:xfrm>
          <a:prstGeom prst="rect">
            <a:avLst/>
          </a:prstGeom>
          <a:solidFill>
            <a:srgbClr val="0195A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BED7FC-9F70-5747-B2E9-47A3517D2231}"/>
              </a:ext>
            </a:extLst>
          </p:cNvPr>
          <p:cNvSpPr/>
          <p:nvPr userDrawn="1"/>
        </p:nvSpPr>
        <p:spPr>
          <a:xfrm>
            <a:off x="7214634" y="3282656"/>
            <a:ext cx="1399471" cy="1371600"/>
          </a:xfrm>
          <a:prstGeom prst="rect">
            <a:avLst/>
          </a:prstGeom>
          <a:solidFill>
            <a:srgbClr val="FCA621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4BB47-B95D-3F4A-8AE5-B892E5795E19}"/>
              </a:ext>
            </a:extLst>
          </p:cNvPr>
          <p:cNvSpPr/>
          <p:nvPr userDrawn="1"/>
        </p:nvSpPr>
        <p:spPr>
          <a:xfrm>
            <a:off x="7463776" y="4826215"/>
            <a:ext cx="851766" cy="1371600"/>
          </a:xfrm>
          <a:prstGeom prst="rect">
            <a:avLst/>
          </a:prstGeom>
          <a:solidFill>
            <a:srgbClr val="019D75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C3B2CD-EA91-8E41-8698-C6B490B0F825}"/>
              </a:ext>
            </a:extLst>
          </p:cNvPr>
          <p:cNvGrpSpPr/>
          <p:nvPr userDrawn="1"/>
        </p:nvGrpSpPr>
        <p:grpSpPr>
          <a:xfrm>
            <a:off x="0" y="6812281"/>
            <a:ext cx="12191997" cy="45719"/>
            <a:chOff x="-7582" y="3644153"/>
            <a:chExt cx="9233362" cy="30578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C9A3AF6-9000-1446-9DE1-85EA5CD7AF3B}"/>
                </a:ext>
              </a:extLst>
            </p:cNvPr>
            <p:cNvSpPr/>
            <p:nvPr/>
          </p:nvSpPr>
          <p:spPr>
            <a:xfrm>
              <a:off x="-7582" y="3644153"/>
              <a:ext cx="2388515" cy="305785"/>
            </a:xfrm>
            <a:prstGeom prst="rect">
              <a:avLst/>
            </a:prstGeom>
            <a:solidFill>
              <a:srgbClr val="4A1D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CAF1B78-A408-104C-8DD7-A50CFD223FBD}"/>
                </a:ext>
              </a:extLst>
            </p:cNvPr>
            <p:cNvSpPr/>
            <p:nvPr/>
          </p:nvSpPr>
          <p:spPr>
            <a:xfrm>
              <a:off x="2306646" y="3644153"/>
              <a:ext cx="2306645" cy="305785"/>
            </a:xfrm>
            <a:prstGeom prst="rect">
              <a:avLst/>
            </a:prstGeom>
            <a:solidFill>
              <a:srgbClr val="0195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D13BC8F-0819-CB4B-A4B0-854A56A4B651}"/>
                </a:ext>
              </a:extLst>
            </p:cNvPr>
            <p:cNvSpPr/>
            <p:nvPr/>
          </p:nvSpPr>
          <p:spPr>
            <a:xfrm>
              <a:off x="4613291" y="3644153"/>
              <a:ext cx="2306645" cy="305785"/>
            </a:xfrm>
            <a:prstGeom prst="rect">
              <a:avLst/>
            </a:prstGeom>
            <a:solidFill>
              <a:srgbClr val="019D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4F1EE82-71BE-7047-8CD3-1889A906AF15}"/>
                </a:ext>
              </a:extLst>
            </p:cNvPr>
            <p:cNvSpPr/>
            <p:nvPr/>
          </p:nvSpPr>
          <p:spPr>
            <a:xfrm>
              <a:off x="6919135" y="3644153"/>
              <a:ext cx="2306645" cy="305785"/>
            </a:xfrm>
            <a:prstGeom prst="rect">
              <a:avLst/>
            </a:prstGeom>
            <a:solidFill>
              <a:srgbClr val="FCA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012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ENTION CENT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C0473476-945A-2F41-837D-D6ABA8B07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315200" cy="6858000"/>
          </a:xfrm>
          <a:custGeom>
            <a:avLst/>
            <a:gdLst>
              <a:gd name="connsiteX0" fmla="*/ 0 w 7315200"/>
              <a:gd name="connsiteY0" fmla="*/ 0 h 6858000"/>
              <a:gd name="connsiteX1" fmla="*/ 3495529 w 7315200"/>
              <a:gd name="connsiteY1" fmla="*/ 0 h 6858000"/>
              <a:gd name="connsiteX2" fmla="*/ 7315200 w 7315200"/>
              <a:gd name="connsiteY2" fmla="*/ 6858000 h 6858000"/>
              <a:gd name="connsiteX3" fmla="*/ 0 w 7315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5200" h="6858000">
                <a:moveTo>
                  <a:pt x="0" y="0"/>
                </a:moveTo>
                <a:lnTo>
                  <a:pt x="3495529" y="0"/>
                </a:lnTo>
                <a:lnTo>
                  <a:pt x="73152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Triangle 3">
            <a:extLst>
              <a:ext uri="{FF2B5EF4-FFF2-40B4-BE49-F238E27FC236}">
                <a16:creationId xmlns:a16="http://schemas.microsoft.com/office/drawing/2014/main" id="{3B37CD21-5929-C147-9429-502E7BFE10C0}"/>
              </a:ext>
            </a:extLst>
          </p:cNvPr>
          <p:cNvSpPr/>
          <p:nvPr userDrawn="1"/>
        </p:nvSpPr>
        <p:spPr>
          <a:xfrm>
            <a:off x="-5545117" y="-4669252"/>
            <a:ext cx="12860317" cy="11515060"/>
          </a:xfrm>
          <a:prstGeom prst="triangle">
            <a:avLst>
              <a:gd name="adj" fmla="val 50132"/>
            </a:avLst>
          </a:prstGeom>
          <a:solidFill>
            <a:srgbClr val="0195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3A5B1B-4AA7-FF44-8084-EB5C3258DCB3}"/>
              </a:ext>
            </a:extLst>
          </p:cNvPr>
          <p:cNvGrpSpPr/>
          <p:nvPr userDrawn="1"/>
        </p:nvGrpSpPr>
        <p:grpSpPr>
          <a:xfrm>
            <a:off x="0" y="6812281"/>
            <a:ext cx="12191997" cy="45719"/>
            <a:chOff x="-7582" y="3644153"/>
            <a:chExt cx="9233362" cy="30578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B2F419-6A9C-754B-9BC2-6F40CE625580}"/>
                </a:ext>
              </a:extLst>
            </p:cNvPr>
            <p:cNvSpPr/>
            <p:nvPr/>
          </p:nvSpPr>
          <p:spPr>
            <a:xfrm>
              <a:off x="-7582" y="3644153"/>
              <a:ext cx="2388515" cy="305785"/>
            </a:xfrm>
            <a:prstGeom prst="rect">
              <a:avLst/>
            </a:prstGeom>
            <a:solidFill>
              <a:srgbClr val="4A1D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48E785-05B0-8447-A9BD-98D154245CA1}"/>
                </a:ext>
              </a:extLst>
            </p:cNvPr>
            <p:cNvSpPr/>
            <p:nvPr/>
          </p:nvSpPr>
          <p:spPr>
            <a:xfrm>
              <a:off x="2306646" y="3644153"/>
              <a:ext cx="2306645" cy="305785"/>
            </a:xfrm>
            <a:prstGeom prst="rect">
              <a:avLst/>
            </a:prstGeom>
            <a:solidFill>
              <a:srgbClr val="0195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D2BBD9-5797-8649-BA80-6F8B57DADA2D}"/>
                </a:ext>
              </a:extLst>
            </p:cNvPr>
            <p:cNvSpPr/>
            <p:nvPr/>
          </p:nvSpPr>
          <p:spPr>
            <a:xfrm>
              <a:off x="4613291" y="3644153"/>
              <a:ext cx="2306645" cy="305785"/>
            </a:xfrm>
            <a:prstGeom prst="rect">
              <a:avLst/>
            </a:prstGeom>
            <a:solidFill>
              <a:srgbClr val="019D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021E8E-3E00-FF4D-BA59-90DD93E9F6CC}"/>
                </a:ext>
              </a:extLst>
            </p:cNvPr>
            <p:cNvSpPr/>
            <p:nvPr/>
          </p:nvSpPr>
          <p:spPr>
            <a:xfrm>
              <a:off x="6919135" y="3644153"/>
              <a:ext cx="2306645" cy="305785"/>
            </a:xfrm>
            <a:prstGeom prst="rect">
              <a:avLst/>
            </a:prstGeom>
            <a:solidFill>
              <a:srgbClr val="FCA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5826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BA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E6A81A0-E612-294A-81D0-563B6DCBA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7176832" cy="6858000"/>
          </a:xfrm>
          <a:custGeom>
            <a:avLst/>
            <a:gdLst>
              <a:gd name="connsiteX0" fmla="*/ 0 w 7176832"/>
              <a:gd name="connsiteY0" fmla="*/ 0 h 6858000"/>
              <a:gd name="connsiteX1" fmla="*/ 7176832 w 7176832"/>
              <a:gd name="connsiteY1" fmla="*/ 0 h 6858000"/>
              <a:gd name="connsiteX2" fmla="*/ 5553305 w 7176832"/>
              <a:gd name="connsiteY2" fmla="*/ 6857999 h 6858000"/>
              <a:gd name="connsiteX3" fmla="*/ 0 w 71768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6832" h="6858000">
                <a:moveTo>
                  <a:pt x="0" y="0"/>
                </a:moveTo>
                <a:lnTo>
                  <a:pt x="7176832" y="0"/>
                </a:lnTo>
                <a:lnTo>
                  <a:pt x="5553305" y="6857999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riangle 4">
            <a:extLst>
              <a:ext uri="{FF2B5EF4-FFF2-40B4-BE49-F238E27FC236}">
                <a16:creationId xmlns:a16="http://schemas.microsoft.com/office/drawing/2014/main" id="{6CB823F1-F3BD-844D-AFF2-26460FAF9948}"/>
              </a:ext>
            </a:extLst>
          </p:cNvPr>
          <p:cNvSpPr/>
          <p:nvPr userDrawn="1"/>
        </p:nvSpPr>
        <p:spPr>
          <a:xfrm rot="9846957">
            <a:off x="-5437890" y="-2460046"/>
            <a:ext cx="15900126" cy="14236889"/>
          </a:xfrm>
          <a:prstGeom prst="triangle">
            <a:avLst>
              <a:gd name="adj" fmla="val 50132"/>
            </a:avLst>
          </a:prstGeom>
          <a:solidFill>
            <a:srgbClr val="0195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67253D-CD3D-844E-BE1C-4908FE84098B}"/>
              </a:ext>
            </a:extLst>
          </p:cNvPr>
          <p:cNvGrpSpPr/>
          <p:nvPr userDrawn="1"/>
        </p:nvGrpSpPr>
        <p:grpSpPr>
          <a:xfrm>
            <a:off x="0" y="6812281"/>
            <a:ext cx="12191997" cy="45719"/>
            <a:chOff x="-7582" y="3644153"/>
            <a:chExt cx="9233362" cy="30578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9FA4B14-CDD7-334A-BB77-CDC0768C08B5}"/>
                </a:ext>
              </a:extLst>
            </p:cNvPr>
            <p:cNvSpPr/>
            <p:nvPr/>
          </p:nvSpPr>
          <p:spPr>
            <a:xfrm>
              <a:off x="-7582" y="3644153"/>
              <a:ext cx="2388515" cy="305785"/>
            </a:xfrm>
            <a:prstGeom prst="rect">
              <a:avLst/>
            </a:prstGeom>
            <a:solidFill>
              <a:srgbClr val="4A1D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FA17B0-B378-3F45-8944-964F7093FE44}"/>
                </a:ext>
              </a:extLst>
            </p:cNvPr>
            <p:cNvSpPr/>
            <p:nvPr/>
          </p:nvSpPr>
          <p:spPr>
            <a:xfrm>
              <a:off x="2306646" y="3644153"/>
              <a:ext cx="2306645" cy="305785"/>
            </a:xfrm>
            <a:prstGeom prst="rect">
              <a:avLst/>
            </a:prstGeom>
            <a:solidFill>
              <a:srgbClr val="0195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3A7D113-E4E2-7649-8FD2-19DB745EAF86}"/>
                </a:ext>
              </a:extLst>
            </p:cNvPr>
            <p:cNvSpPr/>
            <p:nvPr/>
          </p:nvSpPr>
          <p:spPr>
            <a:xfrm>
              <a:off x="4613291" y="3644153"/>
              <a:ext cx="2306645" cy="305785"/>
            </a:xfrm>
            <a:prstGeom prst="rect">
              <a:avLst/>
            </a:prstGeom>
            <a:solidFill>
              <a:srgbClr val="019D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67C1A3-C750-D94B-985B-B2D7F7101F6E}"/>
                </a:ext>
              </a:extLst>
            </p:cNvPr>
            <p:cNvSpPr/>
            <p:nvPr/>
          </p:nvSpPr>
          <p:spPr>
            <a:xfrm>
              <a:off x="6919135" y="3644153"/>
              <a:ext cx="2306645" cy="305785"/>
            </a:xfrm>
            <a:prstGeom prst="rect">
              <a:avLst/>
            </a:prstGeom>
            <a:solidFill>
              <a:srgbClr val="FCA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">
            <a:extLst>
              <a:ext uri="{FF2B5EF4-FFF2-40B4-BE49-F238E27FC236}">
                <a16:creationId xmlns:a16="http://schemas.microsoft.com/office/drawing/2014/main" id="{F5ADB6B3-40A2-C24A-810D-98C1CB117F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05BEC0-757C-3D4E-B37B-A8E02D8974E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195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8A0263-B694-4349-B324-36BB32F5E0C8}"/>
              </a:ext>
            </a:extLst>
          </p:cNvPr>
          <p:cNvSpPr/>
          <p:nvPr userDrawn="1"/>
        </p:nvSpPr>
        <p:spPr>
          <a:xfrm>
            <a:off x="1428206" y="1384663"/>
            <a:ext cx="9405258" cy="424978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2BF12-DF55-7D4A-8858-D1902C77D69C}"/>
              </a:ext>
            </a:extLst>
          </p:cNvPr>
          <p:cNvSpPr txBox="1"/>
          <p:nvPr userDrawn="1"/>
        </p:nvSpPr>
        <p:spPr>
          <a:xfrm>
            <a:off x="-11066" y="2878150"/>
            <a:ext cx="12191999" cy="91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Montserrat" charset="0"/>
                <a:cs typeface="Montserrat" charset="0"/>
              </a:rPr>
              <a:t>THANK YOU</a:t>
            </a:r>
            <a:endParaRPr lang="en-US" sz="70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  <a:ea typeface="Montserrat Light" charset="0"/>
              <a:cs typeface="Montserrat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967F1C-CC72-4942-BCBC-5A66997E40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3685" y="4184814"/>
            <a:ext cx="2654300" cy="1143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31B076B-9A45-4B4B-B4FF-2B01EE190DF1}"/>
              </a:ext>
            </a:extLst>
          </p:cNvPr>
          <p:cNvGrpSpPr/>
          <p:nvPr userDrawn="1"/>
        </p:nvGrpSpPr>
        <p:grpSpPr>
          <a:xfrm>
            <a:off x="0" y="6812281"/>
            <a:ext cx="12191997" cy="45719"/>
            <a:chOff x="-7582" y="3644153"/>
            <a:chExt cx="9233362" cy="30578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839C78-AB48-FC45-B5D7-BC1CF84F86A8}"/>
                </a:ext>
              </a:extLst>
            </p:cNvPr>
            <p:cNvSpPr/>
            <p:nvPr/>
          </p:nvSpPr>
          <p:spPr>
            <a:xfrm>
              <a:off x="-7582" y="3644153"/>
              <a:ext cx="2388515" cy="305785"/>
            </a:xfrm>
            <a:prstGeom prst="rect">
              <a:avLst/>
            </a:prstGeom>
            <a:solidFill>
              <a:srgbClr val="4A1D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D922A72-BCDB-5347-B8F7-7C644FD91BBC}"/>
                </a:ext>
              </a:extLst>
            </p:cNvPr>
            <p:cNvSpPr/>
            <p:nvPr/>
          </p:nvSpPr>
          <p:spPr>
            <a:xfrm>
              <a:off x="2306646" y="3644153"/>
              <a:ext cx="2306645" cy="305785"/>
            </a:xfrm>
            <a:prstGeom prst="rect">
              <a:avLst/>
            </a:prstGeom>
            <a:solidFill>
              <a:srgbClr val="0195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A64D26A-C08E-C14A-883C-CB1A8891D374}"/>
                </a:ext>
              </a:extLst>
            </p:cNvPr>
            <p:cNvSpPr/>
            <p:nvPr/>
          </p:nvSpPr>
          <p:spPr>
            <a:xfrm>
              <a:off x="4613291" y="3644153"/>
              <a:ext cx="2306645" cy="305785"/>
            </a:xfrm>
            <a:prstGeom prst="rect">
              <a:avLst/>
            </a:prstGeom>
            <a:solidFill>
              <a:srgbClr val="019D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0A2FF4-028E-3F49-B1CB-F7723EE66629}"/>
                </a:ext>
              </a:extLst>
            </p:cNvPr>
            <p:cNvSpPr/>
            <p:nvPr/>
          </p:nvSpPr>
          <p:spPr>
            <a:xfrm>
              <a:off x="6919135" y="3644153"/>
              <a:ext cx="2306645" cy="305785"/>
            </a:xfrm>
            <a:prstGeom prst="rect">
              <a:avLst/>
            </a:prstGeom>
            <a:solidFill>
              <a:srgbClr val="FCA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CFFDD-1AAE-5A47-9BB2-0D8E9FCEE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C2366C-13C0-7B49-9282-B0620262BCF5}"/>
              </a:ext>
            </a:extLst>
          </p:cNvPr>
          <p:cNvSpPr/>
          <p:nvPr userDrawn="1"/>
        </p:nvSpPr>
        <p:spPr>
          <a:xfrm>
            <a:off x="-5532" y="0"/>
            <a:ext cx="12191999" cy="6858000"/>
          </a:xfrm>
          <a:prstGeom prst="rect">
            <a:avLst/>
          </a:prstGeom>
          <a:solidFill>
            <a:srgbClr val="0195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B4FEB4-3951-0140-9340-1C1FE7C0DE49}"/>
              </a:ext>
            </a:extLst>
          </p:cNvPr>
          <p:cNvGrpSpPr/>
          <p:nvPr userDrawn="1"/>
        </p:nvGrpSpPr>
        <p:grpSpPr>
          <a:xfrm>
            <a:off x="0" y="6812281"/>
            <a:ext cx="12191997" cy="45719"/>
            <a:chOff x="-7582" y="3644153"/>
            <a:chExt cx="9233362" cy="30578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7B7C88-D460-0746-9711-BAEFD8EAB7CE}"/>
                </a:ext>
              </a:extLst>
            </p:cNvPr>
            <p:cNvSpPr/>
            <p:nvPr/>
          </p:nvSpPr>
          <p:spPr>
            <a:xfrm>
              <a:off x="-7582" y="3644153"/>
              <a:ext cx="2388515" cy="305785"/>
            </a:xfrm>
            <a:prstGeom prst="rect">
              <a:avLst/>
            </a:prstGeom>
            <a:solidFill>
              <a:srgbClr val="4A1D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0A5288-DEDE-7146-B2C1-70F31DCDBC45}"/>
                </a:ext>
              </a:extLst>
            </p:cNvPr>
            <p:cNvSpPr/>
            <p:nvPr/>
          </p:nvSpPr>
          <p:spPr>
            <a:xfrm>
              <a:off x="2306646" y="3644153"/>
              <a:ext cx="2306645" cy="305785"/>
            </a:xfrm>
            <a:prstGeom prst="rect">
              <a:avLst/>
            </a:prstGeom>
            <a:solidFill>
              <a:srgbClr val="0195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A9ABB2-179A-7646-9A1C-A39904F07000}"/>
                </a:ext>
              </a:extLst>
            </p:cNvPr>
            <p:cNvSpPr/>
            <p:nvPr/>
          </p:nvSpPr>
          <p:spPr>
            <a:xfrm>
              <a:off x="4613291" y="3644153"/>
              <a:ext cx="2306645" cy="305785"/>
            </a:xfrm>
            <a:prstGeom prst="rect">
              <a:avLst/>
            </a:prstGeom>
            <a:solidFill>
              <a:srgbClr val="019D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158588-A757-2545-822A-8DBB4BA62CCF}"/>
                </a:ext>
              </a:extLst>
            </p:cNvPr>
            <p:cNvSpPr/>
            <p:nvPr/>
          </p:nvSpPr>
          <p:spPr>
            <a:xfrm>
              <a:off x="6919135" y="3644153"/>
              <a:ext cx="2306645" cy="305785"/>
            </a:xfrm>
            <a:prstGeom prst="rect">
              <a:avLst/>
            </a:prstGeom>
            <a:solidFill>
              <a:srgbClr val="FCA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345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11077E9C-4B31-634D-A7CB-5D1CCEF9F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C7CCC8-751C-C848-B306-8AC4398ABDF5}"/>
              </a:ext>
            </a:extLst>
          </p:cNvPr>
          <p:cNvSpPr/>
          <p:nvPr userDrawn="1"/>
        </p:nvSpPr>
        <p:spPr>
          <a:xfrm>
            <a:off x="0" y="5101485"/>
            <a:ext cx="12192000" cy="175651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1765FF-5490-144A-8394-E4111ABEA21F}"/>
              </a:ext>
            </a:extLst>
          </p:cNvPr>
          <p:cNvSpPr/>
          <p:nvPr userDrawn="1"/>
        </p:nvSpPr>
        <p:spPr>
          <a:xfrm>
            <a:off x="0" y="-1"/>
            <a:ext cx="12186468" cy="5101485"/>
          </a:xfrm>
          <a:prstGeom prst="rect">
            <a:avLst/>
          </a:prstGeom>
          <a:solidFill>
            <a:srgbClr val="0195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612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11077E9C-4B31-634D-A7CB-5D1CCEF9F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1765FF-5490-144A-8394-E4111ABEA21F}"/>
              </a:ext>
            </a:extLst>
          </p:cNvPr>
          <p:cNvSpPr/>
          <p:nvPr userDrawn="1"/>
        </p:nvSpPr>
        <p:spPr>
          <a:xfrm>
            <a:off x="0" y="-1"/>
            <a:ext cx="12186468" cy="6858001"/>
          </a:xfrm>
          <a:prstGeom prst="rect">
            <a:avLst/>
          </a:prstGeom>
          <a:solidFill>
            <a:srgbClr val="0195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5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34CB5F6-FD63-0B4F-BE46-E08C73174AE1}"/>
              </a:ext>
            </a:extLst>
          </p:cNvPr>
          <p:cNvGrpSpPr/>
          <p:nvPr userDrawn="1"/>
        </p:nvGrpSpPr>
        <p:grpSpPr>
          <a:xfrm>
            <a:off x="0" y="6813857"/>
            <a:ext cx="12192000" cy="45720"/>
            <a:chOff x="-7582" y="3644153"/>
            <a:chExt cx="9233362" cy="30578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AECDB8-E146-2A41-96C9-5A8A278CAE85}"/>
                </a:ext>
              </a:extLst>
            </p:cNvPr>
            <p:cNvSpPr/>
            <p:nvPr/>
          </p:nvSpPr>
          <p:spPr>
            <a:xfrm>
              <a:off x="-7582" y="3644153"/>
              <a:ext cx="2388515" cy="305785"/>
            </a:xfrm>
            <a:prstGeom prst="rect">
              <a:avLst/>
            </a:prstGeom>
            <a:solidFill>
              <a:srgbClr val="4A1D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83F116F-B1B4-4943-AD6B-54BBFCDC306C}"/>
                </a:ext>
              </a:extLst>
            </p:cNvPr>
            <p:cNvSpPr/>
            <p:nvPr/>
          </p:nvSpPr>
          <p:spPr>
            <a:xfrm>
              <a:off x="2306646" y="3644153"/>
              <a:ext cx="2306645" cy="305785"/>
            </a:xfrm>
            <a:prstGeom prst="rect">
              <a:avLst/>
            </a:prstGeom>
            <a:solidFill>
              <a:srgbClr val="0195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1FB1AF-DDC8-C04C-8573-C033920410FF}"/>
                </a:ext>
              </a:extLst>
            </p:cNvPr>
            <p:cNvSpPr/>
            <p:nvPr/>
          </p:nvSpPr>
          <p:spPr>
            <a:xfrm>
              <a:off x="4613291" y="3644153"/>
              <a:ext cx="2306645" cy="305785"/>
            </a:xfrm>
            <a:prstGeom prst="rect">
              <a:avLst/>
            </a:prstGeom>
            <a:solidFill>
              <a:srgbClr val="019D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96B239-EFD0-344F-A12D-5C3B1CFD3F42}"/>
                </a:ext>
              </a:extLst>
            </p:cNvPr>
            <p:cNvSpPr/>
            <p:nvPr/>
          </p:nvSpPr>
          <p:spPr>
            <a:xfrm>
              <a:off x="6919135" y="3644153"/>
              <a:ext cx="2306645" cy="305785"/>
            </a:xfrm>
            <a:prstGeom prst="rect">
              <a:avLst/>
            </a:prstGeom>
            <a:solidFill>
              <a:srgbClr val="FCA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838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ITY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37B905-68A9-ED49-807F-C94724D6EFA9}"/>
              </a:ext>
            </a:extLst>
          </p:cNvPr>
          <p:cNvSpPr/>
          <p:nvPr userDrawn="1"/>
        </p:nvSpPr>
        <p:spPr>
          <a:xfrm>
            <a:off x="9705004" y="3443718"/>
            <a:ext cx="2486996" cy="24869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3FAD50-0BCB-724C-94E1-F0DE70C00E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3730"/>
          <a:stretch/>
        </p:blipFill>
        <p:spPr>
          <a:xfrm>
            <a:off x="9705004" y="956355"/>
            <a:ext cx="2486996" cy="248609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A26575-FE7D-894C-B7E8-672093E4FEBC}"/>
              </a:ext>
            </a:extLst>
          </p:cNvPr>
          <p:cNvSpPr/>
          <p:nvPr userDrawn="1"/>
        </p:nvSpPr>
        <p:spPr>
          <a:xfrm>
            <a:off x="9705003" y="955453"/>
            <a:ext cx="2486996" cy="2486996"/>
          </a:xfrm>
          <a:prstGeom prst="rect">
            <a:avLst/>
          </a:prstGeom>
          <a:solidFill>
            <a:srgbClr val="0195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6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HORIZONT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345DF0-809A-164F-9D94-EF2D1C719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C32CC-3EDC-264D-B779-6602FAEF4546}"/>
              </a:ext>
            </a:extLst>
          </p:cNvPr>
          <p:cNvSpPr/>
          <p:nvPr userDrawn="1"/>
        </p:nvSpPr>
        <p:spPr>
          <a:xfrm>
            <a:off x="-5532" y="0"/>
            <a:ext cx="12192000" cy="3451568"/>
          </a:xfrm>
          <a:prstGeom prst="rect">
            <a:avLst/>
          </a:prstGeom>
          <a:solidFill>
            <a:srgbClr val="0195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F84CD0-862F-AE47-B2DD-1617BF84DAC6}"/>
              </a:ext>
            </a:extLst>
          </p:cNvPr>
          <p:cNvSpPr/>
          <p:nvPr userDrawn="1"/>
        </p:nvSpPr>
        <p:spPr>
          <a:xfrm>
            <a:off x="-5532" y="3451569"/>
            <a:ext cx="12197531" cy="34064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06D155-9C6A-9041-800B-4C438A322615}"/>
              </a:ext>
            </a:extLst>
          </p:cNvPr>
          <p:cNvGrpSpPr/>
          <p:nvPr userDrawn="1"/>
        </p:nvGrpSpPr>
        <p:grpSpPr>
          <a:xfrm>
            <a:off x="-5533" y="3451568"/>
            <a:ext cx="12191999" cy="45720"/>
            <a:chOff x="-7582" y="3644153"/>
            <a:chExt cx="9233362" cy="30578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2017036-DBB4-3F4C-9738-5869EDFECDE2}"/>
                </a:ext>
              </a:extLst>
            </p:cNvPr>
            <p:cNvSpPr/>
            <p:nvPr/>
          </p:nvSpPr>
          <p:spPr>
            <a:xfrm>
              <a:off x="-7582" y="3644153"/>
              <a:ext cx="2388515" cy="305785"/>
            </a:xfrm>
            <a:prstGeom prst="rect">
              <a:avLst/>
            </a:prstGeom>
            <a:solidFill>
              <a:srgbClr val="4A1D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F28DC11-1D59-0648-8220-4709FEC68196}"/>
                </a:ext>
              </a:extLst>
            </p:cNvPr>
            <p:cNvSpPr/>
            <p:nvPr/>
          </p:nvSpPr>
          <p:spPr>
            <a:xfrm>
              <a:off x="2306646" y="3644153"/>
              <a:ext cx="2306645" cy="305785"/>
            </a:xfrm>
            <a:prstGeom prst="rect">
              <a:avLst/>
            </a:prstGeom>
            <a:solidFill>
              <a:srgbClr val="0195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29A89D-2BA9-374F-AEA8-DBC0EE094F40}"/>
                </a:ext>
              </a:extLst>
            </p:cNvPr>
            <p:cNvSpPr/>
            <p:nvPr/>
          </p:nvSpPr>
          <p:spPr>
            <a:xfrm>
              <a:off x="4613291" y="3644153"/>
              <a:ext cx="2306645" cy="305785"/>
            </a:xfrm>
            <a:prstGeom prst="rect">
              <a:avLst/>
            </a:prstGeom>
            <a:solidFill>
              <a:srgbClr val="019D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D91AC6-67FE-2145-A4FF-4B1E05B6D3B6}"/>
                </a:ext>
              </a:extLst>
            </p:cNvPr>
            <p:cNvSpPr/>
            <p:nvPr/>
          </p:nvSpPr>
          <p:spPr>
            <a:xfrm>
              <a:off x="6919135" y="3644153"/>
              <a:ext cx="2306645" cy="305785"/>
            </a:xfrm>
            <a:prstGeom prst="rect">
              <a:avLst/>
            </a:prstGeom>
            <a:solidFill>
              <a:srgbClr val="FCA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4682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HORIZONT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BF677F-482D-9447-B325-B6E29D7DF8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68"/>
          <a:stretch/>
        </p:blipFill>
        <p:spPr>
          <a:xfrm>
            <a:off x="0" y="-71120"/>
            <a:ext cx="12202160" cy="35293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9AC05F9-5374-7E40-AD58-CD1B618260F6}"/>
              </a:ext>
            </a:extLst>
          </p:cNvPr>
          <p:cNvSpPr/>
          <p:nvPr userDrawn="1"/>
        </p:nvSpPr>
        <p:spPr>
          <a:xfrm>
            <a:off x="0" y="-71120"/>
            <a:ext cx="12186468" cy="3529302"/>
          </a:xfrm>
          <a:prstGeom prst="rect">
            <a:avLst/>
          </a:prstGeom>
          <a:solidFill>
            <a:srgbClr val="0195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24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027">
            <a:extLst>
              <a:ext uri="{FF2B5EF4-FFF2-40B4-BE49-F238E27FC236}">
                <a16:creationId xmlns:a16="http://schemas.microsoft.com/office/drawing/2014/main" id="{3D1486B9-A489-574A-B1D1-DCB84F72C4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7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4008" y="0"/>
            <a:ext cx="5076305" cy="68623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AA6980-A402-434D-B845-0F327A69D416}"/>
              </a:ext>
            </a:extLst>
          </p:cNvPr>
          <p:cNvSpPr/>
          <p:nvPr userDrawn="1"/>
        </p:nvSpPr>
        <p:spPr>
          <a:xfrm>
            <a:off x="7124006" y="0"/>
            <a:ext cx="5067994" cy="6858000"/>
          </a:xfrm>
          <a:prstGeom prst="rect">
            <a:avLst/>
          </a:prstGeom>
          <a:solidFill>
            <a:srgbClr val="0195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F9C819-E774-F347-BFB9-CDA6F35FAA07}"/>
              </a:ext>
            </a:extLst>
          </p:cNvPr>
          <p:cNvSpPr/>
          <p:nvPr userDrawn="1"/>
        </p:nvSpPr>
        <p:spPr>
          <a:xfrm>
            <a:off x="7124005" y="2259784"/>
            <a:ext cx="5076305" cy="230880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18D3439-7707-EF4F-B50B-5A1F40A03983}"/>
              </a:ext>
            </a:extLst>
          </p:cNvPr>
          <p:cNvGrpSpPr/>
          <p:nvPr userDrawn="1"/>
        </p:nvGrpSpPr>
        <p:grpSpPr>
          <a:xfrm>
            <a:off x="7124005" y="1136512"/>
            <a:ext cx="91440" cy="4572687"/>
            <a:chOff x="6494352" y="1136512"/>
            <a:chExt cx="1311385" cy="45726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7B9528-0481-834B-8662-6594B228C0CE}"/>
                </a:ext>
              </a:extLst>
            </p:cNvPr>
            <p:cNvSpPr/>
            <p:nvPr/>
          </p:nvSpPr>
          <p:spPr>
            <a:xfrm>
              <a:off x="6494352" y="1136512"/>
              <a:ext cx="1311385" cy="1131335"/>
            </a:xfrm>
            <a:prstGeom prst="rect">
              <a:avLst/>
            </a:prstGeom>
            <a:solidFill>
              <a:srgbClr val="0195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C9AEC07-45DE-C643-982E-133F0EF47CD8}"/>
                </a:ext>
              </a:extLst>
            </p:cNvPr>
            <p:cNvSpPr/>
            <p:nvPr/>
          </p:nvSpPr>
          <p:spPr>
            <a:xfrm>
              <a:off x="6494352" y="2267848"/>
              <a:ext cx="1311385" cy="1159964"/>
            </a:xfrm>
            <a:prstGeom prst="rect">
              <a:avLst/>
            </a:prstGeom>
            <a:solidFill>
              <a:srgbClr val="019D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848779D-C0B6-6C4D-B758-90DDA3733AD4}"/>
                </a:ext>
              </a:extLst>
            </p:cNvPr>
            <p:cNvSpPr/>
            <p:nvPr/>
          </p:nvSpPr>
          <p:spPr>
            <a:xfrm>
              <a:off x="6494352" y="3423618"/>
              <a:ext cx="1311385" cy="1152664"/>
            </a:xfrm>
            <a:prstGeom prst="rect">
              <a:avLst/>
            </a:prstGeom>
            <a:solidFill>
              <a:srgbClr val="FCA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2B8836-9CEF-0546-A330-912C3AC317A8}"/>
                </a:ext>
              </a:extLst>
            </p:cNvPr>
            <p:cNvSpPr/>
            <p:nvPr/>
          </p:nvSpPr>
          <p:spPr>
            <a:xfrm>
              <a:off x="6494352" y="4571202"/>
              <a:ext cx="1311385" cy="1137997"/>
            </a:xfrm>
            <a:prstGeom prst="rect">
              <a:avLst/>
            </a:prstGeom>
            <a:solidFill>
              <a:srgbClr val="4A1D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22991F-303F-3240-84FA-EE06AD993C51}"/>
              </a:ext>
            </a:extLst>
          </p:cNvPr>
          <p:cNvGrpSpPr/>
          <p:nvPr userDrawn="1"/>
        </p:nvGrpSpPr>
        <p:grpSpPr>
          <a:xfrm>
            <a:off x="0" y="6812281"/>
            <a:ext cx="12191997" cy="45719"/>
            <a:chOff x="-7582" y="3644153"/>
            <a:chExt cx="9233362" cy="30578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520AF5-85AA-0C4F-99FB-3FA7FD19842F}"/>
                </a:ext>
              </a:extLst>
            </p:cNvPr>
            <p:cNvSpPr/>
            <p:nvPr/>
          </p:nvSpPr>
          <p:spPr>
            <a:xfrm>
              <a:off x="-7582" y="3644153"/>
              <a:ext cx="2388515" cy="305785"/>
            </a:xfrm>
            <a:prstGeom prst="rect">
              <a:avLst/>
            </a:prstGeom>
            <a:solidFill>
              <a:srgbClr val="4A1D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6FFA09C-3D56-D645-BD9C-DC723A31BD1E}"/>
                </a:ext>
              </a:extLst>
            </p:cNvPr>
            <p:cNvSpPr/>
            <p:nvPr/>
          </p:nvSpPr>
          <p:spPr>
            <a:xfrm>
              <a:off x="2306646" y="3644153"/>
              <a:ext cx="2306645" cy="305785"/>
            </a:xfrm>
            <a:prstGeom prst="rect">
              <a:avLst/>
            </a:prstGeom>
            <a:solidFill>
              <a:srgbClr val="0195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5CFDA2-5439-F74D-B5F2-ECB1BBD33D5F}"/>
                </a:ext>
              </a:extLst>
            </p:cNvPr>
            <p:cNvSpPr/>
            <p:nvPr/>
          </p:nvSpPr>
          <p:spPr>
            <a:xfrm>
              <a:off x="4613291" y="3644153"/>
              <a:ext cx="2306645" cy="305785"/>
            </a:xfrm>
            <a:prstGeom prst="rect">
              <a:avLst/>
            </a:prstGeom>
            <a:solidFill>
              <a:srgbClr val="019D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5A3C8EA-2B18-134F-B0A5-7B401DFF073E}"/>
                </a:ext>
              </a:extLst>
            </p:cNvPr>
            <p:cNvSpPr/>
            <p:nvPr/>
          </p:nvSpPr>
          <p:spPr>
            <a:xfrm>
              <a:off x="6919135" y="3644153"/>
              <a:ext cx="2306645" cy="305785"/>
            </a:xfrm>
            <a:prstGeom prst="rect">
              <a:avLst/>
            </a:prstGeom>
            <a:solidFill>
              <a:srgbClr val="FCA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182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F03ECE-6BE8-F34A-9505-FB1F1E5A59E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009482" y="6324845"/>
            <a:ext cx="1140478" cy="4911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8727831-2A33-9F4E-AE81-5F17BB1BEB47}"/>
              </a:ext>
            </a:extLst>
          </p:cNvPr>
          <p:cNvGrpSpPr/>
          <p:nvPr userDrawn="1"/>
        </p:nvGrpSpPr>
        <p:grpSpPr>
          <a:xfrm>
            <a:off x="0" y="6813857"/>
            <a:ext cx="12192000" cy="45720"/>
            <a:chOff x="-7582" y="3644153"/>
            <a:chExt cx="9233362" cy="30578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563C8E-EFC2-D148-9A89-2C6801A02FDD}"/>
                </a:ext>
              </a:extLst>
            </p:cNvPr>
            <p:cNvSpPr/>
            <p:nvPr/>
          </p:nvSpPr>
          <p:spPr>
            <a:xfrm>
              <a:off x="-7582" y="3644153"/>
              <a:ext cx="2388515" cy="305785"/>
            </a:xfrm>
            <a:prstGeom prst="rect">
              <a:avLst/>
            </a:prstGeom>
            <a:solidFill>
              <a:srgbClr val="4A1D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858BD4B-07B1-CC44-970E-AED3634CFD5F}"/>
                </a:ext>
              </a:extLst>
            </p:cNvPr>
            <p:cNvSpPr/>
            <p:nvPr/>
          </p:nvSpPr>
          <p:spPr>
            <a:xfrm>
              <a:off x="2306646" y="3644153"/>
              <a:ext cx="2306645" cy="305785"/>
            </a:xfrm>
            <a:prstGeom prst="rect">
              <a:avLst/>
            </a:prstGeom>
            <a:solidFill>
              <a:srgbClr val="0195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79F05B-E822-FD44-9756-5BBCE65AE91E}"/>
                </a:ext>
              </a:extLst>
            </p:cNvPr>
            <p:cNvSpPr/>
            <p:nvPr/>
          </p:nvSpPr>
          <p:spPr>
            <a:xfrm>
              <a:off x="4613291" y="3644153"/>
              <a:ext cx="2306645" cy="305785"/>
            </a:xfrm>
            <a:prstGeom prst="rect">
              <a:avLst/>
            </a:prstGeom>
            <a:solidFill>
              <a:srgbClr val="019D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CEC845-7160-E945-BFCD-1B9E6369A74B}"/>
                </a:ext>
              </a:extLst>
            </p:cNvPr>
            <p:cNvSpPr/>
            <p:nvPr/>
          </p:nvSpPr>
          <p:spPr>
            <a:xfrm>
              <a:off x="6919135" y="3644153"/>
              <a:ext cx="2306645" cy="305785"/>
            </a:xfrm>
            <a:prstGeom prst="rect">
              <a:avLst/>
            </a:prstGeom>
            <a:solidFill>
              <a:srgbClr val="FCA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208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76" r:id="rId3"/>
    <p:sldLayoutId id="2147483678" r:id="rId4"/>
    <p:sldLayoutId id="2147483654" r:id="rId5"/>
    <p:sldLayoutId id="2147483650" r:id="rId6"/>
    <p:sldLayoutId id="2147483655" r:id="rId7"/>
    <p:sldLayoutId id="2147483675" r:id="rId8"/>
    <p:sldLayoutId id="2147483656" r:id="rId9"/>
    <p:sldLayoutId id="2147483658" r:id="rId10"/>
    <p:sldLayoutId id="2147483659" r:id="rId11"/>
    <p:sldLayoutId id="2147483671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2024CF-18BC-724C-A33C-66738119ADBD}"/>
              </a:ext>
            </a:extLst>
          </p:cNvPr>
          <p:cNvSpPr txBox="1"/>
          <p:nvPr/>
        </p:nvSpPr>
        <p:spPr>
          <a:xfrm>
            <a:off x="-3" y="3195131"/>
            <a:ext cx="12192000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Tourism Recovery – 09.14.2021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569FB3-3B4F-4249-91D6-4ADF7F15452D}"/>
              </a:ext>
            </a:extLst>
          </p:cNvPr>
          <p:cNvSpPr txBox="1"/>
          <p:nvPr/>
        </p:nvSpPr>
        <p:spPr>
          <a:xfrm>
            <a:off x="0" y="2447806"/>
            <a:ext cx="12191999" cy="873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000" b="1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State of Real Estate</a:t>
            </a:r>
            <a:endParaRPr lang="en-US" sz="7000" dirty="0"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708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75BFD00E-C355-0C42-8939-4E4ADD6515C6}"/>
              </a:ext>
            </a:extLst>
          </p:cNvPr>
          <p:cNvSpPr/>
          <p:nvPr/>
        </p:nvSpPr>
        <p:spPr>
          <a:xfrm>
            <a:off x="-1" y="212597"/>
            <a:ext cx="11190515" cy="737732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C8655A-2D07-FD4D-88C5-230412C58B7D}"/>
              </a:ext>
            </a:extLst>
          </p:cNvPr>
          <p:cNvSpPr txBox="1"/>
          <p:nvPr/>
        </p:nvSpPr>
        <p:spPr>
          <a:xfrm>
            <a:off x="185194" y="289076"/>
            <a:ext cx="11196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Urban Destinations Lag Resort/Rural in Recovery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871343186"/>
              </p:ext>
            </p:extLst>
          </p:nvPr>
        </p:nvGraphicFramePr>
        <p:xfrm>
          <a:off x="184037" y="1026808"/>
          <a:ext cx="11823925" cy="5182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1256" y="6418217"/>
            <a:ext cx="7339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Source: STR, U.S. Monthly Hotel Review, July 2021, Percent (%) Change from 2019</a:t>
            </a:r>
          </a:p>
        </p:txBody>
      </p:sp>
    </p:spTree>
    <p:extLst>
      <p:ext uri="{BB962C8B-B14F-4D97-AF65-F5344CB8AC3E}">
        <p14:creationId xmlns:p14="http://schemas.microsoft.com/office/powerpoint/2010/main" val="4073450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222794708"/>
              </p:ext>
            </p:extLst>
          </p:nvPr>
        </p:nvGraphicFramePr>
        <p:xfrm>
          <a:off x="185195" y="1026808"/>
          <a:ext cx="11823925" cy="5182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arallelogram 1">
            <a:extLst>
              <a:ext uri="{FF2B5EF4-FFF2-40B4-BE49-F238E27FC236}">
                <a16:creationId xmlns:a16="http://schemas.microsoft.com/office/drawing/2014/main" id="{75BFD00E-C355-0C42-8939-4E4ADD6515C6}"/>
              </a:ext>
            </a:extLst>
          </p:cNvPr>
          <p:cNvSpPr/>
          <p:nvPr/>
        </p:nvSpPr>
        <p:spPr>
          <a:xfrm>
            <a:off x="-1" y="212597"/>
            <a:ext cx="11190515" cy="737732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C8655A-2D07-FD4D-88C5-230412C58B7D}"/>
              </a:ext>
            </a:extLst>
          </p:cNvPr>
          <p:cNvSpPr txBox="1"/>
          <p:nvPr/>
        </p:nvSpPr>
        <p:spPr>
          <a:xfrm>
            <a:off x="185194" y="289076"/>
            <a:ext cx="11196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While Hotels Suffered, Short-term Rentals Thrived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1256" y="6285690"/>
            <a:ext cx="7612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Source: STR, Hotel Performance Indexed to 2019,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AirDNA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Short-term Rental Performance Indexed to 2019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*2019 Performance = 100</a:t>
            </a:r>
          </a:p>
        </p:txBody>
      </p:sp>
    </p:spTree>
    <p:extLst>
      <p:ext uri="{BB962C8B-B14F-4D97-AF65-F5344CB8AC3E}">
        <p14:creationId xmlns:p14="http://schemas.microsoft.com/office/powerpoint/2010/main" val="3096792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AB3DC389-9D08-4D0A-BBD5-600A5A83EE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1124410"/>
              </p:ext>
            </p:extLst>
          </p:nvPr>
        </p:nvGraphicFramePr>
        <p:xfrm>
          <a:off x="185193" y="1135249"/>
          <a:ext cx="11846972" cy="5118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arallelogram 1">
            <a:extLst>
              <a:ext uri="{FF2B5EF4-FFF2-40B4-BE49-F238E27FC236}">
                <a16:creationId xmlns:a16="http://schemas.microsoft.com/office/drawing/2014/main" id="{75BFD00E-C355-0C42-8939-4E4ADD6515C6}"/>
              </a:ext>
            </a:extLst>
          </p:cNvPr>
          <p:cNvSpPr/>
          <p:nvPr/>
        </p:nvSpPr>
        <p:spPr>
          <a:xfrm>
            <a:off x="-1" y="212597"/>
            <a:ext cx="11585644" cy="737732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C8655A-2D07-FD4D-88C5-230412C58B7D}"/>
              </a:ext>
            </a:extLst>
          </p:cNvPr>
          <p:cNvSpPr txBox="1"/>
          <p:nvPr/>
        </p:nvSpPr>
        <p:spPr>
          <a:xfrm>
            <a:off x="185193" y="289076"/>
            <a:ext cx="11400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Delta Variant has Recently Changed the COVID Situation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0E2880A3-3840-4B14-A40D-AFB64CD3B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13" y="6522292"/>
            <a:ext cx="9585822" cy="276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Source: CDC, 7-day Moving Average New Daily Cases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CB9D29A-DC49-4B4E-A611-0C2F684034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558968"/>
              </p:ext>
            </p:extLst>
          </p:nvPr>
        </p:nvGraphicFramePr>
        <p:xfrm>
          <a:off x="1912903" y="1130664"/>
          <a:ext cx="9910957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851">
                  <a:extLst>
                    <a:ext uri="{9D8B030D-6E8A-4147-A177-3AD203B41FA5}">
                      <a16:colId xmlns:a16="http://schemas.microsoft.com/office/drawing/2014/main" val="3299439229"/>
                    </a:ext>
                  </a:extLst>
                </a:gridCol>
                <a:gridCol w="1415851">
                  <a:extLst>
                    <a:ext uri="{9D8B030D-6E8A-4147-A177-3AD203B41FA5}">
                      <a16:colId xmlns:a16="http://schemas.microsoft.com/office/drawing/2014/main" val="2866237068"/>
                    </a:ext>
                  </a:extLst>
                </a:gridCol>
                <a:gridCol w="1415851">
                  <a:extLst>
                    <a:ext uri="{9D8B030D-6E8A-4147-A177-3AD203B41FA5}">
                      <a16:colId xmlns:a16="http://schemas.microsoft.com/office/drawing/2014/main" val="3633835904"/>
                    </a:ext>
                  </a:extLst>
                </a:gridCol>
                <a:gridCol w="1415851">
                  <a:extLst>
                    <a:ext uri="{9D8B030D-6E8A-4147-A177-3AD203B41FA5}">
                      <a16:colId xmlns:a16="http://schemas.microsoft.com/office/drawing/2014/main" val="3306663491"/>
                    </a:ext>
                  </a:extLst>
                </a:gridCol>
                <a:gridCol w="1415851">
                  <a:extLst>
                    <a:ext uri="{9D8B030D-6E8A-4147-A177-3AD203B41FA5}">
                      <a16:colId xmlns:a16="http://schemas.microsoft.com/office/drawing/2014/main" val="2852876352"/>
                    </a:ext>
                  </a:extLst>
                </a:gridCol>
                <a:gridCol w="1415851">
                  <a:extLst>
                    <a:ext uri="{9D8B030D-6E8A-4147-A177-3AD203B41FA5}">
                      <a16:colId xmlns:a16="http://schemas.microsoft.com/office/drawing/2014/main" val="1519167783"/>
                    </a:ext>
                  </a:extLst>
                </a:gridCol>
                <a:gridCol w="1415851">
                  <a:extLst>
                    <a:ext uri="{9D8B030D-6E8A-4147-A177-3AD203B41FA5}">
                      <a16:colId xmlns:a16="http://schemas.microsoft.com/office/drawing/2014/main" val="536025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</a:p>
                  </a:txBody>
                  <a:tcPr>
                    <a:solidFill>
                      <a:srgbClr val="0195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1/11/21</a:t>
                      </a:r>
                    </a:p>
                  </a:txBody>
                  <a:tcPr>
                    <a:solidFill>
                      <a:srgbClr val="0195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3/11/21</a:t>
                      </a:r>
                    </a:p>
                  </a:txBody>
                  <a:tcPr>
                    <a:solidFill>
                      <a:srgbClr val="0195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4/13/21</a:t>
                      </a:r>
                    </a:p>
                  </a:txBody>
                  <a:tcPr>
                    <a:solidFill>
                      <a:srgbClr val="0195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6/24/21</a:t>
                      </a:r>
                    </a:p>
                  </a:txBody>
                  <a:tcPr>
                    <a:solidFill>
                      <a:srgbClr val="0195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8/2/21</a:t>
                      </a:r>
                    </a:p>
                  </a:txBody>
                  <a:tcPr>
                    <a:solidFill>
                      <a:srgbClr val="0195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9/8/21</a:t>
                      </a:r>
                    </a:p>
                  </a:txBody>
                  <a:tcPr>
                    <a:solidFill>
                      <a:srgbClr val="019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26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U.S. </a:t>
                      </a:r>
                    </a:p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7-day Avg.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253,377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53,504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69,179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12,063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84,389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136,558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622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 </a:t>
                      </a:r>
                    </a:p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7-day Avg.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8,975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1,556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1,940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2,386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3,997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2635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546AE8-C98D-42BA-BA86-7EAF83DA70E7}"/>
              </a:ext>
            </a:extLst>
          </p:cNvPr>
          <p:cNvSpPr txBox="1"/>
          <p:nvPr/>
        </p:nvSpPr>
        <p:spPr>
          <a:xfrm>
            <a:off x="593696" y="5887844"/>
            <a:ext cx="141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723A9D-8747-485C-91F0-A49F38DD744B}"/>
              </a:ext>
            </a:extLst>
          </p:cNvPr>
          <p:cNvSpPr txBox="1"/>
          <p:nvPr/>
        </p:nvSpPr>
        <p:spPr>
          <a:xfrm>
            <a:off x="1912903" y="5892178"/>
            <a:ext cx="141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F470B7-29FA-4A20-87C0-21AACAE13C46}"/>
              </a:ext>
            </a:extLst>
          </p:cNvPr>
          <p:cNvSpPr txBox="1"/>
          <p:nvPr/>
        </p:nvSpPr>
        <p:spPr>
          <a:xfrm>
            <a:off x="3296027" y="5883919"/>
            <a:ext cx="141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944749-7DE7-4BC1-98C9-470D82CFC1BB}"/>
              </a:ext>
            </a:extLst>
          </p:cNvPr>
          <p:cNvSpPr txBox="1"/>
          <p:nvPr/>
        </p:nvSpPr>
        <p:spPr>
          <a:xfrm>
            <a:off x="9803960" y="5882882"/>
            <a:ext cx="141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9BF8B69-67D0-432F-AED5-9A5136EE7CA3}"/>
              </a:ext>
            </a:extLst>
          </p:cNvPr>
          <p:cNvSpPr txBox="1"/>
          <p:nvPr/>
        </p:nvSpPr>
        <p:spPr>
          <a:xfrm>
            <a:off x="8591957" y="5891561"/>
            <a:ext cx="141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63C410-57A2-439A-AA4A-38C9BDC51FD6}"/>
              </a:ext>
            </a:extLst>
          </p:cNvPr>
          <p:cNvSpPr txBox="1"/>
          <p:nvPr/>
        </p:nvSpPr>
        <p:spPr>
          <a:xfrm>
            <a:off x="7316040" y="5883089"/>
            <a:ext cx="141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C36A117-BBAC-465B-ADD8-F58C3954E714}"/>
              </a:ext>
            </a:extLst>
          </p:cNvPr>
          <p:cNvSpPr txBox="1"/>
          <p:nvPr/>
        </p:nvSpPr>
        <p:spPr>
          <a:xfrm>
            <a:off x="6063565" y="5883297"/>
            <a:ext cx="141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E60A2E1-AC74-472A-B7B3-EF3F60FD8F62}"/>
              </a:ext>
            </a:extLst>
          </p:cNvPr>
          <p:cNvSpPr txBox="1"/>
          <p:nvPr/>
        </p:nvSpPr>
        <p:spPr>
          <a:xfrm>
            <a:off x="4712232" y="5884126"/>
            <a:ext cx="141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31BD42-2888-4AF7-ACA3-DF3E8DD6B756}"/>
              </a:ext>
            </a:extLst>
          </p:cNvPr>
          <p:cNvSpPr txBox="1"/>
          <p:nvPr/>
        </p:nvSpPr>
        <p:spPr>
          <a:xfrm>
            <a:off x="10919859" y="5891561"/>
            <a:ext cx="141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</a:p>
        </p:txBody>
      </p:sp>
    </p:spTree>
    <p:extLst>
      <p:ext uri="{BB962C8B-B14F-4D97-AF65-F5344CB8AC3E}">
        <p14:creationId xmlns:p14="http://schemas.microsoft.com/office/powerpoint/2010/main" val="406521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75BFD00E-C355-0C42-8939-4E4ADD6515C6}"/>
              </a:ext>
            </a:extLst>
          </p:cNvPr>
          <p:cNvSpPr/>
          <p:nvPr/>
        </p:nvSpPr>
        <p:spPr>
          <a:xfrm>
            <a:off x="-1" y="212597"/>
            <a:ext cx="11585644" cy="737732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C8655A-2D07-FD4D-88C5-230412C58B7D}"/>
              </a:ext>
            </a:extLst>
          </p:cNvPr>
          <p:cNvSpPr txBox="1"/>
          <p:nvPr/>
        </p:nvSpPr>
        <p:spPr>
          <a:xfrm>
            <a:off x="185193" y="289076"/>
            <a:ext cx="11400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Travel Sentiment has Tracked Closely with COVID Cases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0E2880A3-3840-4B14-A40D-AFB64CD3B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13" y="6522292"/>
            <a:ext cx="9585822" cy="276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Source: Destination Analysts, Weekly Coronavirus Travel Sentiment Index Report, Sept. 7, 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AD1D05-A5D2-44A8-BFA2-606F142C8217}"/>
              </a:ext>
            </a:extLst>
          </p:cNvPr>
          <p:cNvSpPr txBox="1"/>
          <p:nvPr/>
        </p:nvSpPr>
        <p:spPr>
          <a:xfrm>
            <a:off x="9754235" y="1674674"/>
            <a:ext cx="2269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Question: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next month, how do you expect the severity of the coronavirus situation in the U.S. to change?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next month the coronavirus situation will be ________________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922FB3-1DD0-47CF-AC8E-92BB5363C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13" y="1026808"/>
            <a:ext cx="939165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18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1ABF47C-A266-4CD0-88FC-E5363E3962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1963820"/>
              </p:ext>
            </p:extLst>
          </p:nvPr>
        </p:nvGraphicFramePr>
        <p:xfrm>
          <a:off x="461638" y="1026808"/>
          <a:ext cx="11540971" cy="5107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B0DF73BD-EAF6-4FFC-8B31-05E19DDB915D}"/>
              </a:ext>
            </a:extLst>
          </p:cNvPr>
          <p:cNvSpPr txBox="1"/>
          <p:nvPr/>
        </p:nvSpPr>
        <p:spPr>
          <a:xfrm>
            <a:off x="9763683" y="1737610"/>
            <a:ext cx="208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of Lost Jobs Regained</a:t>
            </a: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F7D6AB07-54FA-48A9-941C-2C96E255AF4B}"/>
              </a:ext>
            </a:extLst>
          </p:cNvPr>
          <p:cNvSpPr/>
          <p:nvPr/>
        </p:nvSpPr>
        <p:spPr>
          <a:xfrm>
            <a:off x="-1" y="212597"/>
            <a:ext cx="11416683" cy="737732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2E68F8-B3FB-4A98-B7A8-FB2B811775F6}"/>
              </a:ext>
            </a:extLst>
          </p:cNvPr>
          <p:cNvSpPr txBox="1"/>
          <p:nvPr/>
        </p:nvSpPr>
        <p:spPr>
          <a:xfrm>
            <a:off x="185194" y="289076"/>
            <a:ext cx="1114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23K Industry Jobs Added in 2021, Down 9% From ‘19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0D907F-6261-401F-9BAB-C9940B556256}"/>
              </a:ext>
            </a:extLst>
          </p:cNvPr>
          <p:cNvSpPr txBox="1"/>
          <p:nvPr/>
        </p:nvSpPr>
        <p:spPr>
          <a:xfrm>
            <a:off x="185194" y="6520803"/>
            <a:ext cx="7502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Source: U.S. Bureau of Labor Statistics, Charlotte MSA, Leisure &amp; Hospitality Industry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82D014-A69E-4DD2-9709-79902593FB63}"/>
              </a:ext>
            </a:extLst>
          </p:cNvPr>
          <p:cNvSpPr txBox="1"/>
          <p:nvPr/>
        </p:nvSpPr>
        <p:spPr>
          <a:xfrm rot="16200000">
            <a:off x="-633317" y="2938340"/>
            <a:ext cx="170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thousands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4EEA40-B8BA-4630-96C0-048E544772E1}"/>
              </a:ext>
            </a:extLst>
          </p:cNvPr>
          <p:cNvSpPr txBox="1"/>
          <p:nvPr/>
        </p:nvSpPr>
        <p:spPr>
          <a:xfrm>
            <a:off x="1866650" y="2799840"/>
            <a:ext cx="2714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4th Largest Industry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Representing 1 in 9 Jobs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442C05-F0C4-4D05-A9E9-AC16C57A64C8}"/>
              </a:ext>
            </a:extLst>
          </p:cNvPr>
          <p:cNvSpPr txBox="1"/>
          <p:nvPr/>
        </p:nvSpPr>
        <p:spPr>
          <a:xfrm>
            <a:off x="5708340" y="4688226"/>
            <a:ext cx="2714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60K Jobs Lost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DB541E-F19F-4462-B310-8321BFE8D4D4}"/>
              </a:ext>
            </a:extLst>
          </p:cNvPr>
          <p:cNvCxnSpPr/>
          <p:nvPr/>
        </p:nvCxnSpPr>
        <p:spPr>
          <a:xfrm>
            <a:off x="713064" y="1668044"/>
            <a:ext cx="1113219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3AC7E61-235A-467D-9360-205B8DECEA01}"/>
              </a:ext>
            </a:extLst>
          </p:cNvPr>
          <p:cNvSpPr txBox="1"/>
          <p:nvPr/>
        </p:nvSpPr>
        <p:spPr>
          <a:xfrm>
            <a:off x="713064" y="1075807"/>
            <a:ext cx="393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Monthly Avg. = 147.3</a:t>
            </a:r>
          </a:p>
        </p:txBody>
      </p:sp>
    </p:spTree>
    <p:extLst>
      <p:ext uri="{BB962C8B-B14F-4D97-AF65-F5344CB8AC3E}">
        <p14:creationId xmlns:p14="http://schemas.microsoft.com/office/powerpoint/2010/main" val="2299599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75BFD00E-C355-0C42-8939-4E4ADD6515C6}"/>
              </a:ext>
            </a:extLst>
          </p:cNvPr>
          <p:cNvSpPr/>
          <p:nvPr/>
        </p:nvSpPr>
        <p:spPr>
          <a:xfrm>
            <a:off x="-1" y="212597"/>
            <a:ext cx="11585051" cy="737732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C8655A-2D07-FD4D-88C5-230412C58B7D}"/>
              </a:ext>
            </a:extLst>
          </p:cNvPr>
          <p:cNvSpPr txBox="1"/>
          <p:nvPr/>
        </p:nvSpPr>
        <p:spPr>
          <a:xfrm>
            <a:off x="185194" y="289076"/>
            <a:ext cx="11157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Auto Travel Led Early Recovery, CLT Ahead of U.S. Avg.</a:t>
            </a: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0464D759-4515-4158-961E-B0560F61F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13" y="6522292"/>
            <a:ext cx="9585822" cy="276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Source: TSA, Checkpoint Travel Numbers, Charlotte Douglas International Airport, Monthly Activity Summary, </a:t>
            </a:r>
            <a:r>
              <a:rPr lang="en-US" alt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Arrivalist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Daily Travel Index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1922F20-BB97-4957-9A3C-95D3B3DFC6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4049198"/>
              </p:ext>
            </p:extLst>
          </p:nvPr>
        </p:nvGraphicFramePr>
        <p:xfrm>
          <a:off x="185193" y="1026808"/>
          <a:ext cx="11740917" cy="511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CA7D40-F87B-45B9-BAF2-5053A21CC026}"/>
              </a:ext>
            </a:extLst>
          </p:cNvPr>
          <p:cNvCxnSpPr/>
          <p:nvPr/>
        </p:nvCxnSpPr>
        <p:spPr>
          <a:xfrm>
            <a:off x="768485" y="1663827"/>
            <a:ext cx="111576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1889868-94C0-4474-9F41-03FA0D76414F}"/>
              </a:ext>
            </a:extLst>
          </p:cNvPr>
          <p:cNvSpPr txBox="1"/>
          <p:nvPr/>
        </p:nvSpPr>
        <p:spPr>
          <a:xfrm>
            <a:off x="768485" y="1325273"/>
            <a:ext cx="3268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Levels = 100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27C463-7F70-442F-8CB3-356CE3E211B7}"/>
              </a:ext>
            </a:extLst>
          </p:cNvPr>
          <p:cNvSpPr txBox="1"/>
          <p:nvPr/>
        </p:nvSpPr>
        <p:spPr>
          <a:xfrm>
            <a:off x="546410" y="5461860"/>
            <a:ext cx="158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E1269-4890-4C43-B281-213A3BBC6CD9}"/>
              </a:ext>
            </a:extLst>
          </p:cNvPr>
          <p:cNvSpPr txBox="1"/>
          <p:nvPr/>
        </p:nvSpPr>
        <p:spPr>
          <a:xfrm>
            <a:off x="5104291" y="5461860"/>
            <a:ext cx="158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594537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75BFD00E-C355-0C42-8939-4E4ADD6515C6}"/>
              </a:ext>
            </a:extLst>
          </p:cNvPr>
          <p:cNvSpPr/>
          <p:nvPr/>
        </p:nvSpPr>
        <p:spPr>
          <a:xfrm>
            <a:off x="-1" y="212597"/>
            <a:ext cx="11585644" cy="737732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C8655A-2D07-FD4D-88C5-230412C58B7D}"/>
              </a:ext>
            </a:extLst>
          </p:cNvPr>
          <p:cNvSpPr txBox="1"/>
          <p:nvPr/>
        </p:nvSpPr>
        <p:spPr>
          <a:xfrm>
            <a:off x="185193" y="289076"/>
            <a:ext cx="11400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F&amp;B Spending has Surpassed Pre-pandemic Levels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0E2880A3-3840-4B14-A40D-AFB64CD3B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346" y="6524073"/>
            <a:ext cx="9585822" cy="276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Source: Open Table, Mecklenburg County Tax Office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C459A4-6E98-43A1-800B-6775260CF61E}"/>
              </a:ext>
            </a:extLst>
          </p:cNvPr>
          <p:cNvSpPr txBox="1"/>
          <p:nvPr/>
        </p:nvSpPr>
        <p:spPr>
          <a:xfrm>
            <a:off x="2155573" y="1048434"/>
            <a:ext cx="3691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Table Reservations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Change From Same Time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33606C-EF57-4502-A074-603050B088F2}"/>
              </a:ext>
            </a:extLst>
          </p:cNvPr>
          <p:cNvSpPr txBox="1"/>
          <p:nvPr/>
        </p:nvSpPr>
        <p:spPr>
          <a:xfrm>
            <a:off x="8190900" y="1048435"/>
            <a:ext cx="3691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Monthly F&amp;B Spending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Indexed to 2019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CC58EF4-1863-457D-80C0-C3AD7A4D77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091821"/>
              </p:ext>
            </p:extLst>
          </p:nvPr>
        </p:nvGraphicFramePr>
        <p:xfrm>
          <a:off x="7521643" y="1618288"/>
          <a:ext cx="4670357" cy="4408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C0731A6-750B-4797-93D1-B034ACFF47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4584038"/>
              </p:ext>
            </p:extLst>
          </p:nvPr>
        </p:nvGraphicFramePr>
        <p:xfrm>
          <a:off x="114294" y="1048435"/>
          <a:ext cx="7407350" cy="539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69663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75BFD00E-C355-0C42-8939-4E4ADD6515C6}"/>
              </a:ext>
            </a:extLst>
          </p:cNvPr>
          <p:cNvSpPr/>
          <p:nvPr/>
        </p:nvSpPr>
        <p:spPr>
          <a:xfrm>
            <a:off x="-2" y="212597"/>
            <a:ext cx="12161520" cy="737732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C8655A-2D07-FD4D-88C5-230412C58B7D}"/>
              </a:ext>
            </a:extLst>
          </p:cNvPr>
          <p:cNvSpPr txBox="1"/>
          <p:nvPr/>
        </p:nvSpPr>
        <p:spPr>
          <a:xfrm>
            <a:off x="185195" y="289076"/>
            <a:ext cx="11978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Hotel Room Demand has Closed Within Nearly 10% of ’19 Level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185195" y="1026808"/>
          <a:ext cx="11823925" cy="5182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1256" y="6418217"/>
            <a:ext cx="7280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Source: STR, Mecklenburg County, Rolling 28-day Demand, Indexed to Same 28-day Period in 2019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1BA404-F1A3-4363-86FD-464161FFA740}"/>
              </a:ext>
            </a:extLst>
          </p:cNvPr>
          <p:cNvCxnSpPr/>
          <p:nvPr/>
        </p:nvCxnSpPr>
        <p:spPr>
          <a:xfrm>
            <a:off x="713064" y="1157681"/>
            <a:ext cx="1113219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532E545-E67F-4933-8657-4388DB40D1DB}"/>
              </a:ext>
            </a:extLst>
          </p:cNvPr>
          <p:cNvSpPr txBox="1"/>
          <p:nvPr/>
        </p:nvSpPr>
        <p:spPr>
          <a:xfrm>
            <a:off x="713064" y="1254428"/>
            <a:ext cx="393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Hotel Room Demand = 100</a:t>
            </a:r>
          </a:p>
        </p:txBody>
      </p:sp>
    </p:spTree>
    <p:extLst>
      <p:ext uri="{BB962C8B-B14F-4D97-AF65-F5344CB8AC3E}">
        <p14:creationId xmlns:p14="http://schemas.microsoft.com/office/powerpoint/2010/main" val="2215783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75BFD00E-C355-0C42-8939-4E4ADD6515C6}"/>
              </a:ext>
            </a:extLst>
          </p:cNvPr>
          <p:cNvSpPr/>
          <p:nvPr/>
        </p:nvSpPr>
        <p:spPr>
          <a:xfrm>
            <a:off x="-1" y="212597"/>
            <a:ext cx="11190515" cy="737732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C8655A-2D07-FD4D-88C5-230412C58B7D}"/>
              </a:ext>
            </a:extLst>
          </p:cNvPr>
          <p:cNvSpPr txBox="1"/>
          <p:nvPr/>
        </p:nvSpPr>
        <p:spPr>
          <a:xfrm>
            <a:off x="185194" y="289076"/>
            <a:ext cx="11196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Hotel Recovery Led by Weekend Leisure Demand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185195" y="1026808"/>
          <a:ext cx="11823925" cy="5182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1256" y="6418217"/>
            <a:ext cx="4722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Source: STR, Mecklenburg County, Day of Week Demand Average</a:t>
            </a:r>
          </a:p>
        </p:txBody>
      </p:sp>
    </p:spTree>
    <p:extLst>
      <p:ext uri="{BB962C8B-B14F-4D97-AF65-F5344CB8AC3E}">
        <p14:creationId xmlns:p14="http://schemas.microsoft.com/office/powerpoint/2010/main" val="3555978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75BFD00E-C355-0C42-8939-4E4ADD6515C6}"/>
              </a:ext>
            </a:extLst>
          </p:cNvPr>
          <p:cNvSpPr/>
          <p:nvPr/>
        </p:nvSpPr>
        <p:spPr>
          <a:xfrm>
            <a:off x="-1" y="212597"/>
            <a:ext cx="11794068" cy="737732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C8655A-2D07-FD4D-88C5-230412C58B7D}"/>
              </a:ext>
            </a:extLst>
          </p:cNvPr>
          <p:cNvSpPr txBox="1"/>
          <p:nvPr/>
        </p:nvSpPr>
        <p:spPr>
          <a:xfrm>
            <a:off x="185193" y="289076"/>
            <a:ext cx="11515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Perceptions of Safety Vary Widely Across Travel Spectrum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0E2880A3-3840-4B14-A40D-AFB64CD3B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13" y="6522292"/>
            <a:ext cx="9585822" cy="276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Source: Destination Analysts, Weekly Coronavirus Travel Sentiment Index Report, Sept. 7, 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AD1D05-A5D2-44A8-BFA2-606F142C8217}"/>
              </a:ext>
            </a:extLst>
          </p:cNvPr>
          <p:cNvSpPr txBox="1"/>
          <p:nvPr/>
        </p:nvSpPr>
        <p:spPr>
          <a:xfrm>
            <a:off x="9754235" y="2572141"/>
            <a:ext cx="2269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Question: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this moment, how safe would you feel doing each type of travel activity?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Safe or Very Safe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D69FA6B-ADBD-44D7-ADF2-3328A59E6B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4342699"/>
              </p:ext>
            </p:extLst>
          </p:nvPr>
        </p:nvGraphicFramePr>
        <p:xfrm>
          <a:off x="185193" y="1126067"/>
          <a:ext cx="10982340" cy="520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7834026"/>
      </p:ext>
    </p:extLst>
  </p:cSld>
  <p:clrMapOvr>
    <a:masterClrMapping/>
  </p:clrMapOvr>
</p:sld>
</file>

<file path=ppt/theme/theme1.xml><?xml version="1.0" encoding="utf-8"?>
<a:theme xmlns:a="http://schemas.openxmlformats.org/drawingml/2006/main" name="CRVA MASTER 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18267</TotalTime>
  <Words>417</Words>
  <Application>Microsoft Office PowerPoint</Application>
  <PresentationFormat>Widescreen</PresentationFormat>
  <Paragraphs>89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Helvetica</vt:lpstr>
      <vt:lpstr>Montserrat</vt:lpstr>
      <vt:lpstr>Montserrat Light</vt:lpstr>
      <vt:lpstr>CRVA MASTER POWERPOINT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Pam Melton</cp:lastModifiedBy>
  <cp:revision>303</cp:revision>
  <dcterms:created xsi:type="dcterms:W3CDTF">2019-06-16T01:37:49Z</dcterms:created>
  <dcterms:modified xsi:type="dcterms:W3CDTF">2021-09-21T17:29:18Z</dcterms:modified>
</cp:coreProperties>
</file>