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8" r:id="rId4"/>
    <p:sldId id="270" r:id="rId5"/>
    <p:sldId id="279" r:id="rId6"/>
    <p:sldId id="283" r:id="rId7"/>
    <p:sldId id="281" r:id="rId8"/>
    <p:sldId id="280" r:id="rId9"/>
    <p:sldId id="285" r:id="rId10"/>
    <p:sldId id="282" r:id="rId11"/>
    <p:sldId id="264" r:id="rId12"/>
    <p:sldId id="28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@capefearcommercial.com" TargetMode="External"/><Relationship Id="rId2" Type="http://schemas.openxmlformats.org/officeDocument/2006/relationships/hyperlink" Target="mailto:pjdoherty@atmc.net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@appalachiancre.co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im@ltpcommercial.co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everly@redshoeeconomics.co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4DA3-923E-4A59-A104-25DA2988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-8391"/>
            <a:ext cx="10067206" cy="25814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NC COMMERCIAL REAL </a:t>
            </a:r>
            <a:r>
              <a:rPr lang="en-US" sz="4000" b="1">
                <a:solidFill>
                  <a:srgbClr val="FF0000"/>
                </a:solidFill>
              </a:rPr>
              <a:t>ESTATE OVERVIEW &amp; </a:t>
            </a:r>
            <a:r>
              <a:rPr lang="en-US" sz="4000" b="1" dirty="0">
                <a:solidFill>
                  <a:srgbClr val="FF0000"/>
                </a:solidFill>
              </a:rPr>
              <a:t>opportunities</a:t>
            </a:r>
            <a:r>
              <a:rPr lang="en-US" b="1" dirty="0"/>
              <a:t/>
            </a:r>
            <a:br>
              <a:rPr lang="en-US" b="1" dirty="0"/>
            </a:b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8FE6F-7B2A-4BF9-9ED5-62336E984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6"/>
            <a:ext cx="6400800" cy="282538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4300" b="1" dirty="0">
                <a:solidFill>
                  <a:schemeClr val="bg1"/>
                </a:solidFill>
              </a:rPr>
              <a:t>Pete Frandano, CCIM</a:t>
            </a:r>
          </a:p>
          <a:p>
            <a:r>
              <a:rPr lang="en-US" sz="4300" b="1" dirty="0">
                <a:solidFill>
                  <a:schemeClr val="bg1"/>
                </a:solidFill>
              </a:rPr>
              <a:t>Current Board of Director: Charlotte Regional Commercial Board of REALTORS</a:t>
            </a:r>
          </a:p>
          <a:p>
            <a:r>
              <a:rPr lang="en-US" sz="4300" b="1" dirty="0">
                <a:solidFill>
                  <a:schemeClr val="bg1"/>
                </a:solidFill>
              </a:rPr>
              <a:t>Humble and grateful: Past President, North Carolina CCIM Chapter; Past President Brunswick County Association of REALTORS; Past Wilmington Commercial Board Member; Past Regional VP, NCR, Coach and current ongoing very proud Dad…</a:t>
            </a:r>
          </a:p>
          <a:p>
            <a:r>
              <a:rPr lang="en-US" sz="4300" b="1" dirty="0">
                <a:solidFill>
                  <a:schemeClr val="bg1"/>
                </a:solidFill>
              </a:rPr>
              <a:t>Practices commercial brokerage and commercial appraisal</a:t>
            </a:r>
          </a:p>
          <a:p>
            <a:r>
              <a:rPr lang="en-US" sz="4300" b="1" dirty="0">
                <a:solidFill>
                  <a:schemeClr val="bg1"/>
                </a:solidFill>
              </a:rPr>
              <a:t>Author, </a:t>
            </a:r>
            <a:r>
              <a:rPr lang="en-US" sz="4300" b="1" i="1" dirty="0">
                <a:solidFill>
                  <a:schemeClr val="bg1"/>
                </a:solidFill>
              </a:rPr>
              <a:t>Endurance Real Estate</a:t>
            </a:r>
          </a:p>
          <a:p>
            <a:r>
              <a:rPr lang="en-US" sz="4300" b="1" i="1" dirty="0">
                <a:solidFill>
                  <a:schemeClr val="bg1"/>
                </a:solidFill>
              </a:rPr>
              <a:t>Product of our great state: Proudly has lived in Charlotte (current primary), Chapel Hill, Winston Salem (Son #1 Born here), Greensboro (Son #2 Born here), Boone, Southport…Bounced all over the Globe but…</a:t>
            </a:r>
          </a:p>
          <a:p>
            <a:r>
              <a:rPr lang="en-US" sz="7200" b="1" i="1" dirty="0">
                <a:solidFill>
                  <a:srgbClr val="FF0000"/>
                </a:solidFill>
              </a:rPr>
              <a:t>NO PLACE LIKE HOME!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D0CB7-E984-433B-8AE3-3347D68C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64" y="3796140"/>
            <a:ext cx="237764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66623-8162-4469-B8D1-EF114B6FD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95A79B-59FA-4C36-83C3-CFA7CD9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845191"/>
            <a:ext cx="10137586" cy="96974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Wilmington market - </a:t>
            </a:r>
            <a:br>
              <a:rPr lang="en-US" sz="3200" b="1" dirty="0"/>
            </a:br>
            <a:r>
              <a:rPr lang="en-US" sz="3200" b="1" dirty="0">
                <a:solidFill>
                  <a:srgbClr val="FF0000"/>
                </a:solidFill>
              </a:rPr>
              <a:t>pj Doherty, ccim &amp; patrick riley, ccim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PJ: Carolina commercial investment properties, llc; </a:t>
            </a:r>
            <a:r>
              <a:rPr lang="en-US" sz="1400" b="1" dirty="0">
                <a:solidFill>
                  <a:schemeClr val="bg1"/>
                </a:solidFill>
                <a:hlinkClick r:id="rId2"/>
              </a:rPr>
              <a:t>pjdoherty@atmc.net</a:t>
            </a:r>
            <a:r>
              <a:rPr lang="en-US" sz="1400" b="1" dirty="0">
                <a:solidFill>
                  <a:schemeClr val="bg1"/>
                </a:solidFill>
              </a:rPr>
              <a:t>; 910/297-9572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patrick: Cape fear commercial; </a:t>
            </a:r>
            <a:r>
              <a:rPr lang="en-US" sz="1400" b="1" dirty="0">
                <a:solidFill>
                  <a:schemeClr val="bg1"/>
                </a:solidFill>
                <a:hlinkClick r:id="rId3"/>
              </a:rPr>
              <a:t>patrick@capefearcommercial.com</a:t>
            </a:r>
            <a:r>
              <a:rPr lang="en-US" sz="1400" b="1" dirty="0">
                <a:solidFill>
                  <a:schemeClr val="bg1"/>
                </a:solidFill>
              </a:rPr>
              <a:t>; 910/264-2153</a:t>
            </a:r>
            <a:br>
              <a:rPr lang="en-US" sz="1400" b="1" dirty="0">
                <a:solidFill>
                  <a:schemeClr val="bg1"/>
                </a:solidFill>
              </a:rPr>
            </a:b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D984C-EDA9-44C1-8779-9BEA558944A6}"/>
              </a:ext>
            </a:extLst>
          </p:cNvPr>
          <p:cNvSpPr txBox="1"/>
          <p:nvPr/>
        </p:nvSpPr>
        <p:spPr>
          <a:xfrm>
            <a:off x="959522" y="1754270"/>
            <a:ext cx="84445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Restaurant and hospitality sectors are being pummeled with unemployment also hampering these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Core retail (like Mayfaire and Landfall in Wilmington) doing every well (Note: Mayfaire is an open air, Big box anchored destination retail venue)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Big money chasing yields has created an unhealthy flurry of investment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Land price increases combined with material cost increases are making new development challenging and hard to pencil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Covid has had detrimental impact on timing for permits and site approvals – many munis operating on skeleton staff in planning and zoning depts (Editors note: common 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Proposed tax policies have investors nervous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751E6F-B3AE-4048-B4B9-FB5C9D6EFB86}"/>
              </a:ext>
            </a:extLst>
          </p:cNvPr>
          <p:cNvSpPr txBox="1"/>
          <p:nvPr/>
        </p:nvSpPr>
        <p:spPr>
          <a:xfrm>
            <a:off x="298383" y="452387"/>
            <a:ext cx="940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4A837-25C3-41D0-A889-6F327B964DA4}"/>
              </a:ext>
            </a:extLst>
          </p:cNvPr>
          <p:cNvSpPr txBox="1"/>
          <p:nvPr/>
        </p:nvSpPr>
        <p:spPr>
          <a:xfrm>
            <a:off x="135402" y="1132157"/>
            <a:ext cx="108877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NOTHING COULD BE FINER…THAN TO BE IN CAROLINA &gt; OUR FUNDAMENTALS (BONES) ARE GREAT!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MOST COMMERCIAL REAL ESTATE FOLKS KNOW THAT HOUSING IS THE ENGINE THAT POWERS THE TRAIN: WE NEED MORE INVENTORY IN HOUSING MARKET– UNHEALTHY LOW INVENTORY (CAN I GET A “DUH”?)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MOST OF US DON’T SEE NET IN-MIGRATION STOPPING IN THE NEAR, MID OR LONG TERM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THREATS? POLITICAL, FISCAL, MONETARY POLICIES?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‘WHAT WE DON’T KNOW’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OPPORTUNITIES FOR THE VIGILANT…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201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751E6F-B3AE-4048-B4B9-FB5C9D6EFB86}"/>
              </a:ext>
            </a:extLst>
          </p:cNvPr>
          <p:cNvSpPr txBox="1"/>
          <p:nvPr/>
        </p:nvSpPr>
        <p:spPr>
          <a:xfrm>
            <a:off x="298383" y="452387"/>
            <a:ext cx="1086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Some Lessons Learned Along my Journey</a:t>
            </a:r>
          </a:p>
          <a:p>
            <a:pPr algn="ctr"/>
            <a:r>
              <a:rPr lang="en-US" sz="2400" b="1" dirty="0"/>
              <a:t>A few suggested action items…(AKA: things I remind myself!)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4A837-25C3-41D0-A889-6F327B964DA4}"/>
              </a:ext>
            </a:extLst>
          </p:cNvPr>
          <p:cNvSpPr txBox="1"/>
          <p:nvPr/>
        </p:nvSpPr>
        <p:spPr>
          <a:xfrm>
            <a:off x="135401" y="1845222"/>
            <a:ext cx="12056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FOCUS ON CIRCLE OF CONTROL AND 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REMEMBER WE ARE ALL ENDURANCE ATHLETES: </a:t>
            </a:r>
            <a:r>
              <a:rPr lang="en-US" b="1" dirty="0">
                <a:solidFill>
                  <a:schemeClr val="bg1"/>
                </a:solidFill>
              </a:rPr>
              <a:t>IN BUSINESS, LIFE, ALL OF IT!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VALLEYS AND UPHILLS WILL COME &gt; </a:t>
            </a:r>
            <a:r>
              <a:rPr lang="en-US" b="1" dirty="0">
                <a:solidFill>
                  <a:schemeClr val="bg1"/>
                </a:solidFill>
              </a:rPr>
              <a:t>TFRA (CHOICES: HOW DO WE TREAT, FACE, REACT, ATTACK THEM?)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RUN YOUR OWN RACE &gt; </a:t>
            </a:r>
            <a:r>
              <a:rPr lang="en-US" b="1" dirty="0">
                <a:solidFill>
                  <a:schemeClr val="bg1"/>
                </a:solidFill>
              </a:rPr>
              <a:t>WHAT IS YOUR RACE? YOUR REGION’S RACE? WHO CAN YOU HELP RUN THEIR RACE? OPPORTUNITIES?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ITS A MARATHON AND A SPRINT: BUT THE MARATHON: </a:t>
            </a:r>
            <a:r>
              <a:rPr lang="en-US" b="1" dirty="0">
                <a:solidFill>
                  <a:schemeClr val="bg1"/>
                </a:solidFill>
              </a:rPr>
              <a:t>PLEASE RECOGNIZE WHEN YOU’RE RUNNING ONE, &gt;&gt;&gt;  PROPER PACE = CROSSED FINISH LINES!</a:t>
            </a:r>
          </a:p>
        </p:txBody>
      </p:sp>
    </p:spTree>
    <p:extLst>
      <p:ext uri="{BB962C8B-B14F-4D97-AF65-F5344CB8AC3E}">
        <p14:creationId xmlns:p14="http://schemas.microsoft.com/office/powerpoint/2010/main" val="143223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9D5E-D037-47D2-B0BA-B9E6D61A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29" y="3508355"/>
            <a:ext cx="3150941" cy="79488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Thank you!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4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66623-8162-4469-B8D1-EF114B6FD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95A79B-59FA-4C36-83C3-CFA7CD9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25" y="39847"/>
            <a:ext cx="9924175" cy="9697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35,000 FOOT VIEW and a “mantra”</a:t>
            </a:r>
          </a:p>
        </p:txBody>
      </p:sp>
      <p:pic>
        <p:nvPicPr>
          <p:cNvPr id="4" name="Picture 3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EC9F5CDE-A2FD-4556-BEC1-0F215BD6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5" y="964734"/>
            <a:ext cx="11677474" cy="4783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9F44C0-A093-4F9E-94E9-FCE5EAD21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13057" y="2957631"/>
            <a:ext cx="726384" cy="860556"/>
          </a:xfrm>
          <a:prstGeom prst="rect">
            <a:avLst/>
          </a:prstGeom>
        </p:spPr>
      </p:pic>
      <p:pic>
        <p:nvPicPr>
          <p:cNvPr id="10" name="Picture 9" descr="A picture containing sky, outdoor, city, nature&#10;&#10;Description automatically generated">
            <a:extLst>
              <a:ext uri="{FF2B5EF4-FFF2-40B4-BE49-F238E27FC236}">
                <a16:creationId xmlns:a16="http://schemas.microsoft.com/office/drawing/2014/main" id="{09E6DB67-69F3-4ABD-AABF-B2C0786E7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806" y="3184253"/>
            <a:ext cx="860557" cy="726385"/>
          </a:xfrm>
          <a:prstGeom prst="rect">
            <a:avLst/>
          </a:prstGeom>
        </p:spPr>
      </p:pic>
      <p:pic>
        <p:nvPicPr>
          <p:cNvPr id="12" name="Picture 11" descr="A group of flags on a boat&#10;&#10;Description automatically generated with medium confidence">
            <a:extLst>
              <a:ext uri="{FF2B5EF4-FFF2-40B4-BE49-F238E27FC236}">
                <a16:creationId xmlns:a16="http://schemas.microsoft.com/office/drawing/2014/main" id="{C267455E-3DB4-4808-A37D-092ADFA43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03" y="4574253"/>
            <a:ext cx="759163" cy="685799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8FAE82C0-E763-47E8-9C4B-9504D9B01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189" y="2328818"/>
            <a:ext cx="1451244" cy="1100182"/>
          </a:xfrm>
          <a:prstGeom prst="rect">
            <a:avLst/>
          </a:prstGeom>
        </p:spPr>
      </p:pic>
      <p:pic>
        <p:nvPicPr>
          <p:cNvPr id="16" name="Picture 15" descr="A picture containing text, grass, sign, outdoor&#10;&#10;Description automatically generated">
            <a:extLst>
              <a:ext uri="{FF2B5EF4-FFF2-40B4-BE49-F238E27FC236}">
                <a16:creationId xmlns:a16="http://schemas.microsoft.com/office/drawing/2014/main" id="{526C2362-63F8-43CB-8B26-4FF999779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800" y="3539912"/>
            <a:ext cx="917491" cy="570284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DF86887-04D2-48E3-AEF7-BE3F460CF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9648" y="3185962"/>
            <a:ext cx="632704" cy="620363"/>
          </a:xfrm>
          <a:prstGeom prst="rect">
            <a:avLst/>
          </a:prstGeom>
        </p:spPr>
      </p:pic>
      <p:pic>
        <p:nvPicPr>
          <p:cNvPr id="20" name="Picture 19" descr="A picture containing sky, ground, track, outdoor&#10;&#10;Description automatically generated">
            <a:extLst>
              <a:ext uri="{FF2B5EF4-FFF2-40B4-BE49-F238E27FC236}">
                <a16:creationId xmlns:a16="http://schemas.microsoft.com/office/drawing/2014/main" id="{25453116-141B-4916-B8CB-CEE71AD315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4246" y="2203492"/>
            <a:ext cx="748357" cy="402230"/>
          </a:xfrm>
          <a:prstGeom prst="rect">
            <a:avLst/>
          </a:prstGeom>
        </p:spPr>
      </p:pic>
      <p:pic>
        <p:nvPicPr>
          <p:cNvPr id="22" name="Picture 21" descr="A picture containing colorful&#10;&#10;Description automatically generated">
            <a:extLst>
              <a:ext uri="{FF2B5EF4-FFF2-40B4-BE49-F238E27FC236}">
                <a16:creationId xmlns:a16="http://schemas.microsoft.com/office/drawing/2014/main" id="{0955C3F6-667B-44D5-939B-9B6E21F77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0805" y="2128215"/>
            <a:ext cx="748357" cy="456075"/>
          </a:xfrm>
          <a:prstGeom prst="rect">
            <a:avLst/>
          </a:prstGeom>
        </p:spPr>
      </p:pic>
      <p:pic>
        <p:nvPicPr>
          <p:cNvPr id="24" name="Picture 23" descr="A picture containing outdoor, city, resort, busy&#10;&#10;Description automatically generated">
            <a:extLst>
              <a:ext uri="{FF2B5EF4-FFF2-40B4-BE49-F238E27FC236}">
                <a16:creationId xmlns:a16="http://schemas.microsoft.com/office/drawing/2014/main" id="{B83290F3-0AC2-464A-8000-9F8BD5C121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731" y="2514321"/>
            <a:ext cx="622862" cy="368333"/>
          </a:xfrm>
          <a:prstGeom prst="rect">
            <a:avLst/>
          </a:prstGeom>
        </p:spPr>
      </p:pic>
      <p:pic>
        <p:nvPicPr>
          <p:cNvPr id="26" name="Picture 25" descr="A lighthouse on a beach&#10;&#10;Description automatically generated with low confidence">
            <a:extLst>
              <a:ext uri="{FF2B5EF4-FFF2-40B4-BE49-F238E27FC236}">
                <a16:creationId xmlns:a16="http://schemas.microsoft.com/office/drawing/2014/main" id="{A1DBEF59-6504-4232-A70E-93FEEBE8CC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0259" y="2514321"/>
            <a:ext cx="860557" cy="5931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152B2A-6AF4-4D55-97E3-34A5B82E4E97}"/>
              </a:ext>
            </a:extLst>
          </p:cNvPr>
          <p:cNvSpPr txBox="1"/>
          <p:nvPr/>
        </p:nvSpPr>
        <p:spPr>
          <a:xfrm>
            <a:off x="1867711" y="5853497"/>
            <a:ext cx="852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FROM THE MOUNTAINS TO THE SEA, WE HAVE ONE OF THE BEST PIECES OF LAND IN THE COUNTRY IN OUR GREAT STATE!</a:t>
            </a:r>
          </a:p>
        </p:txBody>
      </p:sp>
    </p:spTree>
    <p:extLst>
      <p:ext uri="{BB962C8B-B14F-4D97-AF65-F5344CB8AC3E}">
        <p14:creationId xmlns:p14="http://schemas.microsoft.com/office/powerpoint/2010/main" val="20344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66623-8162-4469-B8D1-EF114B6FD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95A79B-59FA-4C36-83C3-CFA7CD9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98570"/>
            <a:ext cx="11043597" cy="9697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NORTH CAROLINA right up at the 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D984C-EDA9-44C1-8779-9BEA558944A6}"/>
              </a:ext>
            </a:extLst>
          </p:cNvPr>
          <p:cNvSpPr txBox="1"/>
          <p:nvPr/>
        </p:nvSpPr>
        <p:spPr>
          <a:xfrm>
            <a:off x="959522" y="1947217"/>
            <a:ext cx="47869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10.5 Million People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Steady Talent Pipeline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Low Cost of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Amazing Quality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Logistics Hub: 170+ Million customers in a day’s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573FE-D9A1-4F4D-AD12-7B7036AFE253}"/>
              </a:ext>
            </a:extLst>
          </p:cNvPr>
          <p:cNvSpPr txBox="1"/>
          <p:nvPr/>
        </p:nvSpPr>
        <p:spPr>
          <a:xfrm>
            <a:off x="4723001" y="1556124"/>
            <a:ext cx="3850547" cy="2246769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#1 </a:t>
            </a:r>
          </a:p>
          <a:p>
            <a:pPr algn="ctr"/>
            <a:r>
              <a:rPr lang="en-US" sz="2800" b="1" dirty="0"/>
              <a:t>Top States for Business Climate</a:t>
            </a:r>
          </a:p>
          <a:p>
            <a:pPr algn="ctr"/>
            <a:r>
              <a:rPr lang="en-US" sz="2800" b="1" dirty="0"/>
              <a:t>Site Selection Mag,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3A958-0A6C-4870-B3A3-D14735D80111}"/>
              </a:ext>
            </a:extLst>
          </p:cNvPr>
          <p:cNvSpPr txBox="1"/>
          <p:nvPr/>
        </p:nvSpPr>
        <p:spPr>
          <a:xfrm>
            <a:off x="7779771" y="4750421"/>
            <a:ext cx="4147466" cy="1384995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Consistently in the Top 5 in Net Domestic Migration</a:t>
            </a:r>
          </a:p>
        </p:txBody>
      </p:sp>
    </p:spTree>
    <p:extLst>
      <p:ext uri="{BB962C8B-B14F-4D97-AF65-F5344CB8AC3E}">
        <p14:creationId xmlns:p14="http://schemas.microsoft.com/office/powerpoint/2010/main" val="37976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E0960F-BFFB-475B-A240-53413516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5DA3A-E371-4D01-AD70-09D651C4AC84}"/>
              </a:ext>
            </a:extLst>
          </p:cNvPr>
          <p:cNvSpPr txBox="1"/>
          <p:nvPr/>
        </p:nvSpPr>
        <p:spPr>
          <a:xfrm>
            <a:off x="372175" y="204691"/>
            <a:ext cx="10449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A Report from the field, Commander: What we are seeing coming out of the Pandemic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EDBA4-4606-492B-868A-A08CF36BCF6F}"/>
              </a:ext>
            </a:extLst>
          </p:cNvPr>
          <p:cNvSpPr txBox="1"/>
          <p:nvPr/>
        </p:nvSpPr>
        <p:spPr>
          <a:xfrm>
            <a:off x="529388" y="1191610"/>
            <a:ext cx="92353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SUPER CHARGED SECTORS: </a:t>
            </a:r>
            <a:r>
              <a:rPr lang="en-US" sz="2000" b="1" dirty="0">
                <a:solidFill>
                  <a:schemeClr val="bg1"/>
                </a:solidFill>
              </a:rPr>
              <a:t>RESIDENTIAL, MULTI-FAMILY, INDUSTRIAL…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SECTORS TRYING TO FIGURE OUT WHO THEY WANT TO BE: </a:t>
            </a:r>
            <a:r>
              <a:rPr lang="en-US" sz="2000" b="1" dirty="0">
                <a:solidFill>
                  <a:schemeClr val="bg1"/>
                </a:solidFill>
              </a:rPr>
              <a:t>RETAIL,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SECTORS POSITIONING FOR SURVIVAL THEN REVIVAL: </a:t>
            </a:r>
            <a:r>
              <a:rPr lang="en-US" sz="2000" b="1" dirty="0">
                <a:solidFill>
                  <a:schemeClr val="bg1"/>
                </a:solidFill>
              </a:rPr>
              <a:t>HOSPITALITY</a:t>
            </a:r>
            <a:r>
              <a:rPr lang="en-US" sz="2000" b="1" dirty="0"/>
              <a:t> &gt; </a:t>
            </a:r>
            <a:r>
              <a:rPr lang="en-US" sz="2000" b="1" dirty="0">
                <a:solidFill>
                  <a:schemeClr val="bg1"/>
                </a:solidFill>
              </a:rPr>
              <a:t>HOTEL, RESTAURANTS, MOVIE THEATERS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DENSITY IN NC? WE DON’T KNOW DENSITY! AND THAT APPEARS TO BE A MAJOR PLUS IN THE POST COVID WORLD…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MANY OWNERS/INVESTORS TRYING TO FIGURE OUT WHAT THEY HAVE AND WHAT ITS WORTH –</a:t>
            </a:r>
            <a:r>
              <a:rPr lang="en-US" sz="2000" b="1" dirty="0">
                <a:solidFill>
                  <a:schemeClr val="bg1"/>
                </a:solidFill>
              </a:rPr>
              <a:t> SOME REPOSITIONING OF ASSETS OCCURING e.g. RETAIL TO LAST MILE DISTRIBUTION, (SOME) HOTELS TO MULTI-FAMILY?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WHAT’S ALL THIS MEAN?  &gt;&gt;&gt;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                   OPPORTUNITIES FOR THE VIGILANT!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84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66623-8162-4469-B8D1-EF114B6FD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624148" cy="1947333"/>
          </a:xfrm>
        </p:spPr>
        <p:txBody>
          <a:bodyPr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95A79B-59FA-4C36-83C3-CFA7CD9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465842"/>
            <a:ext cx="10137586" cy="9697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 few abbreviated field reports – from </a:t>
            </a:r>
            <a:r>
              <a:rPr lang="en-US" dirty="0">
                <a:solidFill>
                  <a:srgbClr val="FF0000"/>
                </a:solidFill>
              </a:rPr>
              <a:t>ccim’s </a:t>
            </a:r>
            <a:r>
              <a:rPr lang="en-US" dirty="0"/>
              <a:t>across our great state </a:t>
            </a:r>
            <a:br>
              <a:rPr lang="en-US" dirty="0"/>
            </a:b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3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66623-8162-4469-B8D1-EF114B6FD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95A79B-59FA-4C36-83C3-CFA7CD9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996193"/>
            <a:ext cx="10137586" cy="9697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Western </a:t>
            </a:r>
            <a:r>
              <a:rPr lang="en-US" sz="3600" b="1" dirty="0" err="1"/>
              <a:t>nc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 err="1">
                <a:solidFill>
                  <a:srgbClr val="FF0000"/>
                </a:solidFill>
              </a:rPr>
              <a:t>james</a:t>
            </a:r>
            <a:r>
              <a:rPr lang="en-US" sz="3600" b="1" dirty="0">
                <a:solidFill>
                  <a:srgbClr val="FF0000"/>
                </a:solidFill>
              </a:rPr>
              <a:t> milner, CCIM &amp; Jason </a:t>
            </a:r>
            <a:r>
              <a:rPr lang="en-US" sz="3600" b="1" dirty="0" err="1">
                <a:solidFill>
                  <a:srgbClr val="FF0000"/>
                </a:solidFill>
              </a:rPr>
              <a:t>burk</a:t>
            </a:r>
            <a:r>
              <a:rPr lang="en-US" sz="3600" b="1" dirty="0">
                <a:solidFill>
                  <a:srgbClr val="FF0000"/>
                </a:solidFill>
              </a:rPr>
              <a:t>, CCIM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James: </a:t>
            </a: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Appalachian Commercial Real Estate, LLC; </a:t>
            </a:r>
            <a:r>
              <a:rPr lang="en-US" sz="16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james@appalachiancre.com</a:t>
            </a:r>
            <a:r>
              <a:rPr lang="en-US" sz="16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; 828/719-0408 </a:t>
            </a:r>
            <a:br>
              <a:rPr lang="en-US" sz="16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US" sz="1600" b="1" dirty="0">
                <a:solidFill>
                  <a:schemeClr val="bg1"/>
                </a:solidFill>
              </a:rPr>
              <a:t>Jason: </a:t>
            </a:r>
            <a:r>
              <a:rPr lang="en-US" sz="16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whitney</a:t>
            </a: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commercial real estate services; </a:t>
            </a:r>
            <a:r>
              <a:rPr lang="en-US" sz="16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jburk@whitneycre.com; 828/674-2120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D984C-EDA9-44C1-8779-9BEA558944A6}"/>
              </a:ext>
            </a:extLst>
          </p:cNvPr>
          <p:cNvSpPr txBox="1"/>
          <p:nvPr/>
        </p:nvSpPr>
        <p:spPr>
          <a:xfrm>
            <a:off x="959522" y="1947217"/>
            <a:ext cx="8444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Continue to see supply and demand issues which are impacting pricing – e.g. no supply/high demand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Industrial/Warehouse high rents, very low inventory and strong investment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Zero drive through sites available that are priced within a reasonable range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Sellers concerned about tax issues &gt; rise in capital gains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Supply of housing and workforce housing major concern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Lack of labor is hurting most sectors but really hampering hospitality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2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66623-8162-4469-B8D1-EF114B6FD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95A79B-59FA-4C36-83C3-CFA7CD9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861969"/>
            <a:ext cx="10137586" cy="969746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Triad – </a:t>
            </a:r>
            <a:r>
              <a:rPr lang="en-US" sz="4000" b="1" dirty="0">
                <a:solidFill>
                  <a:srgbClr val="FF0000"/>
                </a:solidFill>
              </a:rPr>
              <a:t>tim lichtentstein, ccim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Linville | Team </a:t>
            </a:r>
            <a:r>
              <a:rPr lang="en-US" sz="16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Partners</a:t>
            </a:r>
            <a:r>
              <a:rPr lang="en-US" sz="1600" b="1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Commercial Real Estate    </a:t>
            </a:r>
            <a:r>
              <a:rPr lang="en-US" sz="1600" b="1" dirty="0">
                <a:solidFill>
                  <a:srgbClr val="0D2E46"/>
                </a:solidFill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tim@ltpcommercial</a:t>
            </a: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.com</a:t>
            </a: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</a:rPr>
              <a:t> ; 336/423-8292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D984C-EDA9-44C1-8779-9BEA558944A6}"/>
              </a:ext>
            </a:extLst>
          </p:cNvPr>
          <p:cNvSpPr txBox="1"/>
          <p:nvPr/>
        </p:nvSpPr>
        <p:spPr>
          <a:xfrm>
            <a:off x="959522" y="1234152"/>
            <a:ext cx="84445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Multi-family demand remains strong – lack of existing investment inventory and costs of NEW construction continues to place upward pressure on pricing and 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All markets considered, secondary and tertiary as well as investors seek yield.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Industrial demand for investment, owner occupant and “for lease” product extremely strong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Retail &gt; destination retail gaining momentum; new “mom and pop” retail is scarce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Office – worst performing sector as rent concessions offer little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Downtown Metros (CBD) slow to come back post covid (Editors note: we see a common theme across the state and our fruited plain…)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66623-8162-4469-B8D1-EF114B6FD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95A79B-59FA-4C36-83C3-CFA7CD9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01910"/>
            <a:ext cx="10137586" cy="9697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700" b="1" dirty="0"/>
              <a:t>Triangle – </a:t>
            </a:r>
            <a:r>
              <a:rPr lang="en-US" sz="2700" b="1" dirty="0">
                <a:solidFill>
                  <a:srgbClr val="FF0000"/>
                </a:solidFill>
              </a:rPr>
              <a:t>jay taylor, CCIM &amp; Beverly keith, </a:t>
            </a:r>
            <a:r>
              <a:rPr lang="en-US" sz="2700" b="1" dirty="0" err="1">
                <a:solidFill>
                  <a:srgbClr val="FF0000"/>
                </a:solidFill>
              </a:rPr>
              <a:t>ccim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crx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JAY: </a:t>
            </a: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SVN Tar Heel Commercial Realty, Inc.  jay.taylor@svn.com ; 919/233-8077</a:t>
            </a:r>
            <a:b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BEVERLY: RED SHOE ECONOMICS; </a:t>
            </a: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hlinkClick r:id="rId2"/>
              </a:rPr>
              <a:t>beverly@redshoeeconomics.com</a:t>
            </a: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; 919/896-4431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D984C-EDA9-44C1-8779-9BEA558944A6}"/>
              </a:ext>
            </a:extLst>
          </p:cNvPr>
          <p:cNvSpPr txBox="1"/>
          <p:nvPr/>
        </p:nvSpPr>
        <p:spPr>
          <a:xfrm>
            <a:off x="959522" y="1947217"/>
            <a:ext cx="8444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Industrial Market very strong with vacancy hovering around 3% - Amazon driving most of the growth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Multi-family market strong – 95% occupancy with strong rent growth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Office: hit harder than other segments – Rent growth has slowed &gt; “pandemic driven shadow space” with rise of Delta – most projections are for sublet space to be absorbed 12-18 months with full recovery in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Retail &gt; Mixed story &gt; essential businesses thrived (grocery anchored) while non core properties have struggled.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9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C66623-8162-4469-B8D1-EF114B6FD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95A79B-59FA-4C36-83C3-CFA7CD9D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197529"/>
            <a:ext cx="10137586" cy="9697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charlotte – </a:t>
            </a:r>
            <a:r>
              <a:rPr lang="en-US" sz="4000" b="1" dirty="0">
                <a:solidFill>
                  <a:srgbClr val="FF0000"/>
                </a:solidFill>
              </a:rPr>
              <a:t>your presenter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D984C-EDA9-44C1-8779-9BEA558944A6}"/>
              </a:ext>
            </a:extLst>
          </p:cNvPr>
          <p:cNvSpPr txBox="1"/>
          <p:nvPr/>
        </p:nvSpPr>
        <p:spPr>
          <a:xfrm>
            <a:off x="959522" y="1947217"/>
            <a:ext cx="8444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Industrial Market – lot of folks at every level diving for this football – the ring has pushed out from the core of Charlotte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Multi-family market strong –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Office: Struggling – CBD Trying to figure out “what’s next and how to handle”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Retail &gt; Mixed story &gt; essential businesses thrived (grocery anchored) while non core properties have struggled.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Very low residential land tract inventory within the 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624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2405</TotalTime>
  <Words>998</Words>
  <Application>Microsoft Office PowerPoint</Application>
  <PresentationFormat>Widescreen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Slice</vt:lpstr>
      <vt:lpstr>NC COMMERCIAL REAL ESTATE OVERVIEW &amp; opportunities </vt:lpstr>
      <vt:lpstr>35,000 FOOT VIEW and a “mantra”</vt:lpstr>
      <vt:lpstr>NORTH CAROLINA right up at the top</vt:lpstr>
      <vt:lpstr> </vt:lpstr>
      <vt:lpstr>          a few abbreviated field reports – from ccim’s across our great state  </vt:lpstr>
      <vt:lpstr>Western nc  james milner, CCIM &amp; Jason burk, CCIM James: Appalachian Commercial Real Estate, LLC; james@appalachiancre.com; 828/719-0408  Jason: whitney commercial real estate services; jburk@whitneycre.com; 828/674-2120 </vt:lpstr>
      <vt:lpstr>Triad – tim lichtentstein, ccim Linville | Team Partners Commercial Real Estate    tim@ltpcommercial.com ; 336/423-8292 </vt:lpstr>
      <vt:lpstr> Triangle – jay taylor, CCIM &amp; Beverly keith, ccim crx JAY: SVN Tar Heel Commercial Realty, Inc.  jay.taylor@svn.com ; 919/233-8077 BEVERLY: RED SHOE ECONOMICS; beverly@redshoeeconomics.com; 919/896-4431</vt:lpstr>
      <vt:lpstr> charlotte – your presenter </vt:lpstr>
      <vt:lpstr>Wilmington market -  pj Doherty, ccim &amp; patrick riley, ccim PJ: Carolina commercial investment properties, llc; pjdoherty@atmc.net; 910/297-9572 patrick: Cape fear commercial; patrick@capefearcommercial.com; 910/264-2153 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Endurance Real Estate</dc:title>
  <dc:creator>K Rose</dc:creator>
  <cp:lastModifiedBy>Pam Melton</cp:lastModifiedBy>
  <cp:revision>233</cp:revision>
  <dcterms:created xsi:type="dcterms:W3CDTF">2021-04-27T14:44:58Z</dcterms:created>
  <dcterms:modified xsi:type="dcterms:W3CDTF">2021-09-21T17:28:59Z</dcterms:modified>
</cp:coreProperties>
</file>