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6" r:id="rId4"/>
  </p:sldMasterIdLst>
  <p:notesMasterIdLst>
    <p:notesMasterId r:id="rId84"/>
  </p:notesMasterIdLst>
  <p:handoutMasterIdLst>
    <p:handoutMasterId r:id="rId85"/>
  </p:handoutMasterIdLst>
  <p:sldIdLst>
    <p:sldId id="3760" r:id="rId5"/>
    <p:sldId id="3761" r:id="rId6"/>
    <p:sldId id="2030" r:id="rId7"/>
    <p:sldId id="270" r:id="rId8"/>
    <p:sldId id="1406" r:id="rId9"/>
    <p:sldId id="1407" r:id="rId10"/>
    <p:sldId id="544" r:id="rId11"/>
    <p:sldId id="3711" r:id="rId12"/>
    <p:sldId id="2099" r:id="rId13"/>
    <p:sldId id="3686" r:id="rId14"/>
    <p:sldId id="3687" r:id="rId15"/>
    <p:sldId id="3688" r:id="rId16"/>
    <p:sldId id="3689" r:id="rId17"/>
    <p:sldId id="3690" r:id="rId18"/>
    <p:sldId id="3750" r:id="rId19"/>
    <p:sldId id="1061" r:id="rId20"/>
    <p:sldId id="1045" r:id="rId21"/>
    <p:sldId id="1070" r:id="rId22"/>
    <p:sldId id="1047" r:id="rId23"/>
    <p:sldId id="1048" r:id="rId24"/>
    <p:sldId id="1049" r:id="rId25"/>
    <p:sldId id="1050" r:id="rId26"/>
    <p:sldId id="1077" r:id="rId27"/>
    <p:sldId id="2157" r:id="rId28"/>
    <p:sldId id="2160" r:id="rId29"/>
    <p:sldId id="1408" r:id="rId30"/>
    <p:sldId id="1413" r:id="rId31"/>
    <p:sldId id="1410" r:id="rId32"/>
    <p:sldId id="1411" r:id="rId33"/>
    <p:sldId id="1102" r:id="rId34"/>
    <p:sldId id="1104" r:id="rId35"/>
    <p:sldId id="1105" r:id="rId36"/>
    <p:sldId id="1107" r:id="rId37"/>
    <p:sldId id="1106" r:id="rId38"/>
    <p:sldId id="1082" r:id="rId39"/>
    <p:sldId id="1675" r:id="rId40"/>
    <p:sldId id="1676" r:id="rId41"/>
    <p:sldId id="1677" r:id="rId42"/>
    <p:sldId id="1678" r:id="rId43"/>
    <p:sldId id="1679" r:id="rId44"/>
    <p:sldId id="1680" r:id="rId45"/>
    <p:sldId id="2159" r:id="rId46"/>
    <p:sldId id="2168" r:id="rId47"/>
    <p:sldId id="2126" r:id="rId48"/>
    <p:sldId id="2127" r:id="rId49"/>
    <p:sldId id="3707" r:id="rId50"/>
    <p:sldId id="2017" r:id="rId51"/>
    <p:sldId id="1269" r:id="rId52"/>
    <p:sldId id="2122" r:id="rId53"/>
    <p:sldId id="2123" r:id="rId54"/>
    <p:sldId id="2124" r:id="rId55"/>
    <p:sldId id="2114" r:id="rId56"/>
    <p:sldId id="1108" r:id="rId57"/>
    <p:sldId id="1543" r:id="rId58"/>
    <p:sldId id="2029" r:id="rId59"/>
    <p:sldId id="2173" r:id="rId60"/>
    <p:sldId id="2018" r:id="rId61"/>
    <p:sldId id="2175" r:id="rId62"/>
    <p:sldId id="2176" r:id="rId63"/>
    <p:sldId id="2188" r:id="rId64"/>
    <p:sldId id="2187" r:id="rId65"/>
    <p:sldId id="3759" r:id="rId66"/>
    <p:sldId id="2202" r:id="rId67"/>
    <p:sldId id="411" r:id="rId68"/>
    <p:sldId id="1405" r:id="rId69"/>
    <p:sldId id="791" r:id="rId70"/>
    <p:sldId id="793" r:id="rId71"/>
    <p:sldId id="1144" r:id="rId72"/>
    <p:sldId id="2107" r:id="rId73"/>
    <p:sldId id="2108" r:id="rId74"/>
    <p:sldId id="2100" r:id="rId75"/>
    <p:sldId id="2101" r:id="rId76"/>
    <p:sldId id="2102" r:id="rId77"/>
    <p:sldId id="2103" r:id="rId78"/>
    <p:sldId id="2104" r:id="rId79"/>
    <p:sldId id="2105" r:id="rId80"/>
    <p:sldId id="2106" r:id="rId81"/>
    <p:sldId id="1256" r:id="rId82"/>
    <p:sldId id="1259" r:id="rId83"/>
  </p:sldIdLst>
  <p:sldSz cx="9144000" cy="6858000" type="screen4x3"/>
  <p:notesSz cx="9388475" cy="7102475"/>
  <p:custDataLst>
    <p:tags r:id="rId8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0"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0"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0"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0"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0" charset="-128"/>
        <a:cs typeface="+mn-cs"/>
      </a:defRPr>
    </a:lvl5pPr>
    <a:lvl6pPr marL="2286000" algn="l" defTabSz="914400" rtl="0" eaLnBrk="1" latinLnBrk="0" hangingPunct="1">
      <a:defRPr kern="1200">
        <a:solidFill>
          <a:schemeClr val="tx1"/>
        </a:solidFill>
        <a:latin typeface="Arial" charset="0"/>
        <a:ea typeface="ＭＳ Ｐゴシック" pitchFamily="-80" charset="-128"/>
        <a:cs typeface="+mn-cs"/>
      </a:defRPr>
    </a:lvl6pPr>
    <a:lvl7pPr marL="2743200" algn="l" defTabSz="914400" rtl="0" eaLnBrk="1" latinLnBrk="0" hangingPunct="1">
      <a:defRPr kern="1200">
        <a:solidFill>
          <a:schemeClr val="tx1"/>
        </a:solidFill>
        <a:latin typeface="Arial" charset="0"/>
        <a:ea typeface="ＭＳ Ｐゴシック" pitchFamily="-80" charset="-128"/>
        <a:cs typeface="+mn-cs"/>
      </a:defRPr>
    </a:lvl7pPr>
    <a:lvl8pPr marL="3200400" algn="l" defTabSz="914400" rtl="0" eaLnBrk="1" latinLnBrk="0" hangingPunct="1">
      <a:defRPr kern="1200">
        <a:solidFill>
          <a:schemeClr val="tx1"/>
        </a:solidFill>
        <a:latin typeface="Arial" charset="0"/>
        <a:ea typeface="ＭＳ Ｐゴシック" pitchFamily="-80" charset="-128"/>
        <a:cs typeface="+mn-cs"/>
      </a:defRPr>
    </a:lvl8pPr>
    <a:lvl9pPr marL="3657600" algn="l" defTabSz="914400" rtl="0" eaLnBrk="1" latinLnBrk="0" hangingPunct="1">
      <a:defRPr kern="1200">
        <a:solidFill>
          <a:schemeClr val="tx1"/>
        </a:solidFill>
        <a:latin typeface="Arial" charset="0"/>
        <a:ea typeface="ＭＳ Ｐゴシック" pitchFamily="-8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B46"/>
    <a:srgbClr val="FFCCCC"/>
    <a:srgbClr val="FFCC00"/>
    <a:srgbClr val="FFFF66"/>
    <a:srgbClr val="FFFF99"/>
    <a:srgbClr val="B0B383"/>
    <a:srgbClr val="9BD19B"/>
    <a:srgbClr val="AEA299"/>
    <a:srgbClr val="4C4C4C"/>
    <a:srgbClr val="FF7C8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50807-2C52-48EB-8830-67267317DB35}" v="1" dt="2020-12-26T21:54:08.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0" autoAdjust="0"/>
    <p:restoredTop sz="90776" autoAdjust="0"/>
  </p:normalViewPr>
  <p:slideViewPr>
    <p:cSldViewPr snapToGrid="0" snapToObjects="1">
      <p:cViewPr>
        <p:scale>
          <a:sx n="60" d="100"/>
          <a:sy n="60" d="100"/>
        </p:scale>
        <p:origin x="127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0"/>
    </p:cViewPr>
  </p:sorterViewPr>
  <p:notesViewPr>
    <p:cSldViewPr snapToGrid="0" snapToObjects="1">
      <p:cViewPr varScale="1">
        <p:scale>
          <a:sx n="125" d="100"/>
          <a:sy n="125" d="100"/>
        </p:scale>
        <p:origin x="1496" y="168"/>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40" cy="355124"/>
          </a:xfrm>
          <a:prstGeom prst="rect">
            <a:avLst/>
          </a:prstGeom>
        </p:spPr>
        <p:txBody>
          <a:bodyPr vert="horz" lIns="94207" tIns="47103" rIns="94207" bIns="47103" rtlCol="0"/>
          <a:lstStyle>
            <a:lvl1pPr algn="l">
              <a:defRPr sz="120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5318507" y="0"/>
            <a:ext cx="4068340" cy="355124"/>
          </a:xfrm>
          <a:prstGeom prst="rect">
            <a:avLst/>
          </a:prstGeom>
        </p:spPr>
        <p:txBody>
          <a:bodyPr vert="horz" wrap="square" lIns="94207" tIns="47103" rIns="94207" bIns="47103" numCol="1" anchor="t" anchorCtr="0" compatLnSpc="1">
            <a:prstTxWarp prst="textNoShape">
              <a:avLst/>
            </a:prstTxWarp>
          </a:bodyPr>
          <a:lstStyle>
            <a:lvl1pPr algn="r">
              <a:defRPr sz="1200"/>
            </a:lvl1pPr>
          </a:lstStyle>
          <a:p>
            <a:pPr>
              <a:defRPr/>
            </a:pPr>
            <a:fld id="{9CBFA80B-70B8-411A-AC84-44ABBD7DED27}" type="datetime1">
              <a:rPr lang="en-US"/>
              <a:pPr>
                <a:defRPr/>
              </a:pPr>
              <a:t>12/26/2020</a:t>
            </a:fld>
            <a:endParaRPr lang="en-US" dirty="0"/>
          </a:p>
        </p:txBody>
      </p:sp>
      <p:sp>
        <p:nvSpPr>
          <p:cNvPr id="4" name="Footer Placeholder 3"/>
          <p:cNvSpPr>
            <a:spLocks noGrp="1"/>
          </p:cNvSpPr>
          <p:nvPr>
            <p:ph type="ftr" sz="quarter" idx="2"/>
          </p:nvPr>
        </p:nvSpPr>
        <p:spPr>
          <a:xfrm>
            <a:off x="0" y="6745708"/>
            <a:ext cx="4068340" cy="355124"/>
          </a:xfrm>
          <a:prstGeom prst="rect">
            <a:avLst/>
          </a:prstGeom>
        </p:spPr>
        <p:txBody>
          <a:bodyPr vert="horz" lIns="94207" tIns="47103" rIns="94207" bIns="47103" rtlCol="0" anchor="b"/>
          <a:lstStyle>
            <a:lvl1pPr algn="l">
              <a:defRPr sz="120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5318507" y="6745708"/>
            <a:ext cx="4068340" cy="355124"/>
          </a:xfrm>
          <a:prstGeom prst="rect">
            <a:avLst/>
          </a:prstGeom>
        </p:spPr>
        <p:txBody>
          <a:bodyPr vert="horz" wrap="square" lIns="94207" tIns="47103" rIns="94207" bIns="47103" numCol="1" anchor="b" anchorCtr="0" compatLnSpc="1">
            <a:prstTxWarp prst="textNoShape">
              <a:avLst/>
            </a:prstTxWarp>
          </a:bodyPr>
          <a:lstStyle>
            <a:lvl1pPr algn="r">
              <a:defRPr sz="1200"/>
            </a:lvl1pPr>
          </a:lstStyle>
          <a:p>
            <a:pPr>
              <a:defRPr/>
            </a:pPr>
            <a:fld id="{C8543A65-C2A3-4BB6-9719-478D45D1CEF5}" type="slidenum">
              <a:rPr lang="en-US"/>
              <a:pPr>
                <a:defRPr/>
              </a:pPr>
              <a:t>‹#›</a:t>
            </a:fld>
            <a:endParaRPr lang="en-US" dirty="0"/>
          </a:p>
        </p:txBody>
      </p:sp>
    </p:spTree>
    <p:extLst>
      <p:ext uri="{BB962C8B-B14F-4D97-AF65-F5344CB8AC3E}">
        <p14:creationId xmlns:p14="http://schemas.microsoft.com/office/powerpoint/2010/main" val="1718060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068340" cy="355124"/>
          </a:xfrm>
          <a:prstGeom prst="rect">
            <a:avLst/>
          </a:prstGeom>
          <a:noFill/>
          <a:ln w="9525">
            <a:noFill/>
            <a:miter lim="800000"/>
            <a:headEnd/>
            <a:tailEnd/>
          </a:ln>
        </p:spPr>
        <p:txBody>
          <a:bodyPr vert="horz" wrap="square" lIns="94207" tIns="47103" rIns="94207" bIns="47103"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dirty="0"/>
          </a:p>
        </p:txBody>
      </p:sp>
      <p:sp>
        <p:nvSpPr>
          <p:cNvPr id="18435" name="Rectangle 3"/>
          <p:cNvSpPr>
            <a:spLocks noGrp="1" noChangeArrowheads="1"/>
          </p:cNvSpPr>
          <p:nvPr>
            <p:ph type="dt" idx="1"/>
          </p:nvPr>
        </p:nvSpPr>
        <p:spPr bwMode="auto">
          <a:xfrm>
            <a:off x="5320137" y="0"/>
            <a:ext cx="4068340" cy="355124"/>
          </a:xfrm>
          <a:prstGeom prst="rect">
            <a:avLst/>
          </a:prstGeom>
          <a:noFill/>
          <a:ln w="9525">
            <a:noFill/>
            <a:miter lim="800000"/>
            <a:headEnd/>
            <a:tailEnd/>
          </a:ln>
        </p:spPr>
        <p:txBody>
          <a:bodyPr vert="horz" wrap="square" lIns="94207" tIns="47103" rIns="94207" bIns="47103" numCol="1" anchor="t" anchorCtr="0" compatLnSpc="1">
            <a:prstTxWarp prst="textNoShape">
              <a:avLst/>
            </a:prstTxWarp>
          </a:bodyPr>
          <a:lstStyle>
            <a:lvl1pPr algn="r">
              <a:defRPr sz="1200"/>
            </a:lvl1pPr>
          </a:lstStyle>
          <a:p>
            <a:pPr>
              <a:defRPr/>
            </a:pPr>
            <a:fld id="{F0831B82-E25F-4F18-B6D4-C286E19F8A2A}" type="datetime1">
              <a:rPr lang="en-US"/>
              <a:pPr>
                <a:defRPr/>
              </a:pPr>
              <a:t>12/26/2020</a:t>
            </a:fld>
            <a:endParaRPr lang="en-US" dirty="0"/>
          </a:p>
        </p:txBody>
      </p:sp>
      <p:sp>
        <p:nvSpPr>
          <p:cNvPr id="15364" name="Rectangle 4"/>
          <p:cNvSpPr>
            <a:spLocks noGrp="1" noRot="1" noChangeAspect="1" noChangeArrowheads="1" noTextEdit="1"/>
          </p:cNvSpPr>
          <p:nvPr>
            <p:ph type="sldImg" idx="2"/>
          </p:nvPr>
        </p:nvSpPr>
        <p:spPr bwMode="auto">
          <a:xfrm>
            <a:off x="2919413" y="533400"/>
            <a:ext cx="3549650" cy="26622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1251798" y="3373675"/>
            <a:ext cx="6884882" cy="3196114"/>
          </a:xfrm>
          <a:prstGeom prst="rect">
            <a:avLst/>
          </a:prstGeom>
          <a:noFill/>
          <a:ln w="9525">
            <a:noFill/>
            <a:miter lim="800000"/>
            <a:headEnd/>
            <a:tailEnd/>
          </a:ln>
        </p:spPr>
        <p:txBody>
          <a:bodyPr vert="horz" wrap="square" lIns="94207" tIns="47103" rIns="94207" bIns="471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6747351"/>
            <a:ext cx="4068340" cy="355124"/>
          </a:xfrm>
          <a:prstGeom prst="rect">
            <a:avLst/>
          </a:prstGeom>
          <a:noFill/>
          <a:ln w="9525">
            <a:noFill/>
            <a:miter lim="800000"/>
            <a:headEnd/>
            <a:tailEnd/>
          </a:ln>
        </p:spPr>
        <p:txBody>
          <a:bodyPr vert="horz" wrap="square" lIns="94207" tIns="47103" rIns="94207" bIns="47103"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dirty="0"/>
          </a:p>
        </p:txBody>
      </p:sp>
      <p:sp>
        <p:nvSpPr>
          <p:cNvPr id="18439" name="Rectangle 7"/>
          <p:cNvSpPr>
            <a:spLocks noGrp="1" noChangeArrowheads="1"/>
          </p:cNvSpPr>
          <p:nvPr>
            <p:ph type="sldNum" sz="quarter" idx="5"/>
          </p:nvPr>
        </p:nvSpPr>
        <p:spPr bwMode="auto">
          <a:xfrm>
            <a:off x="5320137" y="6747351"/>
            <a:ext cx="4068340" cy="355124"/>
          </a:xfrm>
          <a:prstGeom prst="rect">
            <a:avLst/>
          </a:prstGeom>
          <a:noFill/>
          <a:ln w="9525">
            <a:noFill/>
            <a:miter lim="800000"/>
            <a:headEnd/>
            <a:tailEnd/>
          </a:ln>
        </p:spPr>
        <p:txBody>
          <a:bodyPr vert="horz" wrap="square" lIns="94207" tIns="47103" rIns="94207" bIns="47103" numCol="1" anchor="b" anchorCtr="0" compatLnSpc="1">
            <a:prstTxWarp prst="textNoShape">
              <a:avLst/>
            </a:prstTxWarp>
          </a:bodyPr>
          <a:lstStyle>
            <a:lvl1pPr algn="r">
              <a:defRPr sz="1200"/>
            </a:lvl1pPr>
          </a:lstStyle>
          <a:p>
            <a:pPr>
              <a:defRPr/>
            </a:pPr>
            <a:fld id="{D2B1B194-9CDF-499E-B3B7-A28224DAF855}" type="slidenum">
              <a:rPr lang="en-US"/>
              <a:pPr>
                <a:defRPr/>
              </a:pPr>
              <a:t>‹#›</a:t>
            </a:fld>
            <a:endParaRPr lang="en-US" dirty="0"/>
          </a:p>
        </p:txBody>
      </p:sp>
    </p:spTree>
    <p:extLst>
      <p:ext uri="{BB962C8B-B14F-4D97-AF65-F5344CB8AC3E}">
        <p14:creationId xmlns:p14="http://schemas.microsoft.com/office/powerpoint/2010/main" val="358958058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497013" y="1200150"/>
            <a:ext cx="4321175" cy="3240088"/>
          </a:xfrm>
          <a:ln/>
        </p:spPr>
      </p:sp>
      <p:sp>
        <p:nvSpPr>
          <p:cNvPr id="16387" name="Rectangle 3"/>
          <p:cNvSpPr>
            <a:spLocks noGrp="1" noChangeArrowheads="1"/>
          </p:cNvSpPr>
          <p:nvPr>
            <p:ph type="body" idx="1"/>
          </p:nvPr>
        </p:nvSpPr>
        <p:spPr>
          <a:noFill/>
          <a:ln/>
        </p:spPr>
        <p:txBody>
          <a:bodyPr/>
          <a:lstStyle/>
          <a:p>
            <a:pPr eaLnBrk="1" hangingPunct="1"/>
            <a:endParaRPr lang="en-US" dirty="0">
              <a:latin typeface="Calibri" pitchFamily="-80" charset="0"/>
              <a:ea typeface="ＭＳ Ｐゴシック" pitchFamily="-80" charset="-128"/>
            </a:endParaRPr>
          </a:p>
        </p:txBody>
      </p:sp>
    </p:spTree>
    <p:extLst>
      <p:ext uri="{BB962C8B-B14F-4D97-AF65-F5344CB8AC3E}">
        <p14:creationId xmlns:p14="http://schemas.microsoft.com/office/powerpoint/2010/main" val="26892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8C79-6A20-4CA6-B3DE-1ADA7F37688E}" type="slidenum">
              <a:rPr lang="en-CA" smtClean="0"/>
              <a:t>11</a:t>
            </a:fld>
            <a:endParaRPr lang="en-CA" dirty="0"/>
          </a:p>
        </p:txBody>
      </p:sp>
    </p:spTree>
    <p:extLst>
      <p:ext uri="{BB962C8B-B14F-4D97-AF65-F5344CB8AC3E}">
        <p14:creationId xmlns:p14="http://schemas.microsoft.com/office/powerpoint/2010/main" val="21363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8C79-6A20-4CA6-B3DE-1ADA7F37688E}" type="slidenum">
              <a:rPr lang="en-CA" smtClean="0"/>
              <a:t>12</a:t>
            </a:fld>
            <a:endParaRPr lang="en-CA" dirty="0"/>
          </a:p>
        </p:txBody>
      </p:sp>
    </p:spTree>
    <p:extLst>
      <p:ext uri="{BB962C8B-B14F-4D97-AF65-F5344CB8AC3E}">
        <p14:creationId xmlns:p14="http://schemas.microsoft.com/office/powerpoint/2010/main" val="86733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8C79-6A20-4CA6-B3DE-1ADA7F37688E}" type="slidenum">
              <a:rPr lang="en-CA" smtClean="0"/>
              <a:t>13</a:t>
            </a:fld>
            <a:endParaRPr lang="en-CA" dirty="0"/>
          </a:p>
        </p:txBody>
      </p:sp>
    </p:spTree>
    <p:extLst>
      <p:ext uri="{BB962C8B-B14F-4D97-AF65-F5344CB8AC3E}">
        <p14:creationId xmlns:p14="http://schemas.microsoft.com/office/powerpoint/2010/main" val="383531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8C79-6A20-4CA6-B3DE-1ADA7F37688E}" type="slidenum">
              <a:rPr lang="en-CA" smtClean="0"/>
              <a:t>14</a:t>
            </a:fld>
            <a:endParaRPr lang="en-CA" dirty="0"/>
          </a:p>
        </p:txBody>
      </p:sp>
    </p:spTree>
    <p:extLst>
      <p:ext uri="{BB962C8B-B14F-4D97-AF65-F5344CB8AC3E}">
        <p14:creationId xmlns:p14="http://schemas.microsoft.com/office/powerpoint/2010/main" val="131510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1160463"/>
            <a:ext cx="4181475" cy="3135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8C79-6A20-4CA6-B3DE-1ADA7F37688E}" type="slidenum">
              <a:rPr lang="en-CA" smtClean="0"/>
              <a:t>15</a:t>
            </a:fld>
            <a:endParaRPr lang="en-CA" dirty="0"/>
          </a:p>
        </p:txBody>
      </p:sp>
    </p:spTree>
    <p:extLst>
      <p:ext uri="{BB962C8B-B14F-4D97-AF65-F5344CB8AC3E}">
        <p14:creationId xmlns:p14="http://schemas.microsoft.com/office/powerpoint/2010/main" val="2228509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16</a:t>
            </a:fld>
            <a:endParaRPr lang="en-US" dirty="0"/>
          </a:p>
        </p:txBody>
      </p:sp>
    </p:spTree>
    <p:extLst>
      <p:ext uri="{BB962C8B-B14F-4D97-AF65-F5344CB8AC3E}">
        <p14:creationId xmlns:p14="http://schemas.microsoft.com/office/powerpoint/2010/main" val="201150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776" indent="-285683" eaLnBrk="0" hangingPunct="0">
              <a:defRPr>
                <a:solidFill>
                  <a:schemeClr val="tx1"/>
                </a:solidFill>
                <a:latin typeface="Arial" charset="0"/>
                <a:ea typeface="ＭＳ Ｐゴシック" pitchFamily="34" charset="-128"/>
              </a:defRPr>
            </a:lvl2pPr>
            <a:lvl3pPr marL="1142732" indent="-228547" eaLnBrk="0" hangingPunct="0">
              <a:defRPr>
                <a:solidFill>
                  <a:schemeClr val="tx1"/>
                </a:solidFill>
                <a:latin typeface="Arial" charset="0"/>
                <a:ea typeface="ＭＳ Ｐゴシック" pitchFamily="34" charset="-128"/>
              </a:defRPr>
            </a:lvl3pPr>
            <a:lvl4pPr marL="1599825" indent="-228547" eaLnBrk="0" hangingPunct="0">
              <a:defRPr>
                <a:solidFill>
                  <a:schemeClr val="tx1"/>
                </a:solidFill>
                <a:latin typeface="Arial" charset="0"/>
                <a:ea typeface="ＭＳ Ｐゴシック" pitchFamily="34" charset="-128"/>
              </a:defRPr>
            </a:lvl4pPr>
            <a:lvl5pPr marL="2056917" indent="-228547" eaLnBrk="0" hangingPunct="0">
              <a:defRPr>
                <a:solidFill>
                  <a:schemeClr val="tx1"/>
                </a:solidFill>
                <a:latin typeface="Arial" charset="0"/>
                <a:ea typeface="ＭＳ Ｐゴシック" pitchFamily="34" charset="-128"/>
              </a:defRPr>
            </a:lvl5pPr>
            <a:lvl6pPr marL="2514010" indent="-228547" defTabSz="457093" eaLnBrk="0" fontAlgn="base" hangingPunct="0">
              <a:spcBef>
                <a:spcPct val="0"/>
              </a:spcBef>
              <a:spcAft>
                <a:spcPct val="0"/>
              </a:spcAft>
              <a:defRPr>
                <a:solidFill>
                  <a:schemeClr val="tx1"/>
                </a:solidFill>
                <a:latin typeface="Arial" charset="0"/>
                <a:ea typeface="ＭＳ Ｐゴシック" pitchFamily="34" charset="-128"/>
              </a:defRPr>
            </a:lvl6pPr>
            <a:lvl7pPr marL="2971103" indent="-228547" defTabSz="457093" eaLnBrk="0" fontAlgn="base" hangingPunct="0">
              <a:spcBef>
                <a:spcPct val="0"/>
              </a:spcBef>
              <a:spcAft>
                <a:spcPct val="0"/>
              </a:spcAft>
              <a:defRPr>
                <a:solidFill>
                  <a:schemeClr val="tx1"/>
                </a:solidFill>
                <a:latin typeface="Arial" charset="0"/>
                <a:ea typeface="ＭＳ Ｐゴシック" pitchFamily="34" charset="-128"/>
              </a:defRPr>
            </a:lvl7pPr>
            <a:lvl8pPr marL="3428196" indent="-228547" defTabSz="457093" eaLnBrk="0" fontAlgn="base" hangingPunct="0">
              <a:spcBef>
                <a:spcPct val="0"/>
              </a:spcBef>
              <a:spcAft>
                <a:spcPct val="0"/>
              </a:spcAft>
              <a:defRPr>
                <a:solidFill>
                  <a:schemeClr val="tx1"/>
                </a:solidFill>
                <a:latin typeface="Arial" charset="0"/>
                <a:ea typeface="ＭＳ Ｐゴシック" pitchFamily="34" charset="-128"/>
              </a:defRPr>
            </a:lvl8pPr>
            <a:lvl9pPr marL="3885289" indent="-228547" defTabSz="45709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F36706-7FB0-4782-BD29-8F51D8A945A8}" type="slidenum">
              <a:rPr lang="en-US" smtClean="0">
                <a:solidFill>
                  <a:prstClr val="black"/>
                </a:solidFill>
                <a:cs typeface="Arial" charset="0"/>
              </a:rPr>
              <a:pPr eaLnBrk="1" hangingPunct="1"/>
              <a:t>17</a:t>
            </a:fld>
            <a:endParaRPr lang="en-US" dirty="0">
              <a:solidFill>
                <a:prstClr val="black"/>
              </a:solidFill>
              <a:cs typeface="Arial" charset="0"/>
            </a:endParaRPr>
          </a:p>
        </p:txBody>
      </p:sp>
      <p:sp>
        <p:nvSpPr>
          <p:cNvPr id="140291" name="Rectangle 2"/>
          <p:cNvSpPr>
            <a:spLocks noGrp="1" noRot="1" noChangeAspect="1" noChangeArrowheads="1" noTextEdit="1"/>
          </p:cNvSpPr>
          <p:nvPr>
            <p:ph type="sldImg"/>
          </p:nvPr>
        </p:nvSpPr>
        <p:spPr>
          <a:xfrm>
            <a:off x="2919413" y="533400"/>
            <a:ext cx="3549650" cy="2662238"/>
          </a:xfrm>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pitchFamily="34" charset="-128"/>
            </a:endParaRPr>
          </a:p>
        </p:txBody>
      </p:sp>
    </p:spTree>
    <p:extLst>
      <p:ext uri="{BB962C8B-B14F-4D97-AF65-F5344CB8AC3E}">
        <p14:creationId xmlns:p14="http://schemas.microsoft.com/office/powerpoint/2010/main" val="2963203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18</a:t>
            </a:fld>
            <a:endParaRPr lang="en-US" dirty="0"/>
          </a:p>
        </p:txBody>
      </p:sp>
    </p:spTree>
    <p:extLst>
      <p:ext uri="{BB962C8B-B14F-4D97-AF65-F5344CB8AC3E}">
        <p14:creationId xmlns:p14="http://schemas.microsoft.com/office/powerpoint/2010/main" val="168755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19</a:t>
            </a:fld>
            <a:endParaRPr lang="en-US" dirty="0"/>
          </a:p>
        </p:txBody>
      </p:sp>
    </p:spTree>
    <p:extLst>
      <p:ext uri="{BB962C8B-B14F-4D97-AF65-F5344CB8AC3E}">
        <p14:creationId xmlns:p14="http://schemas.microsoft.com/office/powerpoint/2010/main" val="3103620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20</a:t>
            </a:fld>
            <a:endParaRPr lang="en-US" dirty="0"/>
          </a:p>
        </p:txBody>
      </p:sp>
    </p:spTree>
    <p:extLst>
      <p:ext uri="{BB962C8B-B14F-4D97-AF65-F5344CB8AC3E}">
        <p14:creationId xmlns:p14="http://schemas.microsoft.com/office/powerpoint/2010/main" val="319889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a:t>
            </a:fld>
            <a:endParaRPr lang="en-US" dirty="0"/>
          </a:p>
        </p:txBody>
      </p:sp>
    </p:spTree>
    <p:extLst>
      <p:ext uri="{BB962C8B-B14F-4D97-AF65-F5344CB8AC3E}">
        <p14:creationId xmlns:p14="http://schemas.microsoft.com/office/powerpoint/2010/main" val="1768913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21</a:t>
            </a:fld>
            <a:endParaRPr lang="en-US" dirty="0"/>
          </a:p>
        </p:txBody>
      </p:sp>
    </p:spTree>
    <p:extLst>
      <p:ext uri="{BB962C8B-B14F-4D97-AF65-F5344CB8AC3E}">
        <p14:creationId xmlns:p14="http://schemas.microsoft.com/office/powerpoint/2010/main" val="2705164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22</a:t>
            </a:fld>
            <a:endParaRPr lang="en-US" dirty="0"/>
          </a:p>
        </p:txBody>
      </p:sp>
    </p:spTree>
    <p:extLst>
      <p:ext uri="{BB962C8B-B14F-4D97-AF65-F5344CB8AC3E}">
        <p14:creationId xmlns:p14="http://schemas.microsoft.com/office/powerpoint/2010/main" val="459012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23</a:t>
            </a:fld>
            <a:endParaRPr lang="en-US" dirty="0"/>
          </a:p>
        </p:txBody>
      </p:sp>
    </p:spTree>
    <p:extLst>
      <p:ext uri="{BB962C8B-B14F-4D97-AF65-F5344CB8AC3E}">
        <p14:creationId xmlns:p14="http://schemas.microsoft.com/office/powerpoint/2010/main" val="3306449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24</a:t>
            </a:fld>
            <a:endParaRPr lang="en-US" dirty="0"/>
          </a:p>
        </p:txBody>
      </p:sp>
    </p:spTree>
    <p:extLst>
      <p:ext uri="{BB962C8B-B14F-4D97-AF65-F5344CB8AC3E}">
        <p14:creationId xmlns:p14="http://schemas.microsoft.com/office/powerpoint/2010/main" val="3703654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25</a:t>
            </a:fld>
            <a:endParaRPr lang="en-US" dirty="0"/>
          </a:p>
        </p:txBody>
      </p:sp>
      <p:sp>
        <p:nvSpPr>
          <p:cNvPr id="6" name="Notes Placeholder 5">
            <a:extLst>
              <a:ext uri="{FF2B5EF4-FFF2-40B4-BE49-F238E27FC236}">
                <a16:creationId xmlns:a16="http://schemas.microsoft.com/office/drawing/2014/main" id="{BCEAD225-C113-F64D-A593-756A8CA559F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199967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26</a:t>
            </a:fld>
            <a:endParaRPr lang="en-US" dirty="0"/>
          </a:p>
        </p:txBody>
      </p:sp>
      <p:sp>
        <p:nvSpPr>
          <p:cNvPr id="6" name="Notes Placeholder 5">
            <a:extLst>
              <a:ext uri="{FF2B5EF4-FFF2-40B4-BE49-F238E27FC236}">
                <a16:creationId xmlns:a16="http://schemas.microsoft.com/office/drawing/2014/main" id="{876B02E6-AE9D-4146-AF05-BA50AC684F7F}"/>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131611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27</a:t>
            </a:fld>
            <a:endParaRPr lang="en-US" dirty="0"/>
          </a:p>
        </p:txBody>
      </p:sp>
    </p:spTree>
    <p:extLst>
      <p:ext uri="{BB962C8B-B14F-4D97-AF65-F5344CB8AC3E}">
        <p14:creationId xmlns:p14="http://schemas.microsoft.com/office/powerpoint/2010/main" val="2207299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28</a:t>
            </a:fld>
            <a:endParaRPr lang="en-US" dirty="0"/>
          </a:p>
        </p:txBody>
      </p:sp>
    </p:spTree>
    <p:extLst>
      <p:ext uri="{BB962C8B-B14F-4D97-AF65-F5344CB8AC3E}">
        <p14:creationId xmlns:p14="http://schemas.microsoft.com/office/powerpoint/2010/main" val="1332083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29</a:t>
            </a:fld>
            <a:endParaRPr lang="en-US" dirty="0"/>
          </a:p>
        </p:txBody>
      </p:sp>
      <p:sp>
        <p:nvSpPr>
          <p:cNvPr id="6" name="Notes Placeholder 5">
            <a:extLst>
              <a:ext uri="{FF2B5EF4-FFF2-40B4-BE49-F238E27FC236}">
                <a16:creationId xmlns:a16="http://schemas.microsoft.com/office/drawing/2014/main" id="{B0401568-D5A1-384F-83AA-D7B97BC26A5B}"/>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752663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30</a:t>
            </a:fld>
            <a:endParaRPr lang="en-US" dirty="0"/>
          </a:p>
        </p:txBody>
      </p:sp>
    </p:spTree>
    <p:extLst>
      <p:ext uri="{BB962C8B-B14F-4D97-AF65-F5344CB8AC3E}">
        <p14:creationId xmlns:p14="http://schemas.microsoft.com/office/powerpoint/2010/main" val="301107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3</a:t>
            </a:fld>
            <a:endParaRPr lang="en-US" dirty="0"/>
          </a:p>
        </p:txBody>
      </p:sp>
    </p:spTree>
    <p:extLst>
      <p:ext uri="{BB962C8B-B14F-4D97-AF65-F5344CB8AC3E}">
        <p14:creationId xmlns:p14="http://schemas.microsoft.com/office/powerpoint/2010/main" val="1272879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31</a:t>
            </a:fld>
            <a:endParaRPr lang="en-US" dirty="0"/>
          </a:p>
        </p:txBody>
      </p:sp>
    </p:spTree>
    <p:extLst>
      <p:ext uri="{BB962C8B-B14F-4D97-AF65-F5344CB8AC3E}">
        <p14:creationId xmlns:p14="http://schemas.microsoft.com/office/powerpoint/2010/main" val="272987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32</a:t>
            </a:fld>
            <a:endParaRPr lang="en-US" dirty="0"/>
          </a:p>
        </p:txBody>
      </p:sp>
    </p:spTree>
    <p:extLst>
      <p:ext uri="{BB962C8B-B14F-4D97-AF65-F5344CB8AC3E}">
        <p14:creationId xmlns:p14="http://schemas.microsoft.com/office/powerpoint/2010/main" val="2967203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33</a:t>
            </a:fld>
            <a:endParaRPr lang="en-US" dirty="0"/>
          </a:p>
        </p:txBody>
      </p:sp>
    </p:spTree>
    <p:extLst>
      <p:ext uri="{BB962C8B-B14F-4D97-AF65-F5344CB8AC3E}">
        <p14:creationId xmlns:p14="http://schemas.microsoft.com/office/powerpoint/2010/main" val="638778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34</a:t>
            </a:fld>
            <a:endParaRPr lang="en-US" dirty="0"/>
          </a:p>
        </p:txBody>
      </p:sp>
    </p:spTree>
    <p:extLst>
      <p:ext uri="{BB962C8B-B14F-4D97-AF65-F5344CB8AC3E}">
        <p14:creationId xmlns:p14="http://schemas.microsoft.com/office/powerpoint/2010/main" val="3465335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35</a:t>
            </a:fld>
            <a:endParaRPr lang="en-US" dirty="0"/>
          </a:p>
        </p:txBody>
      </p:sp>
    </p:spTree>
    <p:extLst>
      <p:ext uri="{BB962C8B-B14F-4D97-AF65-F5344CB8AC3E}">
        <p14:creationId xmlns:p14="http://schemas.microsoft.com/office/powerpoint/2010/main" val="2947979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36</a:t>
            </a:fld>
            <a:endParaRPr lang="en-US" dirty="0"/>
          </a:p>
        </p:txBody>
      </p:sp>
      <p:sp>
        <p:nvSpPr>
          <p:cNvPr id="6" name="Notes Placeholder 5">
            <a:extLst>
              <a:ext uri="{FF2B5EF4-FFF2-40B4-BE49-F238E27FC236}">
                <a16:creationId xmlns:a16="http://schemas.microsoft.com/office/drawing/2014/main" id="{F6188C4E-8830-4544-9899-87DB2A4D114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675517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37</a:t>
            </a:fld>
            <a:endParaRPr lang="en-US" dirty="0"/>
          </a:p>
        </p:txBody>
      </p:sp>
    </p:spTree>
    <p:extLst>
      <p:ext uri="{BB962C8B-B14F-4D97-AF65-F5344CB8AC3E}">
        <p14:creationId xmlns:p14="http://schemas.microsoft.com/office/powerpoint/2010/main" val="599037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38</a:t>
            </a:fld>
            <a:endParaRPr lang="en-US" dirty="0"/>
          </a:p>
        </p:txBody>
      </p:sp>
    </p:spTree>
    <p:extLst>
      <p:ext uri="{BB962C8B-B14F-4D97-AF65-F5344CB8AC3E}">
        <p14:creationId xmlns:p14="http://schemas.microsoft.com/office/powerpoint/2010/main" val="2475362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39</a:t>
            </a:fld>
            <a:endParaRPr lang="en-US" dirty="0"/>
          </a:p>
        </p:txBody>
      </p:sp>
    </p:spTree>
    <p:extLst>
      <p:ext uri="{BB962C8B-B14F-4D97-AF65-F5344CB8AC3E}">
        <p14:creationId xmlns:p14="http://schemas.microsoft.com/office/powerpoint/2010/main" val="2107242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40</a:t>
            </a:fld>
            <a:endParaRPr lang="en-US" dirty="0"/>
          </a:p>
        </p:txBody>
      </p:sp>
    </p:spTree>
    <p:extLst>
      <p:ext uri="{BB962C8B-B14F-4D97-AF65-F5344CB8AC3E}">
        <p14:creationId xmlns:p14="http://schemas.microsoft.com/office/powerpoint/2010/main" val="85968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4</a:t>
            </a:fld>
            <a:endParaRPr lang="en-US" dirty="0"/>
          </a:p>
        </p:txBody>
      </p:sp>
    </p:spTree>
    <p:extLst>
      <p:ext uri="{BB962C8B-B14F-4D97-AF65-F5344CB8AC3E}">
        <p14:creationId xmlns:p14="http://schemas.microsoft.com/office/powerpoint/2010/main" val="3657539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41</a:t>
            </a:fld>
            <a:endParaRPr lang="en-US" dirty="0"/>
          </a:p>
        </p:txBody>
      </p:sp>
    </p:spTree>
    <p:extLst>
      <p:ext uri="{BB962C8B-B14F-4D97-AF65-F5344CB8AC3E}">
        <p14:creationId xmlns:p14="http://schemas.microsoft.com/office/powerpoint/2010/main" val="3651200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42</a:t>
            </a:fld>
            <a:endParaRPr lang="en-US" dirty="0"/>
          </a:p>
        </p:txBody>
      </p:sp>
    </p:spTree>
    <p:extLst>
      <p:ext uri="{BB962C8B-B14F-4D97-AF65-F5344CB8AC3E}">
        <p14:creationId xmlns:p14="http://schemas.microsoft.com/office/powerpoint/2010/main" val="1740400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2919413" y="533400"/>
            <a:ext cx="3549650" cy="2662238"/>
          </a:xfrm>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3851" indent="-278405" eaLnBrk="0" hangingPunct="0">
              <a:defRPr>
                <a:solidFill>
                  <a:schemeClr val="tx1"/>
                </a:solidFill>
                <a:latin typeface="Arial" pitchFamily="34" charset="0"/>
                <a:ea typeface="ＭＳ Ｐゴシック" pitchFamily="34" charset="-128"/>
              </a:defRPr>
            </a:lvl2pPr>
            <a:lvl3pPr marL="1113617" indent="-222723" eaLnBrk="0" hangingPunct="0">
              <a:defRPr>
                <a:solidFill>
                  <a:schemeClr val="tx1"/>
                </a:solidFill>
                <a:latin typeface="Arial" pitchFamily="34" charset="0"/>
                <a:ea typeface="ＭＳ Ｐゴシック" pitchFamily="34" charset="-128"/>
              </a:defRPr>
            </a:lvl3pPr>
            <a:lvl4pPr marL="1559064" indent="-222723" eaLnBrk="0" hangingPunct="0">
              <a:defRPr>
                <a:solidFill>
                  <a:schemeClr val="tx1"/>
                </a:solidFill>
                <a:latin typeface="Arial" pitchFamily="34" charset="0"/>
                <a:ea typeface="ＭＳ Ｐゴシック" pitchFamily="34" charset="-128"/>
              </a:defRPr>
            </a:lvl4pPr>
            <a:lvl5pPr marL="2004512" indent="-222723" eaLnBrk="0" hangingPunct="0">
              <a:defRPr>
                <a:solidFill>
                  <a:schemeClr val="tx1"/>
                </a:solidFill>
                <a:latin typeface="Arial" pitchFamily="34" charset="0"/>
                <a:ea typeface="ＭＳ Ｐゴシック" pitchFamily="34" charset="-128"/>
              </a:defRPr>
            </a:lvl5pPr>
            <a:lvl6pPr marL="2449958"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6pPr>
            <a:lvl7pPr marL="2895405"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7pPr>
            <a:lvl8pPr marL="3340853"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8pPr>
            <a:lvl9pPr marL="3786299"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300" eaLnBrk="1" fontAlgn="auto" hangingPunct="1">
              <a:spcBef>
                <a:spcPts val="0"/>
              </a:spcBef>
              <a:spcAft>
                <a:spcPts val="0"/>
              </a:spcAft>
              <a:defRPr/>
            </a:pPr>
            <a:fld id="{43D52E08-7A09-4BF6-A8F2-1A668B438975}" type="slidenum">
              <a:rPr lang="en-US">
                <a:solidFill>
                  <a:prstClr val="black"/>
                </a:solidFill>
              </a:rPr>
              <a:pPr defTabSz="914300" eaLnBrk="1" fontAlgn="auto" hangingPunct="1">
                <a:spcBef>
                  <a:spcPts val="0"/>
                </a:spcBef>
                <a:spcAft>
                  <a:spcPts val="0"/>
                </a:spcAft>
                <a:defRPr/>
              </a:pPr>
              <a:t>43</a:t>
            </a:fld>
            <a:endParaRPr lang="en-US" dirty="0">
              <a:solidFill>
                <a:prstClr val="black"/>
              </a:solidFill>
            </a:endParaRPr>
          </a:p>
        </p:txBody>
      </p:sp>
    </p:spTree>
    <p:extLst>
      <p:ext uri="{BB962C8B-B14F-4D97-AF65-F5344CB8AC3E}">
        <p14:creationId xmlns:p14="http://schemas.microsoft.com/office/powerpoint/2010/main" val="1011875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2919413" y="533400"/>
            <a:ext cx="3549650" cy="2662238"/>
          </a:xfrm>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3851" indent="-278405" eaLnBrk="0" hangingPunct="0">
              <a:defRPr>
                <a:solidFill>
                  <a:schemeClr val="tx1"/>
                </a:solidFill>
                <a:latin typeface="Arial" pitchFamily="34" charset="0"/>
                <a:ea typeface="ＭＳ Ｐゴシック" pitchFamily="34" charset="-128"/>
              </a:defRPr>
            </a:lvl2pPr>
            <a:lvl3pPr marL="1113617" indent="-222723" eaLnBrk="0" hangingPunct="0">
              <a:defRPr>
                <a:solidFill>
                  <a:schemeClr val="tx1"/>
                </a:solidFill>
                <a:latin typeface="Arial" pitchFamily="34" charset="0"/>
                <a:ea typeface="ＭＳ Ｐゴシック" pitchFamily="34" charset="-128"/>
              </a:defRPr>
            </a:lvl3pPr>
            <a:lvl4pPr marL="1559064" indent="-222723" eaLnBrk="0" hangingPunct="0">
              <a:defRPr>
                <a:solidFill>
                  <a:schemeClr val="tx1"/>
                </a:solidFill>
                <a:latin typeface="Arial" pitchFamily="34" charset="0"/>
                <a:ea typeface="ＭＳ Ｐゴシック" pitchFamily="34" charset="-128"/>
              </a:defRPr>
            </a:lvl4pPr>
            <a:lvl5pPr marL="2004512" indent="-222723" eaLnBrk="0" hangingPunct="0">
              <a:defRPr>
                <a:solidFill>
                  <a:schemeClr val="tx1"/>
                </a:solidFill>
                <a:latin typeface="Arial" pitchFamily="34" charset="0"/>
                <a:ea typeface="ＭＳ Ｐゴシック" pitchFamily="34" charset="-128"/>
              </a:defRPr>
            </a:lvl5pPr>
            <a:lvl6pPr marL="2449958"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6pPr>
            <a:lvl7pPr marL="2895405"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7pPr>
            <a:lvl8pPr marL="3340853"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8pPr>
            <a:lvl9pPr marL="3786299"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300" eaLnBrk="1" fontAlgn="auto" hangingPunct="1">
              <a:spcBef>
                <a:spcPts val="0"/>
              </a:spcBef>
              <a:spcAft>
                <a:spcPts val="0"/>
              </a:spcAft>
              <a:defRPr/>
            </a:pPr>
            <a:fld id="{46E4885A-70DB-4EDB-BEA5-34C5439C74DC}" type="slidenum">
              <a:rPr lang="en-US">
                <a:solidFill>
                  <a:prstClr val="black"/>
                </a:solidFill>
              </a:rPr>
              <a:pPr defTabSz="914300" eaLnBrk="1" fontAlgn="auto" hangingPunct="1">
                <a:spcBef>
                  <a:spcPts val="0"/>
                </a:spcBef>
                <a:spcAft>
                  <a:spcPts val="0"/>
                </a:spcAft>
                <a:defRPr/>
              </a:pPr>
              <a:t>44</a:t>
            </a:fld>
            <a:endParaRPr lang="en-US" dirty="0">
              <a:solidFill>
                <a:prstClr val="black"/>
              </a:solidFill>
            </a:endParaRPr>
          </a:p>
        </p:txBody>
      </p:sp>
    </p:spTree>
    <p:extLst>
      <p:ext uri="{BB962C8B-B14F-4D97-AF65-F5344CB8AC3E}">
        <p14:creationId xmlns:p14="http://schemas.microsoft.com/office/powerpoint/2010/main" val="1711468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xfrm>
            <a:off x="2919413" y="533400"/>
            <a:ext cx="3549650" cy="2662238"/>
          </a:xfrm>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3851" indent="-278405" eaLnBrk="0" hangingPunct="0">
              <a:defRPr>
                <a:solidFill>
                  <a:schemeClr val="tx1"/>
                </a:solidFill>
                <a:latin typeface="Arial" pitchFamily="34" charset="0"/>
                <a:ea typeface="ＭＳ Ｐゴシック" pitchFamily="34" charset="-128"/>
              </a:defRPr>
            </a:lvl2pPr>
            <a:lvl3pPr marL="1113617" indent="-222723" eaLnBrk="0" hangingPunct="0">
              <a:defRPr>
                <a:solidFill>
                  <a:schemeClr val="tx1"/>
                </a:solidFill>
                <a:latin typeface="Arial" pitchFamily="34" charset="0"/>
                <a:ea typeface="ＭＳ Ｐゴシック" pitchFamily="34" charset="-128"/>
              </a:defRPr>
            </a:lvl3pPr>
            <a:lvl4pPr marL="1559064" indent="-222723" eaLnBrk="0" hangingPunct="0">
              <a:defRPr>
                <a:solidFill>
                  <a:schemeClr val="tx1"/>
                </a:solidFill>
                <a:latin typeface="Arial" pitchFamily="34" charset="0"/>
                <a:ea typeface="ＭＳ Ｐゴシック" pitchFamily="34" charset="-128"/>
              </a:defRPr>
            </a:lvl4pPr>
            <a:lvl5pPr marL="2004512" indent="-222723" eaLnBrk="0" hangingPunct="0">
              <a:defRPr>
                <a:solidFill>
                  <a:schemeClr val="tx1"/>
                </a:solidFill>
                <a:latin typeface="Arial" pitchFamily="34" charset="0"/>
                <a:ea typeface="ＭＳ Ｐゴシック" pitchFamily="34" charset="-128"/>
              </a:defRPr>
            </a:lvl5pPr>
            <a:lvl6pPr marL="2449958"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6pPr>
            <a:lvl7pPr marL="2895405"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7pPr>
            <a:lvl8pPr marL="3340853"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8pPr>
            <a:lvl9pPr marL="3786299"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300" eaLnBrk="1" fontAlgn="auto" hangingPunct="1">
              <a:spcBef>
                <a:spcPts val="0"/>
              </a:spcBef>
              <a:spcAft>
                <a:spcPts val="0"/>
              </a:spcAft>
              <a:defRPr/>
            </a:pPr>
            <a:fld id="{1F41DC2B-7373-4B01-899F-3ED688EB7788}" type="slidenum">
              <a:rPr lang="en-US">
                <a:solidFill>
                  <a:prstClr val="black"/>
                </a:solidFill>
              </a:rPr>
              <a:pPr defTabSz="914300" eaLnBrk="1" fontAlgn="auto" hangingPunct="1">
                <a:spcBef>
                  <a:spcPts val="0"/>
                </a:spcBef>
                <a:spcAft>
                  <a:spcPts val="0"/>
                </a:spcAft>
                <a:defRPr/>
              </a:pPr>
              <a:t>45</a:t>
            </a:fld>
            <a:endParaRPr lang="en-US" dirty="0">
              <a:solidFill>
                <a:prstClr val="black"/>
              </a:solidFill>
            </a:endParaRPr>
          </a:p>
        </p:txBody>
      </p:sp>
    </p:spTree>
    <p:extLst>
      <p:ext uri="{BB962C8B-B14F-4D97-AF65-F5344CB8AC3E}">
        <p14:creationId xmlns:p14="http://schemas.microsoft.com/office/powerpoint/2010/main" val="2511295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8C79-6A20-4CA6-B3DE-1ADA7F37688E}" type="slidenum">
              <a:rPr lang="en-CA" smtClean="0"/>
              <a:t>46</a:t>
            </a:fld>
            <a:endParaRPr lang="en-CA" dirty="0"/>
          </a:p>
        </p:txBody>
      </p:sp>
    </p:spTree>
    <p:extLst>
      <p:ext uri="{BB962C8B-B14F-4D97-AF65-F5344CB8AC3E}">
        <p14:creationId xmlns:p14="http://schemas.microsoft.com/office/powerpoint/2010/main" val="3817723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47</a:t>
            </a:fld>
            <a:endParaRPr lang="en-US" dirty="0"/>
          </a:p>
        </p:txBody>
      </p:sp>
    </p:spTree>
    <p:extLst>
      <p:ext uri="{BB962C8B-B14F-4D97-AF65-F5344CB8AC3E}">
        <p14:creationId xmlns:p14="http://schemas.microsoft.com/office/powerpoint/2010/main" val="32261393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48</a:t>
            </a:fld>
            <a:endParaRPr lang="en-US" dirty="0"/>
          </a:p>
        </p:txBody>
      </p:sp>
    </p:spTree>
    <p:extLst>
      <p:ext uri="{BB962C8B-B14F-4D97-AF65-F5344CB8AC3E}">
        <p14:creationId xmlns:p14="http://schemas.microsoft.com/office/powerpoint/2010/main" val="3062869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49</a:t>
            </a:fld>
            <a:endParaRPr lang="en-US" dirty="0"/>
          </a:p>
        </p:txBody>
      </p:sp>
    </p:spTree>
    <p:extLst>
      <p:ext uri="{BB962C8B-B14F-4D97-AF65-F5344CB8AC3E}">
        <p14:creationId xmlns:p14="http://schemas.microsoft.com/office/powerpoint/2010/main" val="2445403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2919413" y="533400"/>
            <a:ext cx="3549650" cy="2662238"/>
          </a:xfrm>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3851" indent="-278405" eaLnBrk="0" hangingPunct="0">
              <a:defRPr>
                <a:solidFill>
                  <a:schemeClr val="tx1"/>
                </a:solidFill>
                <a:latin typeface="Arial" pitchFamily="34" charset="0"/>
                <a:ea typeface="ＭＳ Ｐゴシック" pitchFamily="34" charset="-128"/>
              </a:defRPr>
            </a:lvl2pPr>
            <a:lvl3pPr marL="1113617" indent="-222723" eaLnBrk="0" hangingPunct="0">
              <a:defRPr>
                <a:solidFill>
                  <a:schemeClr val="tx1"/>
                </a:solidFill>
                <a:latin typeface="Arial" pitchFamily="34" charset="0"/>
                <a:ea typeface="ＭＳ Ｐゴシック" pitchFamily="34" charset="-128"/>
              </a:defRPr>
            </a:lvl3pPr>
            <a:lvl4pPr marL="1559064" indent="-222723" eaLnBrk="0" hangingPunct="0">
              <a:defRPr>
                <a:solidFill>
                  <a:schemeClr val="tx1"/>
                </a:solidFill>
                <a:latin typeface="Arial" pitchFamily="34" charset="0"/>
                <a:ea typeface="ＭＳ Ｐゴシック" pitchFamily="34" charset="-128"/>
              </a:defRPr>
            </a:lvl4pPr>
            <a:lvl5pPr marL="2004512" indent="-222723" eaLnBrk="0" hangingPunct="0">
              <a:defRPr>
                <a:solidFill>
                  <a:schemeClr val="tx1"/>
                </a:solidFill>
                <a:latin typeface="Arial" pitchFamily="34" charset="0"/>
                <a:ea typeface="ＭＳ Ｐゴシック" pitchFamily="34" charset="-128"/>
              </a:defRPr>
            </a:lvl5pPr>
            <a:lvl6pPr marL="2449958"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6pPr>
            <a:lvl7pPr marL="2895405"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7pPr>
            <a:lvl8pPr marL="3340853"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8pPr>
            <a:lvl9pPr marL="3786299" indent="-222723" defTabSz="44544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300" eaLnBrk="1" fontAlgn="auto" hangingPunct="1">
              <a:spcBef>
                <a:spcPts val="0"/>
              </a:spcBef>
              <a:spcAft>
                <a:spcPts val="0"/>
              </a:spcAft>
              <a:defRPr/>
            </a:pPr>
            <a:fld id="{DF2C0054-FFAD-45E1-B86F-8B22A1AE3805}" type="slidenum">
              <a:rPr lang="en-US">
                <a:solidFill>
                  <a:prstClr val="black"/>
                </a:solidFill>
              </a:rPr>
              <a:pPr defTabSz="914300" eaLnBrk="1" fontAlgn="auto" hangingPunct="1">
                <a:spcBef>
                  <a:spcPts val="0"/>
                </a:spcBef>
                <a:spcAft>
                  <a:spcPts val="0"/>
                </a:spcAft>
                <a:defRPr/>
              </a:pPr>
              <a:t>50</a:t>
            </a:fld>
            <a:endParaRPr lang="en-US" dirty="0">
              <a:solidFill>
                <a:prstClr val="black"/>
              </a:solidFill>
            </a:endParaRPr>
          </a:p>
        </p:txBody>
      </p:sp>
    </p:spTree>
    <p:extLst>
      <p:ext uri="{BB962C8B-B14F-4D97-AF65-F5344CB8AC3E}">
        <p14:creationId xmlns:p14="http://schemas.microsoft.com/office/powerpoint/2010/main" val="304050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5</a:t>
            </a:fld>
            <a:endParaRPr lang="en-US" dirty="0"/>
          </a:p>
        </p:txBody>
      </p:sp>
    </p:spTree>
    <p:extLst>
      <p:ext uri="{BB962C8B-B14F-4D97-AF65-F5344CB8AC3E}">
        <p14:creationId xmlns:p14="http://schemas.microsoft.com/office/powerpoint/2010/main" val="2395792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51</a:t>
            </a:fld>
            <a:endParaRPr lang="en-US" dirty="0"/>
          </a:p>
        </p:txBody>
      </p:sp>
    </p:spTree>
    <p:extLst>
      <p:ext uri="{BB962C8B-B14F-4D97-AF65-F5344CB8AC3E}">
        <p14:creationId xmlns:p14="http://schemas.microsoft.com/office/powerpoint/2010/main" val="3633337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2919413" y="533400"/>
            <a:ext cx="3549650" cy="2662238"/>
          </a:xfrm>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pitchFamily="34"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790" indent="-285689" eaLnBrk="0" hangingPunct="0">
              <a:defRPr>
                <a:solidFill>
                  <a:schemeClr val="tx1"/>
                </a:solidFill>
                <a:latin typeface="Arial" charset="0"/>
                <a:ea typeface="ＭＳ Ｐゴシック" pitchFamily="34" charset="-128"/>
              </a:defRPr>
            </a:lvl2pPr>
            <a:lvl3pPr marL="1142754" indent="-228551" eaLnBrk="0" hangingPunct="0">
              <a:defRPr>
                <a:solidFill>
                  <a:schemeClr val="tx1"/>
                </a:solidFill>
                <a:latin typeface="Arial" charset="0"/>
                <a:ea typeface="ＭＳ Ｐゴシック" pitchFamily="34" charset="-128"/>
              </a:defRPr>
            </a:lvl3pPr>
            <a:lvl4pPr marL="1599856" indent="-228551" eaLnBrk="0" hangingPunct="0">
              <a:defRPr>
                <a:solidFill>
                  <a:schemeClr val="tx1"/>
                </a:solidFill>
                <a:latin typeface="Arial" charset="0"/>
                <a:ea typeface="ＭＳ Ｐゴシック" pitchFamily="34" charset="-128"/>
              </a:defRPr>
            </a:lvl4pPr>
            <a:lvl5pPr marL="2056957" indent="-228551" eaLnBrk="0" hangingPunct="0">
              <a:defRPr>
                <a:solidFill>
                  <a:schemeClr val="tx1"/>
                </a:solidFill>
                <a:latin typeface="Arial" charset="0"/>
                <a:ea typeface="ＭＳ Ｐゴシック" pitchFamily="34" charset="-128"/>
              </a:defRPr>
            </a:lvl5pPr>
            <a:lvl6pPr marL="2514059" indent="-228551" defTabSz="457101" eaLnBrk="0" fontAlgn="base" hangingPunct="0">
              <a:spcBef>
                <a:spcPct val="0"/>
              </a:spcBef>
              <a:spcAft>
                <a:spcPct val="0"/>
              </a:spcAft>
              <a:defRPr>
                <a:solidFill>
                  <a:schemeClr val="tx1"/>
                </a:solidFill>
                <a:latin typeface="Arial" charset="0"/>
                <a:ea typeface="ＭＳ Ｐゴシック" pitchFamily="34" charset="-128"/>
              </a:defRPr>
            </a:lvl6pPr>
            <a:lvl7pPr marL="2971161" indent="-228551" defTabSz="457101" eaLnBrk="0" fontAlgn="base" hangingPunct="0">
              <a:spcBef>
                <a:spcPct val="0"/>
              </a:spcBef>
              <a:spcAft>
                <a:spcPct val="0"/>
              </a:spcAft>
              <a:defRPr>
                <a:solidFill>
                  <a:schemeClr val="tx1"/>
                </a:solidFill>
                <a:latin typeface="Arial" charset="0"/>
                <a:ea typeface="ＭＳ Ｐゴシック" pitchFamily="34" charset="-128"/>
              </a:defRPr>
            </a:lvl7pPr>
            <a:lvl8pPr marL="3428262" indent="-228551" defTabSz="457101" eaLnBrk="0" fontAlgn="base" hangingPunct="0">
              <a:spcBef>
                <a:spcPct val="0"/>
              </a:spcBef>
              <a:spcAft>
                <a:spcPct val="0"/>
              </a:spcAft>
              <a:defRPr>
                <a:solidFill>
                  <a:schemeClr val="tx1"/>
                </a:solidFill>
                <a:latin typeface="Arial" charset="0"/>
                <a:ea typeface="ＭＳ Ｐゴシック" pitchFamily="34" charset="-128"/>
              </a:defRPr>
            </a:lvl8pPr>
            <a:lvl9pPr marL="3885364" indent="-228551" defTabSz="45710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8601002-CDA1-4ED8-9BEB-AC284DD51E72}" type="slidenum">
              <a:rPr lang="en-US" smtClean="0">
                <a:solidFill>
                  <a:prstClr val="black"/>
                </a:solidFill>
                <a:cs typeface="Arial" charset="0"/>
              </a:rPr>
              <a:pPr eaLnBrk="1" hangingPunct="1"/>
              <a:t>52</a:t>
            </a:fld>
            <a:endParaRPr lang="en-US" dirty="0">
              <a:solidFill>
                <a:prstClr val="black"/>
              </a:solidFill>
              <a:cs typeface="Arial" charset="0"/>
            </a:endParaRPr>
          </a:p>
        </p:txBody>
      </p:sp>
    </p:spTree>
    <p:extLst>
      <p:ext uri="{BB962C8B-B14F-4D97-AF65-F5344CB8AC3E}">
        <p14:creationId xmlns:p14="http://schemas.microsoft.com/office/powerpoint/2010/main" val="40688873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53</a:t>
            </a:fld>
            <a:endParaRPr lang="en-US" dirty="0"/>
          </a:p>
        </p:txBody>
      </p:sp>
    </p:spTree>
    <p:extLst>
      <p:ext uri="{BB962C8B-B14F-4D97-AF65-F5344CB8AC3E}">
        <p14:creationId xmlns:p14="http://schemas.microsoft.com/office/powerpoint/2010/main" val="42081433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54</a:t>
            </a:fld>
            <a:endParaRPr lang="en-US" dirty="0"/>
          </a:p>
        </p:txBody>
      </p:sp>
    </p:spTree>
    <p:extLst>
      <p:ext uri="{BB962C8B-B14F-4D97-AF65-F5344CB8AC3E}">
        <p14:creationId xmlns:p14="http://schemas.microsoft.com/office/powerpoint/2010/main" val="2304004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55</a:t>
            </a:fld>
            <a:endParaRPr lang="en-US" dirty="0"/>
          </a:p>
        </p:txBody>
      </p:sp>
    </p:spTree>
    <p:extLst>
      <p:ext uri="{BB962C8B-B14F-4D97-AF65-F5344CB8AC3E}">
        <p14:creationId xmlns:p14="http://schemas.microsoft.com/office/powerpoint/2010/main" val="2666367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57</a:t>
            </a:fld>
            <a:endParaRPr lang="en-US" dirty="0"/>
          </a:p>
        </p:txBody>
      </p:sp>
    </p:spTree>
    <p:extLst>
      <p:ext uri="{BB962C8B-B14F-4D97-AF65-F5344CB8AC3E}">
        <p14:creationId xmlns:p14="http://schemas.microsoft.com/office/powerpoint/2010/main" val="2431691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158E2C9-F892-4254-9A3E-331DBC3A0600}" type="slidenum">
              <a:rPr lang="en-US" smtClean="0"/>
              <a:pPr>
                <a:defRPr/>
              </a:pPr>
              <a:t>58</a:t>
            </a:fld>
            <a:endParaRPr lang="en-US" dirty="0"/>
          </a:p>
        </p:txBody>
      </p:sp>
    </p:spTree>
    <p:extLst>
      <p:ext uri="{BB962C8B-B14F-4D97-AF65-F5344CB8AC3E}">
        <p14:creationId xmlns:p14="http://schemas.microsoft.com/office/powerpoint/2010/main" val="1256752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59</a:t>
            </a:fld>
            <a:endParaRPr lang="en-US" dirty="0"/>
          </a:p>
        </p:txBody>
      </p:sp>
    </p:spTree>
    <p:extLst>
      <p:ext uri="{BB962C8B-B14F-4D97-AF65-F5344CB8AC3E}">
        <p14:creationId xmlns:p14="http://schemas.microsoft.com/office/powerpoint/2010/main" val="20543971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2919413" y="533400"/>
            <a:ext cx="3549650" cy="2662238"/>
          </a:xfrm>
          <a:prstGeom prst="rect">
            <a:avLst/>
          </a:prstGeom>
        </p:spPr>
        <p:txBody>
          <a:bodyPr/>
          <a:lstStyle/>
          <a:p>
            <a:endParaRPr dirty="0"/>
          </a:p>
        </p:txBody>
      </p:sp>
      <p:sp>
        <p:nvSpPr>
          <p:cNvPr id="176" name="Shape 17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endParaRPr dirty="0"/>
          </a:p>
        </p:txBody>
      </p:sp>
    </p:spTree>
    <p:extLst>
      <p:ext uri="{BB962C8B-B14F-4D97-AF65-F5344CB8AC3E}">
        <p14:creationId xmlns:p14="http://schemas.microsoft.com/office/powerpoint/2010/main" val="38140825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61</a:t>
            </a:fld>
            <a:endParaRPr lang="en-US" dirty="0"/>
          </a:p>
        </p:txBody>
      </p:sp>
    </p:spTree>
    <p:extLst>
      <p:ext uri="{BB962C8B-B14F-4D97-AF65-F5344CB8AC3E}">
        <p14:creationId xmlns:p14="http://schemas.microsoft.com/office/powerpoint/2010/main" val="310863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6</a:t>
            </a:fld>
            <a:endParaRPr lang="en-US" dirty="0"/>
          </a:p>
        </p:txBody>
      </p:sp>
    </p:spTree>
    <p:extLst>
      <p:ext uri="{BB962C8B-B14F-4D97-AF65-F5344CB8AC3E}">
        <p14:creationId xmlns:p14="http://schemas.microsoft.com/office/powerpoint/2010/main" val="2725879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98C79-6A20-4CA6-B3DE-1ADA7F37688E}" type="slidenum">
              <a:rPr lang="en-CA" smtClean="0"/>
              <a:t>62</a:t>
            </a:fld>
            <a:endParaRPr lang="en-CA" dirty="0"/>
          </a:p>
        </p:txBody>
      </p:sp>
    </p:spTree>
    <p:extLst>
      <p:ext uri="{BB962C8B-B14F-4D97-AF65-F5344CB8AC3E}">
        <p14:creationId xmlns:p14="http://schemas.microsoft.com/office/powerpoint/2010/main" val="1939304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64</a:t>
            </a:fld>
            <a:endParaRPr lang="en-US" dirty="0"/>
          </a:p>
        </p:txBody>
      </p:sp>
    </p:spTree>
    <p:extLst>
      <p:ext uri="{BB962C8B-B14F-4D97-AF65-F5344CB8AC3E}">
        <p14:creationId xmlns:p14="http://schemas.microsoft.com/office/powerpoint/2010/main" val="33437424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65</a:t>
            </a:fld>
            <a:endParaRPr lang="en-US" dirty="0"/>
          </a:p>
        </p:txBody>
      </p:sp>
    </p:spTree>
    <p:extLst>
      <p:ext uri="{BB962C8B-B14F-4D97-AF65-F5344CB8AC3E}">
        <p14:creationId xmlns:p14="http://schemas.microsoft.com/office/powerpoint/2010/main" val="27799793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66</a:t>
            </a:fld>
            <a:endParaRPr lang="en-US" dirty="0"/>
          </a:p>
        </p:txBody>
      </p:sp>
    </p:spTree>
    <p:extLst>
      <p:ext uri="{BB962C8B-B14F-4D97-AF65-F5344CB8AC3E}">
        <p14:creationId xmlns:p14="http://schemas.microsoft.com/office/powerpoint/2010/main" val="33309586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67</a:t>
            </a:fld>
            <a:endParaRPr lang="en-US" dirty="0"/>
          </a:p>
        </p:txBody>
      </p:sp>
    </p:spTree>
    <p:extLst>
      <p:ext uri="{BB962C8B-B14F-4D97-AF65-F5344CB8AC3E}">
        <p14:creationId xmlns:p14="http://schemas.microsoft.com/office/powerpoint/2010/main" val="7593006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CE15A-680E-4084-B64A-15C504756394}" type="slidenum">
              <a:rPr lang="en-US" smtClean="0"/>
              <a:t>68</a:t>
            </a:fld>
            <a:endParaRPr lang="en-US" dirty="0"/>
          </a:p>
        </p:txBody>
      </p:sp>
    </p:spTree>
    <p:extLst>
      <p:ext uri="{BB962C8B-B14F-4D97-AF65-F5344CB8AC3E}">
        <p14:creationId xmlns:p14="http://schemas.microsoft.com/office/powerpoint/2010/main" val="30195483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69</a:t>
            </a:fld>
            <a:endParaRPr lang="en-US" dirty="0"/>
          </a:p>
        </p:txBody>
      </p:sp>
    </p:spTree>
    <p:extLst>
      <p:ext uri="{BB962C8B-B14F-4D97-AF65-F5344CB8AC3E}">
        <p14:creationId xmlns:p14="http://schemas.microsoft.com/office/powerpoint/2010/main" val="21903502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70</a:t>
            </a:fld>
            <a:endParaRPr lang="en-US" dirty="0"/>
          </a:p>
        </p:txBody>
      </p:sp>
    </p:spTree>
    <p:extLst>
      <p:ext uri="{BB962C8B-B14F-4D97-AF65-F5344CB8AC3E}">
        <p14:creationId xmlns:p14="http://schemas.microsoft.com/office/powerpoint/2010/main" val="1872360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71</a:t>
            </a:fld>
            <a:endParaRPr lang="en-US" dirty="0"/>
          </a:p>
        </p:txBody>
      </p:sp>
    </p:spTree>
    <p:extLst>
      <p:ext uri="{BB962C8B-B14F-4D97-AF65-F5344CB8AC3E}">
        <p14:creationId xmlns:p14="http://schemas.microsoft.com/office/powerpoint/2010/main" val="17040342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72</a:t>
            </a:fld>
            <a:endParaRPr lang="en-US" dirty="0"/>
          </a:p>
        </p:txBody>
      </p:sp>
    </p:spTree>
    <p:extLst>
      <p:ext uri="{BB962C8B-B14F-4D97-AF65-F5344CB8AC3E}">
        <p14:creationId xmlns:p14="http://schemas.microsoft.com/office/powerpoint/2010/main" val="351690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20A96BAB-2143-485B-A1CD-B1F1C3CA2B70}" type="slidenum">
              <a:rPr lang="en-US" smtClean="0">
                <a:cs typeface="Arial" pitchFamily="34" charset="0"/>
              </a:rPr>
              <a:pPr/>
              <a:t>7</a:t>
            </a:fld>
            <a:endParaRPr lang="en-US" dirty="0">
              <a:cs typeface="Arial" pitchFamily="34" charset="0"/>
            </a:endParaRPr>
          </a:p>
        </p:txBody>
      </p:sp>
      <p:sp>
        <p:nvSpPr>
          <p:cNvPr id="193539" name="Rectangle 2"/>
          <p:cNvSpPr>
            <a:spLocks noGrp="1" noRot="1" noChangeAspect="1" noChangeArrowheads="1" noTextEdit="1"/>
          </p:cNvSpPr>
          <p:nvPr>
            <p:ph type="sldImg"/>
          </p:nvPr>
        </p:nvSpPr>
        <p:spPr>
          <a:xfrm>
            <a:off x="2919413" y="533400"/>
            <a:ext cx="3549650" cy="2662238"/>
          </a:xfrm>
          <a:ln/>
        </p:spPr>
      </p:sp>
      <p:sp>
        <p:nvSpPr>
          <p:cNvPr id="3" name="Notes Placeholder 2">
            <a:extLst>
              <a:ext uri="{FF2B5EF4-FFF2-40B4-BE49-F238E27FC236}">
                <a16:creationId xmlns:a16="http://schemas.microsoft.com/office/drawing/2014/main" id="{9FDA426D-6F21-C645-BF71-190D0361BF85}"/>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40128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73</a:t>
            </a:fld>
            <a:endParaRPr lang="en-US" dirty="0"/>
          </a:p>
        </p:txBody>
      </p:sp>
    </p:spTree>
    <p:extLst>
      <p:ext uri="{BB962C8B-B14F-4D97-AF65-F5344CB8AC3E}">
        <p14:creationId xmlns:p14="http://schemas.microsoft.com/office/powerpoint/2010/main" val="11108574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74</a:t>
            </a:fld>
            <a:endParaRPr lang="en-US" dirty="0"/>
          </a:p>
        </p:txBody>
      </p:sp>
    </p:spTree>
    <p:extLst>
      <p:ext uri="{BB962C8B-B14F-4D97-AF65-F5344CB8AC3E}">
        <p14:creationId xmlns:p14="http://schemas.microsoft.com/office/powerpoint/2010/main" val="9626195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75</a:t>
            </a:fld>
            <a:endParaRPr lang="en-US" dirty="0"/>
          </a:p>
        </p:txBody>
      </p:sp>
    </p:spTree>
    <p:extLst>
      <p:ext uri="{BB962C8B-B14F-4D97-AF65-F5344CB8AC3E}">
        <p14:creationId xmlns:p14="http://schemas.microsoft.com/office/powerpoint/2010/main" val="1241993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76</a:t>
            </a:fld>
            <a:endParaRPr lang="en-US" dirty="0"/>
          </a:p>
        </p:txBody>
      </p:sp>
    </p:spTree>
    <p:extLst>
      <p:ext uri="{BB962C8B-B14F-4D97-AF65-F5344CB8AC3E}">
        <p14:creationId xmlns:p14="http://schemas.microsoft.com/office/powerpoint/2010/main" val="5863595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1B194-9CDF-499E-B3B7-A28224DAF855}" type="slidenum">
              <a:rPr lang="en-US" smtClean="0"/>
              <a:pPr>
                <a:defRPr/>
              </a:pPr>
              <a:t>77</a:t>
            </a:fld>
            <a:endParaRPr lang="en-US" dirty="0"/>
          </a:p>
        </p:txBody>
      </p:sp>
    </p:spTree>
    <p:extLst>
      <p:ext uri="{BB962C8B-B14F-4D97-AF65-F5344CB8AC3E}">
        <p14:creationId xmlns:p14="http://schemas.microsoft.com/office/powerpoint/2010/main" val="23249893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78</a:t>
            </a:fld>
            <a:endParaRPr lang="en-US" dirty="0"/>
          </a:p>
        </p:txBody>
      </p:sp>
    </p:spTree>
    <p:extLst>
      <p:ext uri="{BB962C8B-B14F-4D97-AF65-F5344CB8AC3E}">
        <p14:creationId xmlns:p14="http://schemas.microsoft.com/office/powerpoint/2010/main" val="10142560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79</a:t>
            </a:fld>
            <a:endParaRPr lang="en-US" dirty="0"/>
          </a:p>
        </p:txBody>
      </p:sp>
    </p:spTree>
    <p:extLst>
      <p:ext uri="{BB962C8B-B14F-4D97-AF65-F5344CB8AC3E}">
        <p14:creationId xmlns:p14="http://schemas.microsoft.com/office/powerpoint/2010/main" val="365133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B1B194-9CDF-499E-B3B7-A28224DAF855}" type="slidenum">
              <a:rPr lang="en-US" smtClean="0"/>
              <a:pPr>
                <a:defRPr/>
              </a:pPr>
              <a:t>9</a:t>
            </a:fld>
            <a:endParaRPr lang="en-US" dirty="0"/>
          </a:p>
        </p:txBody>
      </p:sp>
    </p:spTree>
    <p:extLst>
      <p:ext uri="{BB962C8B-B14F-4D97-AF65-F5344CB8AC3E}">
        <p14:creationId xmlns:p14="http://schemas.microsoft.com/office/powerpoint/2010/main" val="4133972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98C79-6A20-4CA6-B3DE-1ADA7F37688E}" type="slidenum">
              <a:rPr lang="en-CA" smtClean="0"/>
              <a:t>10</a:t>
            </a:fld>
            <a:endParaRPr lang="en-CA" dirty="0"/>
          </a:p>
        </p:txBody>
      </p:sp>
    </p:spTree>
    <p:extLst>
      <p:ext uri="{BB962C8B-B14F-4D97-AF65-F5344CB8AC3E}">
        <p14:creationId xmlns:p14="http://schemas.microsoft.com/office/powerpoint/2010/main" val="22577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FADB-F5C5-47E8-A431-7DCDAFBC1A5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9494D51C-A0EC-4ECF-B580-09AF3C45D93B}"/>
              </a:ext>
            </a:extLst>
          </p:cNvPr>
          <p:cNvSpPr>
            <a:spLocks noGrp="1"/>
          </p:cNvSpPr>
          <p:nvPr>
            <p:ph type="subTitle" idx="1"/>
          </p:nvPr>
        </p:nvSpPr>
        <p:spPr>
          <a:xfrm>
            <a:off x="1143000" y="3602038"/>
            <a:ext cx="6858000" cy="1655762"/>
          </a:xfrm>
        </p:spPr>
        <p:txBody>
          <a:bodyPr/>
          <a:lstStyle>
            <a:lvl1pPr marL="0" indent="0" algn="ctr">
              <a:buNone/>
              <a:defRPr sz="1800"/>
            </a:lvl1pPr>
            <a:lvl2pPr marL="342896" indent="0" algn="ctr">
              <a:buNone/>
              <a:defRPr sz="1500"/>
            </a:lvl2pPr>
            <a:lvl3pPr marL="685791" indent="0" algn="ctr">
              <a:buNone/>
              <a:defRPr sz="1351"/>
            </a:lvl3pPr>
            <a:lvl4pPr marL="1028687" indent="0" algn="ctr">
              <a:buNone/>
              <a:defRPr sz="1200"/>
            </a:lvl4pPr>
            <a:lvl5pPr marL="1371583" indent="0" algn="ctr">
              <a:buNone/>
              <a:defRPr sz="1200"/>
            </a:lvl5pPr>
            <a:lvl6pPr marL="1714479" indent="0" algn="ctr">
              <a:buNone/>
              <a:defRPr sz="1200"/>
            </a:lvl6pPr>
            <a:lvl7pPr marL="2057374" indent="0" algn="ctr">
              <a:buNone/>
              <a:defRPr sz="1200"/>
            </a:lvl7pPr>
            <a:lvl8pPr marL="2400270" indent="0" algn="ctr">
              <a:buNone/>
              <a:defRPr sz="1200"/>
            </a:lvl8pPr>
            <a:lvl9pPr marL="2743166" indent="0" algn="ctr">
              <a:buNone/>
              <a:defRPr sz="1200"/>
            </a:lvl9pPr>
          </a:lstStyle>
          <a:p>
            <a:r>
              <a:rPr lang="en-US"/>
              <a:t>Click to edit Master subtitle style</a:t>
            </a:r>
            <a:endParaRPr lang="en-CA"/>
          </a:p>
        </p:txBody>
      </p:sp>
    </p:spTree>
    <p:extLst>
      <p:ext uri="{BB962C8B-B14F-4D97-AF65-F5344CB8AC3E}">
        <p14:creationId xmlns:p14="http://schemas.microsoft.com/office/powerpoint/2010/main" val="1226004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441450"/>
            <a:ext cx="8229600" cy="4186238"/>
          </a:xfrm>
        </p:spPr>
        <p:txBody>
          <a:bodyPr/>
          <a:lstStyle>
            <a:lvl1pPr>
              <a:defRPr sz="2100">
                <a:solidFill>
                  <a:srgbClr val="4C4C4C"/>
                </a:solidFill>
              </a:defRPr>
            </a:lvl1pPr>
            <a:lvl2pPr>
              <a:defRPr sz="2100">
                <a:solidFill>
                  <a:srgbClr val="4C4C4C"/>
                </a:solidFill>
              </a:defRPr>
            </a:lvl2pPr>
            <a:lvl3pPr>
              <a:defRPr sz="2100">
                <a:solidFill>
                  <a:srgbClr val="4C4C4C"/>
                </a:solidFill>
              </a:defRPr>
            </a:lvl3pPr>
            <a:lvl4pPr>
              <a:defRPr sz="2100">
                <a:solidFill>
                  <a:srgbClr val="4C4C4C"/>
                </a:solidFill>
              </a:defRPr>
            </a:lvl4pPr>
            <a:lvl5pPr>
              <a:defRPr sz="2100">
                <a:solidFill>
                  <a:srgbClr val="4C4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0530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1" y="1571624"/>
            <a:ext cx="3845169" cy="3985114"/>
          </a:xfrm>
          <a:prstGeom prst="rect">
            <a:avLst/>
          </a:prstGeo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845905" y="1571624"/>
            <a:ext cx="3845169" cy="3985114"/>
          </a:xfrm>
          <a:prstGeom prst="rect">
            <a:avLst/>
          </a:prstGeo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111125"/>
            <a:ext cx="8229600" cy="1143000"/>
          </a:xfrm>
        </p:spPr>
        <p:txBody>
          <a:bodyPr/>
          <a:lstStyle/>
          <a:p>
            <a:r>
              <a:rPr lang="en-US"/>
              <a:t>Click to edit Master title style</a:t>
            </a:r>
          </a:p>
        </p:txBody>
      </p:sp>
    </p:spTree>
    <p:extLst>
      <p:ext uri="{BB962C8B-B14F-4D97-AF65-F5344CB8AC3E}">
        <p14:creationId xmlns:p14="http://schemas.microsoft.com/office/powerpoint/2010/main" val="1389978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848100"/>
            <a:ext cx="82296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32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1" y="1571624"/>
            <a:ext cx="3845169" cy="3985114"/>
          </a:xfrm>
          <a:prstGeom prst="rect">
            <a:avLst/>
          </a:prstGeo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3"/>
          </p:nvPr>
        </p:nvSpPr>
        <p:spPr>
          <a:xfrm>
            <a:off x="4845904" y="1571624"/>
            <a:ext cx="3845169" cy="3985114"/>
          </a:xfrm>
          <a:prstGeom prst="rect">
            <a:avLst/>
          </a:prstGeo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111125"/>
            <a:ext cx="8229600" cy="1143000"/>
          </a:xfrm>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63624"/>
            <a:ext cx="8229600" cy="1143000"/>
          </a:xfrm>
          <a:prstGeom prst="rect">
            <a:avLst/>
          </a:prstGeom>
        </p:spPr>
        <p:txBody>
          <a:bodyPr/>
          <a:lstStyle>
            <a:lvl1pPr>
              <a:defRPr>
                <a:solidFill>
                  <a:srgbClr val="00418D"/>
                </a:solidFill>
              </a:defRPr>
            </a:lvl1pPr>
          </a:lstStyle>
          <a:p>
            <a:r>
              <a:rPr lang="en-US" dirty="0"/>
              <a:t>Click to edit Master title style</a:t>
            </a:r>
          </a:p>
        </p:txBody>
      </p:sp>
      <p:sp>
        <p:nvSpPr>
          <p:cNvPr id="8" name="Content Placeholder 7"/>
          <p:cNvSpPr>
            <a:spLocks noGrp="1"/>
          </p:cNvSpPr>
          <p:nvPr>
            <p:ph sz="quarter" idx="12"/>
          </p:nvPr>
        </p:nvSpPr>
        <p:spPr>
          <a:xfrm>
            <a:off x="457200" y="1547813"/>
            <a:ext cx="8229600" cy="4160837"/>
          </a:xfrm>
          <a:prstGeom prst="rect">
            <a:avLst/>
          </a:prstGeo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46997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466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441450"/>
            <a:ext cx="8229600" cy="4186238"/>
          </a:xfrm>
        </p:spPr>
        <p:txBody>
          <a:bodyPr/>
          <a:lstStyle>
            <a:lvl1pPr>
              <a:defRPr sz="2800">
                <a:solidFill>
                  <a:srgbClr val="4C4C4C"/>
                </a:solidFill>
              </a:defRPr>
            </a:lvl1pPr>
            <a:lvl2pPr>
              <a:defRPr sz="2800">
                <a:solidFill>
                  <a:srgbClr val="4C4C4C"/>
                </a:solidFill>
              </a:defRPr>
            </a:lvl2pPr>
            <a:lvl3pPr>
              <a:defRPr sz="2800">
                <a:solidFill>
                  <a:srgbClr val="4C4C4C"/>
                </a:solidFill>
              </a:defRPr>
            </a:lvl3pPr>
            <a:lvl4pPr>
              <a:defRPr sz="2800">
                <a:solidFill>
                  <a:srgbClr val="4C4C4C"/>
                </a:solidFill>
              </a:defRPr>
            </a:lvl4pPr>
            <a:lvl5pPr>
              <a:defRPr sz="2800">
                <a:solidFill>
                  <a:srgbClr val="4C4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11041" y="1606399"/>
            <a:ext cx="6621135" cy="3393434"/>
          </a:xfrm>
          <a:prstGeom prst="rect">
            <a:avLst/>
          </a:prstGeom>
        </p:spPr>
        <p:txBody>
          <a:bodyPr vert="horz"/>
          <a:lstStyle>
            <a:lvl1pPr algn="l">
              <a:defRPr sz="2500" b="1" i="0" baseline="0">
                <a:latin typeface="Arial"/>
                <a:cs typeface="Arial"/>
              </a:defRPr>
            </a:lvl1pPr>
          </a:lstStyle>
          <a:p>
            <a:r>
              <a:rPr lang="en-US" dirty="0"/>
              <a:t>Large/Graphical Speaker </a:t>
            </a:r>
            <a:br>
              <a:rPr lang="en-US" dirty="0"/>
            </a:br>
            <a:r>
              <a:rPr lang="en-US" dirty="0"/>
              <a:t>Content Can Appear Here</a:t>
            </a:r>
            <a:br>
              <a:rPr lang="en-US" dirty="0"/>
            </a:br>
            <a:br>
              <a:rPr lang="en-US" dirty="0"/>
            </a:br>
            <a:r>
              <a:rPr lang="en-US" dirty="0"/>
              <a:t>• Copy</a:t>
            </a:r>
            <a:br>
              <a:rPr lang="en-US" dirty="0"/>
            </a:br>
            <a:r>
              <a:rPr lang="en-US" dirty="0"/>
              <a:t>• Bullet Points</a:t>
            </a:r>
            <a:br>
              <a:rPr lang="en-US" dirty="0"/>
            </a:br>
            <a:r>
              <a:rPr lang="en-US" dirty="0"/>
              <a:t>• Charts</a:t>
            </a:r>
            <a:br>
              <a:rPr lang="en-US" dirty="0"/>
            </a:br>
            <a:r>
              <a:rPr lang="en-US" dirty="0"/>
              <a:t>• Graphs</a:t>
            </a:r>
          </a:p>
        </p:txBody>
      </p:sp>
    </p:spTree>
    <p:extLst>
      <p:ext uri="{BB962C8B-B14F-4D97-AF65-F5344CB8AC3E}">
        <p14:creationId xmlns:p14="http://schemas.microsoft.com/office/powerpoint/2010/main" val="3167168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5C2C-9A10-43A6-94B6-D93951EDED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E3CA7F3-E19F-4217-A07E-A402DDA95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07475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3486-B2BA-449E-BE75-D38B758D56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4E5979D-C06B-47CB-9C5B-6D9899DE4004}"/>
              </a:ext>
            </a:extLst>
          </p:cNvPr>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78430E9-63D4-4F1B-BB5A-2DF04E4442AE}"/>
              </a:ext>
            </a:extLst>
          </p:cNvPr>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31133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20DC-86C8-4CE5-A146-840003FBDBEE}"/>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851481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12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63624"/>
            <a:ext cx="8229600" cy="1143000"/>
          </a:xfrm>
          <a:prstGeom prst="rect">
            <a:avLst/>
          </a:prstGeom>
        </p:spPr>
        <p:txBody>
          <a:bodyPr/>
          <a:lstStyle>
            <a:lvl1pPr>
              <a:defRPr>
                <a:solidFill>
                  <a:srgbClr val="00418D"/>
                </a:solidFill>
              </a:defRPr>
            </a:lvl1pPr>
          </a:lstStyle>
          <a:p>
            <a:r>
              <a:rPr lang="en-US" dirty="0"/>
              <a:t>Click to edit Master title style</a:t>
            </a:r>
          </a:p>
        </p:txBody>
      </p:sp>
      <p:sp>
        <p:nvSpPr>
          <p:cNvPr id="8" name="Content Placeholder 7"/>
          <p:cNvSpPr>
            <a:spLocks noGrp="1"/>
          </p:cNvSpPr>
          <p:nvPr>
            <p:ph sz="quarter" idx="12"/>
          </p:nvPr>
        </p:nvSpPr>
        <p:spPr>
          <a:xfrm>
            <a:off x="457200" y="1547813"/>
            <a:ext cx="8229600" cy="4160837"/>
          </a:xfrm>
          <a:prstGeom prst="rect">
            <a:avLst/>
          </a:prstGeom>
        </p:spPr>
        <p:txBody>
          <a:bodyPr/>
          <a:lstStyle>
            <a:lvl1pPr>
              <a:defRPr>
                <a:solidFill>
                  <a:srgbClr val="4C4C4C"/>
                </a:solidFill>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9455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14316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7801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234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tecker.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100000"/>
                <a:alpha val="25000"/>
              </a:schemeClr>
            </a:gs>
            <a:gs pos="100000">
              <a:schemeClr val="accent5">
                <a:lumMod val="100000"/>
                <a:alpha val="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C37DA-2A2F-42E7-9BCA-AEE360D287F4}"/>
              </a:ext>
            </a:extLst>
          </p:cNvPr>
          <p:cNvSpPr>
            <a:spLocks noGrp="1"/>
          </p:cNvSpPr>
          <p:nvPr>
            <p:ph type="title"/>
          </p:nvPr>
        </p:nvSpPr>
        <p:spPr>
          <a:xfrm>
            <a:off x="628652" y="365129"/>
            <a:ext cx="78867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80D69B76-1FF6-4271-9AD3-2ECA4715D7F5}"/>
              </a:ext>
            </a:extLst>
          </p:cNvPr>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Box 6">
            <a:extLst>
              <a:ext uri="{FF2B5EF4-FFF2-40B4-BE49-F238E27FC236}">
                <a16:creationId xmlns:a16="http://schemas.microsoft.com/office/drawing/2014/main" id="{CB3A9119-9702-4EAC-A5F2-6AACEAFC04A9}"/>
              </a:ext>
            </a:extLst>
          </p:cNvPr>
          <p:cNvSpPr txBox="1"/>
          <p:nvPr userDrawn="1"/>
        </p:nvSpPr>
        <p:spPr>
          <a:xfrm>
            <a:off x="2693728" y="6334694"/>
            <a:ext cx="3756547" cy="415498"/>
          </a:xfrm>
          <a:prstGeom prst="rect">
            <a:avLst/>
          </a:prstGeom>
          <a:noFill/>
        </p:spPr>
        <p:txBody>
          <a:bodyPr wrap="square" rtlCol="0">
            <a:spAutoFit/>
          </a:bodyPr>
          <a:lstStyle/>
          <a:p>
            <a:pPr algn="ctr" defTabSz="342905" fontAlgn="base">
              <a:spcBef>
                <a:spcPct val="0"/>
              </a:spcBef>
              <a:spcAft>
                <a:spcPct val="0"/>
              </a:spcAft>
              <a:defRPr/>
            </a:pPr>
            <a:r>
              <a:rPr lang="en-US" sz="1200" b="1" dirty="0">
                <a:solidFill>
                  <a:srgbClr val="4C4C4C"/>
                </a:solidFill>
                <a:latin typeface="Calibri" panose="020F0502020204030204" pitchFamily="34" charset="0"/>
                <a:ea typeface="ＭＳ Ｐゴシック" pitchFamily="-80" charset="-128"/>
              </a:rPr>
              <a:t>Slide </a:t>
            </a:r>
            <a:fld id="{F4CAC29B-D646-4C89-8216-74421C8CD178}" type="slidenum">
              <a:rPr lang="en-US" sz="1200" b="1" smtClean="0">
                <a:solidFill>
                  <a:srgbClr val="4C4C4C"/>
                </a:solidFill>
                <a:latin typeface="Calibri" panose="020F0502020204030204" pitchFamily="34" charset="0"/>
                <a:ea typeface="ＭＳ Ｐゴシック" pitchFamily="-80" charset="-128"/>
              </a:rPr>
              <a:pPr algn="ctr" defTabSz="342905" fontAlgn="base">
                <a:spcBef>
                  <a:spcPct val="0"/>
                </a:spcBef>
                <a:spcAft>
                  <a:spcPct val="0"/>
                </a:spcAft>
                <a:defRPr/>
              </a:pPr>
              <a:t>‹#›</a:t>
            </a:fld>
            <a:endParaRPr lang="en-US" sz="1200" dirty="0">
              <a:solidFill>
                <a:srgbClr val="4C4C4C"/>
              </a:solidFill>
              <a:latin typeface="Calibri" panose="020F0502020204030204" pitchFamily="34" charset="0"/>
              <a:ea typeface="ＭＳ Ｐゴシック" pitchFamily="-80" charset="-128"/>
            </a:endParaRPr>
          </a:p>
          <a:p>
            <a:pPr algn="ctr" defTabSz="342905" fontAlgn="base">
              <a:spcBef>
                <a:spcPct val="0"/>
              </a:spcBef>
              <a:spcAft>
                <a:spcPct val="0"/>
              </a:spcAft>
              <a:defRPr/>
            </a:pPr>
            <a:r>
              <a:rPr lang="en-US" sz="900" dirty="0">
                <a:solidFill>
                  <a:srgbClr val="4C4C4C"/>
                </a:solidFill>
                <a:latin typeface="Calibri" panose="020F0502020204030204" pitchFamily="34" charset="0"/>
                <a:ea typeface="ＭＳ Ｐゴシック" pitchFamily="-80" charset="-128"/>
              </a:rPr>
              <a:t>©2020 Tecker International, LLC  •  www.tecker.com</a:t>
            </a:r>
          </a:p>
        </p:txBody>
      </p:sp>
      <p:sp>
        <p:nvSpPr>
          <p:cNvPr id="4" name="TextBox 3">
            <a:extLst>
              <a:ext uri="{FF2B5EF4-FFF2-40B4-BE49-F238E27FC236}">
                <a16:creationId xmlns:a16="http://schemas.microsoft.com/office/drawing/2014/main" id="{B8F7D8E9-C451-41C6-86D2-D43DD2BFF4B7}"/>
              </a:ext>
            </a:extLst>
          </p:cNvPr>
          <p:cNvSpPr txBox="1"/>
          <p:nvPr userDrawn="1"/>
        </p:nvSpPr>
        <p:spPr>
          <a:xfrm>
            <a:off x="-24268" y="6659979"/>
            <a:ext cx="393037" cy="276999"/>
          </a:xfrm>
          <a:prstGeom prst="rect">
            <a:avLst/>
          </a:prstGeom>
          <a:noFill/>
        </p:spPr>
        <p:txBody>
          <a:bodyPr wrap="square" rtlCol="0">
            <a:spAutoFit/>
          </a:bodyPr>
          <a:lstStyle/>
          <a:p>
            <a:r>
              <a:rPr lang="en-US" sz="600" b="0" kern="1200" dirty="0">
                <a:solidFill>
                  <a:srgbClr val="4C4C4C">
                    <a:alpha val="25000"/>
                  </a:srgbClr>
                </a:solidFill>
                <a:latin typeface="Calibri" panose="020F0502020204030204" pitchFamily="34" charset="0"/>
                <a:ea typeface="ＭＳ Ｐゴシック" pitchFamily="-80" charset="-128"/>
                <a:cs typeface="+mn-cs"/>
              </a:rPr>
              <a:t>V1.3b</a:t>
            </a:r>
          </a:p>
          <a:p>
            <a:endParaRPr lang="en-US" sz="600" dirty="0">
              <a:solidFill>
                <a:schemeClr val="tx1">
                  <a:alpha val="50000"/>
                </a:schemeClr>
              </a:solidFill>
            </a:endParaRPr>
          </a:p>
        </p:txBody>
      </p:sp>
      <p:sp>
        <p:nvSpPr>
          <p:cNvPr id="6" name="Rectangle 5">
            <a:hlinkClick r:id="rId21"/>
            <a:extLst>
              <a:ext uri="{FF2B5EF4-FFF2-40B4-BE49-F238E27FC236}">
                <a16:creationId xmlns:a16="http://schemas.microsoft.com/office/drawing/2014/main" id="{E833E005-D1AD-411E-A58B-743CBF4A516D}"/>
              </a:ext>
            </a:extLst>
          </p:cNvPr>
          <p:cNvSpPr/>
          <p:nvPr userDrawn="1"/>
        </p:nvSpPr>
        <p:spPr>
          <a:xfrm>
            <a:off x="4983572" y="6565051"/>
            <a:ext cx="848032" cy="218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D:\Bucket\2020.0602\logo\print\logo-print-hd-transparent.pn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6893858" y="6063724"/>
            <a:ext cx="1967753" cy="79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02169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9" r:id="rId12"/>
    <p:sldLayoutId id="2147483715" r:id="rId13"/>
    <p:sldLayoutId id="2147483716" r:id="rId14"/>
    <p:sldLayoutId id="2147483732" r:id="rId15"/>
    <p:sldLayoutId id="2147483717" r:id="rId16"/>
    <p:sldLayoutId id="2147483731" r:id="rId17"/>
    <p:sldLayoutId id="2147483718" r:id="rId18"/>
    <p:sldLayoutId id="2147483744"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791" rtl="0" eaLnBrk="1" latinLnBrk="0" hangingPunct="1">
        <a:lnSpc>
          <a:spcPct val="90000"/>
        </a:lnSpc>
        <a:spcBef>
          <a:spcPct val="0"/>
        </a:spcBef>
        <a:buNone/>
        <a:defRPr sz="3300" b="0" i="0" u="none" kern="1200">
          <a:solidFill>
            <a:schemeClr val="tx1"/>
          </a:solidFill>
          <a:latin typeface="Calibri" panose="020F0502020204030204" pitchFamily="34" charset="0"/>
          <a:ea typeface="+mj-ea"/>
          <a:cs typeface="+mj-cs"/>
        </a:defRPr>
      </a:lvl1pPr>
    </p:titleStyle>
    <p:bodyStyle>
      <a:lvl1pPr marL="171448" indent="-171448" algn="l" defTabSz="685791"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44" indent="-171448" algn="l" defTabSz="685791"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39" indent="-171448" algn="l" defTabSz="68579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5" indent="-171448" algn="l" defTabSz="685791"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31" indent="-171448" algn="l" defTabSz="685791"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26" indent="-171448" algn="l" defTabSz="685791"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22" indent="-171448" algn="l" defTabSz="685791"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18" indent="-171448" algn="l" defTabSz="685791"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14" indent="-171448" algn="l" defTabSz="685791"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1" rtl="0" eaLnBrk="1" latinLnBrk="0" hangingPunct="1">
        <a:defRPr sz="1351" kern="1200">
          <a:solidFill>
            <a:schemeClr val="tx1"/>
          </a:solidFill>
          <a:latin typeface="+mn-lt"/>
          <a:ea typeface="+mn-ea"/>
          <a:cs typeface="+mn-cs"/>
        </a:defRPr>
      </a:lvl1pPr>
      <a:lvl2pPr marL="342896" algn="l" defTabSz="685791" rtl="0" eaLnBrk="1" latinLnBrk="0" hangingPunct="1">
        <a:defRPr sz="1351" kern="1200">
          <a:solidFill>
            <a:schemeClr val="tx1"/>
          </a:solidFill>
          <a:latin typeface="+mn-lt"/>
          <a:ea typeface="+mn-ea"/>
          <a:cs typeface="+mn-cs"/>
        </a:defRPr>
      </a:lvl2pPr>
      <a:lvl3pPr marL="685791" algn="l" defTabSz="685791" rtl="0" eaLnBrk="1" latinLnBrk="0" hangingPunct="1">
        <a:defRPr sz="1351" kern="1200">
          <a:solidFill>
            <a:schemeClr val="tx1"/>
          </a:solidFill>
          <a:latin typeface="+mn-lt"/>
          <a:ea typeface="+mn-ea"/>
          <a:cs typeface="+mn-cs"/>
        </a:defRPr>
      </a:lvl3pPr>
      <a:lvl4pPr marL="1028687" algn="l" defTabSz="685791" rtl="0" eaLnBrk="1" latinLnBrk="0" hangingPunct="1">
        <a:defRPr sz="1351" kern="1200">
          <a:solidFill>
            <a:schemeClr val="tx1"/>
          </a:solidFill>
          <a:latin typeface="+mn-lt"/>
          <a:ea typeface="+mn-ea"/>
          <a:cs typeface="+mn-cs"/>
        </a:defRPr>
      </a:lvl4pPr>
      <a:lvl5pPr marL="1371583" algn="l" defTabSz="685791" rtl="0" eaLnBrk="1" latinLnBrk="0" hangingPunct="1">
        <a:defRPr sz="1351" kern="1200">
          <a:solidFill>
            <a:schemeClr val="tx1"/>
          </a:solidFill>
          <a:latin typeface="+mn-lt"/>
          <a:ea typeface="+mn-ea"/>
          <a:cs typeface="+mn-cs"/>
        </a:defRPr>
      </a:lvl5pPr>
      <a:lvl6pPr marL="1714479" algn="l" defTabSz="685791" rtl="0" eaLnBrk="1" latinLnBrk="0" hangingPunct="1">
        <a:defRPr sz="1351" kern="1200">
          <a:solidFill>
            <a:schemeClr val="tx1"/>
          </a:solidFill>
          <a:latin typeface="+mn-lt"/>
          <a:ea typeface="+mn-ea"/>
          <a:cs typeface="+mn-cs"/>
        </a:defRPr>
      </a:lvl6pPr>
      <a:lvl7pPr marL="2057374" algn="l" defTabSz="685791" rtl="0" eaLnBrk="1" latinLnBrk="0" hangingPunct="1">
        <a:defRPr sz="1351" kern="1200">
          <a:solidFill>
            <a:schemeClr val="tx1"/>
          </a:solidFill>
          <a:latin typeface="+mn-lt"/>
          <a:ea typeface="+mn-ea"/>
          <a:cs typeface="+mn-cs"/>
        </a:defRPr>
      </a:lvl7pPr>
      <a:lvl8pPr marL="2400270" algn="l" defTabSz="685791" rtl="0" eaLnBrk="1" latinLnBrk="0" hangingPunct="1">
        <a:defRPr sz="1351" kern="1200">
          <a:solidFill>
            <a:schemeClr val="tx1"/>
          </a:solidFill>
          <a:latin typeface="+mn-lt"/>
          <a:ea typeface="+mn-ea"/>
          <a:cs typeface="+mn-cs"/>
        </a:defRPr>
      </a:lvl8pPr>
      <a:lvl9pPr marL="2743166" algn="l" defTabSz="6857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accntu.re/2CiTYr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ccntu.re/2W57RA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bit.ly/4timbti"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s://www.16personalities.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tecker.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info@tecker.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9.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5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46.jpeg"/><Relationship Id="rId5" Type="http://schemas.openxmlformats.org/officeDocument/2006/relationships/image" Target="../media/image45.w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hyperlink" Target="http://www.insidethearts.com/sticksanddrones/context-versus-urtext-part-2-the-first-time-we-met/"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100000"/>
                <a:alpha val="25000"/>
              </a:schemeClr>
            </a:gs>
            <a:gs pos="100000">
              <a:schemeClr val="accent5">
                <a:lumMod val="100000"/>
                <a:alpha val="0"/>
              </a:schemeClr>
            </a:gs>
          </a:gsLst>
          <a:lin ang="16200000" scaled="1"/>
          <a:tileRect/>
        </a:gradFill>
        <a:effectLst/>
      </p:bgPr>
    </p:bg>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5409844" y="2481788"/>
            <a:ext cx="8453006" cy="769441"/>
          </a:xfrm>
          <a:prstGeom prst="rect">
            <a:avLst/>
          </a:prstGeom>
          <a:solidFill>
            <a:schemeClr val="lt1">
              <a:alpha val="0"/>
            </a:schemeClr>
          </a:solidFill>
          <a:ln w="76200">
            <a:no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US" sz="4400" b="1" dirty="0">
              <a:solidFill>
                <a:srgbClr val="002060"/>
              </a:solidFill>
              <a:latin typeface="Calibri" pitchFamily="-80" charset="0"/>
            </a:endParaRPr>
          </a:p>
        </p:txBody>
      </p:sp>
      <p:sp>
        <p:nvSpPr>
          <p:cNvPr id="4" name="Rectangle 3">
            <a:extLst>
              <a:ext uri="{FF2B5EF4-FFF2-40B4-BE49-F238E27FC236}">
                <a16:creationId xmlns:a16="http://schemas.microsoft.com/office/drawing/2014/main" id="{F3F41463-C189-4279-82CC-E94A3E819978}"/>
              </a:ext>
            </a:extLst>
          </p:cNvPr>
          <p:cNvSpPr/>
          <p:nvPr/>
        </p:nvSpPr>
        <p:spPr>
          <a:xfrm>
            <a:off x="0" y="5480873"/>
            <a:ext cx="9144000" cy="1377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Box 4">
            <a:extLst>
              <a:ext uri="{FF2B5EF4-FFF2-40B4-BE49-F238E27FC236}">
                <a16:creationId xmlns:a16="http://schemas.microsoft.com/office/drawing/2014/main" id="{EAB2ED0C-F61E-4E36-A4C6-A139B7082A62}"/>
              </a:ext>
            </a:extLst>
          </p:cNvPr>
          <p:cNvSpPr txBox="1"/>
          <p:nvPr/>
        </p:nvSpPr>
        <p:spPr>
          <a:xfrm>
            <a:off x="3402956" y="5972538"/>
            <a:ext cx="2890267" cy="646331"/>
          </a:xfrm>
          <a:prstGeom prst="rect">
            <a:avLst/>
          </a:prstGeom>
          <a:noFill/>
        </p:spPr>
        <p:txBody>
          <a:bodyPr wrap="square" rtlCol="0">
            <a:spAutoFit/>
          </a:bodyPr>
          <a:lstStyle/>
          <a:p>
            <a:pPr algn="ctr"/>
            <a:r>
              <a:rPr lang="en-US" b="1" i="0" u="none" strike="noStrike" baseline="0" dirty="0">
                <a:solidFill>
                  <a:srgbClr val="FFFFFF"/>
                </a:solidFill>
                <a:latin typeface="Calibri" panose="020F0502020204030204" pitchFamily="34" charset="0"/>
              </a:rPr>
              <a:t>January 14</a:t>
            </a:r>
            <a:r>
              <a:rPr lang="en-US" b="1" i="0" u="none" strike="noStrike" baseline="30000" dirty="0">
                <a:solidFill>
                  <a:srgbClr val="FFFFFF"/>
                </a:solidFill>
                <a:latin typeface="Calibri" panose="020F0502020204030204" pitchFamily="34" charset="0"/>
              </a:rPr>
              <a:t>th</a:t>
            </a:r>
            <a:r>
              <a:rPr lang="en-US" b="1" i="0" u="none" strike="noStrike" baseline="0" dirty="0">
                <a:solidFill>
                  <a:srgbClr val="FFFFFF"/>
                </a:solidFill>
                <a:latin typeface="Calibri" panose="020F0502020204030204" pitchFamily="34" charset="0"/>
              </a:rPr>
              <a:t>,</a:t>
            </a:r>
            <a:r>
              <a:rPr lang="en-US" b="1" i="0" u="none" strike="noStrike" dirty="0">
                <a:solidFill>
                  <a:srgbClr val="FFFFFF"/>
                </a:solidFill>
                <a:latin typeface="Calibri" panose="020F0502020204030204" pitchFamily="34" charset="0"/>
              </a:rPr>
              <a:t> 2021</a:t>
            </a:r>
          </a:p>
          <a:p>
            <a:pPr algn="ctr"/>
            <a:r>
              <a:rPr lang="en-US" b="1" dirty="0">
                <a:solidFill>
                  <a:srgbClr val="FFFFFF"/>
                </a:solidFill>
                <a:latin typeface="Calibri" panose="020F0502020204030204" pitchFamily="34" charset="0"/>
              </a:rPr>
              <a:t>9:00 AM – 3:30 PM</a:t>
            </a:r>
            <a:endParaRPr lang="en-US" b="1" dirty="0"/>
          </a:p>
        </p:txBody>
      </p:sp>
      <p:sp>
        <p:nvSpPr>
          <p:cNvPr id="8" name="Title 3"/>
          <p:cNvSpPr txBox="1">
            <a:spLocks/>
          </p:cNvSpPr>
          <p:nvPr/>
        </p:nvSpPr>
        <p:spPr>
          <a:xfrm>
            <a:off x="188260" y="2813524"/>
            <a:ext cx="8700246" cy="875411"/>
          </a:xfrm>
          <a:prstGeom prst="rect">
            <a:avLst/>
          </a:prstGeom>
        </p:spPr>
        <p:txBody>
          <a:bodyPr>
            <a:noAutofit/>
          </a:bodyPr>
          <a:lstStyle>
            <a:lvl1pPr algn="l" defTabSz="685791" rtl="0" eaLnBrk="1" latinLnBrk="0" hangingPunct="1">
              <a:lnSpc>
                <a:spcPct val="90000"/>
              </a:lnSpc>
              <a:spcBef>
                <a:spcPct val="0"/>
              </a:spcBef>
              <a:buNone/>
              <a:defRPr sz="3300" b="0" i="0" u="none" kern="1200">
                <a:solidFill>
                  <a:schemeClr val="tx1"/>
                </a:solidFill>
                <a:latin typeface="Calibri" panose="020F0502020204030204" pitchFamily="34" charset="0"/>
                <a:ea typeface="+mj-ea"/>
                <a:cs typeface="+mj-cs"/>
              </a:defRPr>
            </a:lvl1pPr>
          </a:lstStyle>
          <a:p>
            <a:pPr algn="ctr" fontAlgn="auto">
              <a:spcAft>
                <a:spcPts val="0"/>
              </a:spcAft>
            </a:pPr>
            <a:r>
              <a:rPr lang="en-US" sz="2800" b="1" dirty="0">
                <a:solidFill>
                  <a:schemeClr val="accent1">
                    <a:lumMod val="90000"/>
                    <a:lumOff val="10000"/>
                  </a:schemeClr>
                </a:solidFill>
              </a:rPr>
              <a:t>Effective Association Leadership in Remarkable Times</a:t>
            </a:r>
          </a:p>
        </p:txBody>
      </p:sp>
      <p:grpSp>
        <p:nvGrpSpPr>
          <p:cNvPr id="10" name="Group 9"/>
          <p:cNvGrpSpPr/>
          <p:nvPr/>
        </p:nvGrpSpPr>
        <p:grpSpPr>
          <a:xfrm>
            <a:off x="356017" y="3823133"/>
            <a:ext cx="8250763" cy="1536944"/>
            <a:chOff x="242048" y="3823133"/>
            <a:chExt cx="8250763" cy="1536944"/>
          </a:xfrm>
        </p:grpSpPr>
        <p:pic>
          <p:nvPicPr>
            <p:cNvPr id="4098" name="Picture 2" descr="D:\Bucket\2020.0602\logo\print\logo-print-hd-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120" y="3823133"/>
              <a:ext cx="3758691" cy="15171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9514" y="3851972"/>
              <a:ext cx="4572000" cy="1508105"/>
            </a:xfrm>
            <a:prstGeom prst="rect">
              <a:avLst/>
            </a:prstGeom>
          </p:spPr>
          <p:txBody>
            <a:bodyPr>
              <a:spAutoFit/>
            </a:bodyPr>
            <a:lstStyle/>
            <a:p>
              <a:pPr algn="ctr"/>
              <a:r>
                <a:rPr lang="en-US" sz="2800" b="1" dirty="0">
                  <a:solidFill>
                    <a:srgbClr val="3A8B46"/>
                  </a:solidFill>
                  <a:latin typeface="Calibri" panose="020F0502020204030204" pitchFamily="34" charset="0"/>
                  <a:ea typeface="+mj-ea"/>
                  <a:cs typeface="+mj-cs"/>
                </a:rPr>
                <a:t>A Conversation with </a:t>
              </a:r>
            </a:p>
            <a:p>
              <a:pPr algn="ctr"/>
              <a:r>
                <a:rPr lang="en-US" sz="2800" dirty="0">
                  <a:solidFill>
                    <a:srgbClr val="3A8B46"/>
                  </a:solidFill>
                  <a:latin typeface="Calibri" panose="020F0502020204030204" pitchFamily="34" charset="0"/>
                  <a:ea typeface="+mj-ea"/>
                  <a:cs typeface="+mj-cs"/>
                </a:rPr>
                <a:t>Glenn Tecker</a:t>
              </a:r>
            </a:p>
            <a:p>
              <a:pPr algn="ctr"/>
              <a:r>
                <a:rPr lang="en-US" dirty="0">
                  <a:solidFill>
                    <a:srgbClr val="3A8B46"/>
                  </a:solidFill>
                  <a:latin typeface="Calibri" panose="020F0502020204030204" pitchFamily="34" charset="0"/>
                  <a:ea typeface="+mj-ea"/>
                  <a:cs typeface="+mj-cs"/>
                </a:rPr>
                <a:t>Chairman &amp; CO-CEO</a:t>
              </a:r>
            </a:p>
            <a:p>
              <a:pPr algn="ctr"/>
              <a:r>
                <a:rPr lang="en-US" dirty="0">
                  <a:solidFill>
                    <a:srgbClr val="3A8B46"/>
                  </a:solidFill>
                  <a:latin typeface="Calibri" panose="020F0502020204030204" pitchFamily="34" charset="0"/>
                  <a:ea typeface="+mj-ea"/>
                  <a:cs typeface="+mj-cs"/>
                </a:rPr>
                <a:t>Tecker International, LLC </a:t>
              </a:r>
            </a:p>
          </p:txBody>
        </p:sp>
        <p:pic>
          <p:nvPicPr>
            <p:cNvPr id="4102" name="Picture 6" descr="Glen_port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048" y="4021974"/>
              <a:ext cx="1216772" cy="11681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61364" y="79521"/>
            <a:ext cx="8821272" cy="1963716"/>
            <a:chOff x="188259" y="79521"/>
            <a:chExt cx="8821272" cy="1963716"/>
          </a:xfrm>
        </p:grpSpPr>
        <p:pic>
          <p:nvPicPr>
            <p:cNvPr id="6" name="Picture 5">
              <a:extLst>
                <a:ext uri="{FF2B5EF4-FFF2-40B4-BE49-F238E27FC236}">
                  <a16:creationId xmlns:a16="http://schemas.microsoft.com/office/drawing/2014/main" id="{41B6BCCD-F875-42C9-B0C9-173EE6FCB4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259" y="113746"/>
              <a:ext cx="1855693" cy="1855693"/>
            </a:xfrm>
            <a:prstGeom prst="rect">
              <a:avLst/>
            </a:prstGeom>
          </p:spPr>
        </p:pic>
        <p:pic>
          <p:nvPicPr>
            <p:cNvPr id="4106" name="Picture 10" descr="C:\Users\Tecker\Desktop\962bdcf32c0f4b19b5fa05c50977df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6377" y="79521"/>
              <a:ext cx="7073154" cy="196371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79FC-7008-47E8-85C3-2169C4F8A633}"/>
              </a:ext>
            </a:extLst>
          </p:cNvPr>
          <p:cNvSpPr>
            <a:spLocks noGrp="1"/>
          </p:cNvSpPr>
          <p:nvPr>
            <p:ph type="title"/>
          </p:nvPr>
        </p:nvSpPr>
        <p:spPr>
          <a:xfrm>
            <a:off x="457200" y="103376"/>
            <a:ext cx="8229600" cy="1143000"/>
          </a:xfrm>
        </p:spPr>
        <p:txBody>
          <a:bodyPr>
            <a:normAutofit/>
          </a:bodyPr>
          <a:lstStyle/>
          <a:p>
            <a:r>
              <a:rPr lang="en-US" sz="4000" dirty="0">
                <a:solidFill>
                  <a:schemeClr val="accent1">
                    <a:lumMod val="90000"/>
                    <a:lumOff val="10000"/>
                  </a:schemeClr>
                </a:solidFill>
              </a:rPr>
              <a:t>Associations Need To…</a:t>
            </a:r>
          </a:p>
        </p:txBody>
      </p:sp>
      <p:sp>
        <p:nvSpPr>
          <p:cNvPr id="3" name="Content Placeholder 2">
            <a:extLst>
              <a:ext uri="{FF2B5EF4-FFF2-40B4-BE49-F238E27FC236}">
                <a16:creationId xmlns:a16="http://schemas.microsoft.com/office/drawing/2014/main" id="{7F3A4927-CCB5-40A6-9A69-9A9A81FACC61}"/>
              </a:ext>
            </a:extLst>
          </p:cNvPr>
          <p:cNvSpPr>
            <a:spLocks noGrp="1"/>
          </p:cNvSpPr>
          <p:nvPr>
            <p:ph idx="1"/>
          </p:nvPr>
        </p:nvSpPr>
        <p:spPr>
          <a:xfrm>
            <a:off x="628650" y="1090343"/>
            <a:ext cx="7886700" cy="4928405"/>
          </a:xfrm>
        </p:spPr>
        <p:txBody>
          <a:bodyPr>
            <a:normAutofit/>
          </a:bodyPr>
          <a:lstStyle/>
          <a:p>
            <a:endParaRPr lang="en-US" dirty="0"/>
          </a:p>
          <a:p>
            <a:pPr marL="0" indent="0" algn="ctr">
              <a:buNone/>
            </a:pPr>
            <a:r>
              <a:rPr lang="en-US" sz="3600" dirty="0"/>
              <a:t>Navigate future scenario uncertainties while they mitigate immediate challenges and build a better future</a:t>
            </a:r>
          </a:p>
          <a:p>
            <a:pPr marL="0" indent="0">
              <a:buNone/>
            </a:pPr>
            <a:endParaRPr lang="en-US" dirty="0"/>
          </a:p>
          <a:p>
            <a:pPr marL="0" indent="0">
              <a:buNone/>
            </a:pPr>
            <a:r>
              <a:rPr lang="en-US" sz="1350" i="1" dirty="0"/>
              <a:t>Adapted from “Five Priorities to Help Reopen and Reinvent Your Business, Accenture, May 2020</a:t>
            </a:r>
          </a:p>
          <a:p>
            <a:pPr marL="0" indent="0">
              <a:buNone/>
            </a:pPr>
            <a:r>
              <a:rPr lang="en-US" sz="1350" u="sng" dirty="0">
                <a:hlinkClick r:id="rId3">
                  <a:extLst>
                    <a:ext uri="{A12FA001-AC4F-418D-AE19-62706E023703}">
                      <ahyp:hlinkClr xmlns:ahyp="http://schemas.microsoft.com/office/drawing/2018/hyperlinkcolor" val="tx"/>
                    </a:ext>
                  </a:extLst>
                </a:hlinkClick>
              </a:rPr>
              <a:t>https://accntu.re/2CiTYr8</a:t>
            </a:r>
            <a:endParaRPr lang="en-US" sz="1350" u="sng" dirty="0"/>
          </a:p>
          <a:p>
            <a:pPr marL="0" indent="0">
              <a:buNone/>
            </a:pPr>
            <a:endParaRPr lang="en-US" sz="1350" u="sng" dirty="0"/>
          </a:p>
          <a:p>
            <a:pPr marL="0" indent="0">
              <a:buNone/>
            </a:pPr>
            <a:endParaRPr lang="en-US" sz="1350" u="sng" dirty="0"/>
          </a:p>
          <a:p>
            <a:pPr marL="0" indent="0" algn="ctr">
              <a:buNone/>
            </a:pPr>
            <a:r>
              <a:rPr lang="en-US" sz="5200" b="1" i="1" dirty="0">
                <a:solidFill>
                  <a:srgbClr val="3A8B46"/>
                </a:solidFill>
              </a:rPr>
              <a:t>What if, then what?</a:t>
            </a:r>
          </a:p>
        </p:txBody>
      </p:sp>
    </p:spTree>
    <p:extLst>
      <p:ext uri="{BB962C8B-B14F-4D97-AF65-F5344CB8AC3E}">
        <p14:creationId xmlns:p14="http://schemas.microsoft.com/office/powerpoint/2010/main" val="3300464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7DCB-6618-4212-A292-6FD062DFBE44}"/>
              </a:ext>
            </a:extLst>
          </p:cNvPr>
          <p:cNvSpPr>
            <a:spLocks noGrp="1"/>
          </p:cNvSpPr>
          <p:nvPr>
            <p:ph type="title"/>
          </p:nvPr>
        </p:nvSpPr>
        <p:spPr/>
        <p:txBody>
          <a:bodyPr>
            <a:normAutofit/>
          </a:bodyPr>
          <a:lstStyle/>
          <a:p>
            <a:r>
              <a:rPr lang="en-US" sz="4000" dirty="0">
                <a:solidFill>
                  <a:schemeClr val="accent1">
                    <a:lumMod val="90000"/>
                    <a:lumOff val="10000"/>
                  </a:schemeClr>
                </a:solidFill>
              </a:rPr>
              <a:t>Identifying Key Drivers</a:t>
            </a:r>
          </a:p>
        </p:txBody>
      </p:sp>
      <p:grpSp>
        <p:nvGrpSpPr>
          <p:cNvPr id="3" name="Group 2">
            <a:extLst>
              <a:ext uri="{FF2B5EF4-FFF2-40B4-BE49-F238E27FC236}">
                <a16:creationId xmlns:a16="http://schemas.microsoft.com/office/drawing/2014/main" id="{C2D6215A-1695-494B-B620-80A6AEC31DBC}"/>
              </a:ext>
            </a:extLst>
          </p:cNvPr>
          <p:cNvGrpSpPr/>
          <p:nvPr/>
        </p:nvGrpSpPr>
        <p:grpSpPr>
          <a:xfrm>
            <a:off x="775787" y="1862608"/>
            <a:ext cx="7615574" cy="2182450"/>
            <a:chOff x="1717368" y="2215279"/>
            <a:chExt cx="8900654" cy="1848802"/>
          </a:xfrm>
        </p:grpSpPr>
        <p:sp>
          <p:nvSpPr>
            <p:cNvPr id="4" name="Freeform: Shape 3">
              <a:extLst>
                <a:ext uri="{FF2B5EF4-FFF2-40B4-BE49-F238E27FC236}">
                  <a16:creationId xmlns:a16="http://schemas.microsoft.com/office/drawing/2014/main" id="{EF3E78C8-9FC4-4C22-9F6C-754949F5EE0C}"/>
                </a:ext>
              </a:extLst>
            </p:cNvPr>
            <p:cNvSpPr/>
            <p:nvPr/>
          </p:nvSpPr>
          <p:spPr>
            <a:xfrm>
              <a:off x="2522239" y="2215279"/>
              <a:ext cx="2298653" cy="1787682"/>
            </a:xfrm>
            <a:custGeom>
              <a:avLst/>
              <a:gdLst>
                <a:gd name="connsiteX0" fmla="*/ 0 w 2076112"/>
                <a:gd name="connsiteY0" fmla="*/ 268152 h 1787682"/>
                <a:gd name="connsiteX1" fmla="*/ 1182271 w 2076112"/>
                <a:gd name="connsiteY1" fmla="*/ 268152 h 1787682"/>
                <a:gd name="connsiteX2" fmla="*/ 1182271 w 2076112"/>
                <a:gd name="connsiteY2" fmla="*/ 0 h 1787682"/>
                <a:gd name="connsiteX3" fmla="*/ 2076112 w 2076112"/>
                <a:gd name="connsiteY3" fmla="*/ 893841 h 1787682"/>
                <a:gd name="connsiteX4" fmla="*/ 1182271 w 2076112"/>
                <a:gd name="connsiteY4" fmla="*/ 1787682 h 1787682"/>
                <a:gd name="connsiteX5" fmla="*/ 1182271 w 2076112"/>
                <a:gd name="connsiteY5" fmla="*/ 1519530 h 1787682"/>
                <a:gd name="connsiteX6" fmla="*/ 0 w 2076112"/>
                <a:gd name="connsiteY6" fmla="*/ 1519530 h 1787682"/>
                <a:gd name="connsiteX7" fmla="*/ 0 w 2076112"/>
                <a:gd name="connsiteY7" fmla="*/ 268152 h 178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112" h="1787682">
                  <a:moveTo>
                    <a:pt x="0" y="268152"/>
                  </a:moveTo>
                  <a:lnTo>
                    <a:pt x="1182271" y="268152"/>
                  </a:lnTo>
                  <a:lnTo>
                    <a:pt x="1182271" y="0"/>
                  </a:lnTo>
                  <a:lnTo>
                    <a:pt x="2076112" y="893841"/>
                  </a:lnTo>
                  <a:lnTo>
                    <a:pt x="1182271" y="1787682"/>
                  </a:lnTo>
                  <a:lnTo>
                    <a:pt x="1182271" y="1519530"/>
                  </a:lnTo>
                  <a:lnTo>
                    <a:pt x="0" y="1519530"/>
                  </a:lnTo>
                  <a:lnTo>
                    <a:pt x="0" y="268152"/>
                  </a:lnTo>
                  <a:close/>
                </a:path>
              </a:pathLst>
            </a:custGeom>
            <a:solidFill>
              <a:schemeClr val="accent5">
                <a:lumMod val="20000"/>
                <a:lumOff val="80000"/>
                <a:alpha val="90000"/>
              </a:schemeClr>
            </a:solidFill>
            <a:ln w="28575"/>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752" tIns="208734" rIns="423974" bIns="208734" numCol="1" spcCol="1270" anchor="ctr" anchorCtr="0">
              <a:noAutofit/>
            </a:bodyPr>
            <a:lstStyle/>
            <a:p>
              <a:pPr algn="ctr" defTabSz="533400">
                <a:lnSpc>
                  <a:spcPct val="90000"/>
                </a:lnSpc>
                <a:spcAft>
                  <a:spcPct val="35000"/>
                </a:spcAft>
              </a:pPr>
              <a:r>
                <a:rPr lang="en-US" sz="1400" b="1" dirty="0"/>
                <a:t>Change in current condition</a:t>
              </a:r>
            </a:p>
          </p:txBody>
        </p:sp>
        <p:sp>
          <p:nvSpPr>
            <p:cNvPr id="5" name="Freeform: Shape 4">
              <a:extLst>
                <a:ext uri="{FF2B5EF4-FFF2-40B4-BE49-F238E27FC236}">
                  <a16:creationId xmlns:a16="http://schemas.microsoft.com/office/drawing/2014/main" id="{E04B0A58-64A8-4848-8FA3-C02FB3438183}"/>
                </a:ext>
              </a:extLst>
            </p:cNvPr>
            <p:cNvSpPr/>
            <p:nvPr/>
          </p:nvSpPr>
          <p:spPr>
            <a:xfrm>
              <a:off x="1717368" y="2597843"/>
              <a:ext cx="1393723" cy="1032514"/>
            </a:xfrm>
            <a:custGeom>
              <a:avLst/>
              <a:gdLst>
                <a:gd name="connsiteX0" fmla="*/ 0 w 1264102"/>
                <a:gd name="connsiteY0" fmla="*/ 511277 h 1022554"/>
                <a:gd name="connsiteX1" fmla="*/ 632051 w 1264102"/>
                <a:gd name="connsiteY1" fmla="*/ 0 h 1022554"/>
                <a:gd name="connsiteX2" fmla="*/ 1264102 w 1264102"/>
                <a:gd name="connsiteY2" fmla="*/ 511277 h 1022554"/>
                <a:gd name="connsiteX3" fmla="*/ 632051 w 1264102"/>
                <a:gd name="connsiteY3" fmla="*/ 1022554 h 1022554"/>
                <a:gd name="connsiteX4" fmla="*/ 0 w 1264102"/>
                <a:gd name="connsiteY4" fmla="*/ 511277 h 102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102" h="1022554">
                  <a:moveTo>
                    <a:pt x="0" y="511277"/>
                  </a:moveTo>
                  <a:cubicBezTo>
                    <a:pt x="0" y="228907"/>
                    <a:pt x="282979" y="0"/>
                    <a:pt x="632051" y="0"/>
                  </a:cubicBezTo>
                  <a:cubicBezTo>
                    <a:pt x="981123" y="0"/>
                    <a:pt x="1264102" y="228907"/>
                    <a:pt x="1264102" y="511277"/>
                  </a:cubicBezTo>
                  <a:cubicBezTo>
                    <a:pt x="1264102" y="793647"/>
                    <a:pt x="981123" y="1022554"/>
                    <a:pt x="632051" y="1022554"/>
                  </a:cubicBezTo>
                  <a:cubicBezTo>
                    <a:pt x="282979" y="1022554"/>
                    <a:pt x="0" y="793647"/>
                    <a:pt x="0" y="511277"/>
                  </a:cubicBezTo>
                  <a:close/>
                </a:path>
              </a:pathLst>
            </a:custGeom>
            <a:ln>
              <a:solidFill>
                <a:schemeClr val="accent5">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367" tIns="121838" rIns="148367" bIns="121838" numCol="1" spcCol="1270" anchor="ctr" anchorCtr="0">
              <a:noAutofit/>
            </a:bodyPr>
            <a:lstStyle/>
            <a:p>
              <a:pPr algn="ctr" defTabSz="666750">
                <a:lnSpc>
                  <a:spcPct val="90000"/>
                </a:lnSpc>
                <a:spcAft>
                  <a:spcPct val="35000"/>
                </a:spcAft>
              </a:pPr>
              <a:r>
                <a:rPr lang="en-US" sz="1400" dirty="0"/>
                <a:t>Trend</a:t>
              </a:r>
            </a:p>
          </p:txBody>
        </p:sp>
        <p:sp>
          <p:nvSpPr>
            <p:cNvPr id="6" name="Freeform: Shape 5">
              <a:extLst>
                <a:ext uri="{FF2B5EF4-FFF2-40B4-BE49-F238E27FC236}">
                  <a16:creationId xmlns:a16="http://schemas.microsoft.com/office/drawing/2014/main" id="{87D9F04B-CBBB-44B3-8986-C87AA6F3A7D8}"/>
                </a:ext>
              </a:extLst>
            </p:cNvPr>
            <p:cNvSpPr/>
            <p:nvPr/>
          </p:nvSpPr>
          <p:spPr>
            <a:xfrm>
              <a:off x="5614034" y="2232829"/>
              <a:ext cx="2076112" cy="1787682"/>
            </a:xfrm>
            <a:custGeom>
              <a:avLst/>
              <a:gdLst>
                <a:gd name="connsiteX0" fmla="*/ 0 w 1717973"/>
                <a:gd name="connsiteY0" fmla="*/ 268152 h 1787682"/>
                <a:gd name="connsiteX1" fmla="*/ 858987 w 1717973"/>
                <a:gd name="connsiteY1" fmla="*/ 268152 h 1787682"/>
                <a:gd name="connsiteX2" fmla="*/ 858987 w 1717973"/>
                <a:gd name="connsiteY2" fmla="*/ 0 h 1787682"/>
                <a:gd name="connsiteX3" fmla="*/ 1717973 w 1717973"/>
                <a:gd name="connsiteY3" fmla="*/ 893841 h 1787682"/>
                <a:gd name="connsiteX4" fmla="*/ 858987 w 1717973"/>
                <a:gd name="connsiteY4" fmla="*/ 1787682 h 1787682"/>
                <a:gd name="connsiteX5" fmla="*/ 858987 w 1717973"/>
                <a:gd name="connsiteY5" fmla="*/ 1519530 h 1787682"/>
                <a:gd name="connsiteX6" fmla="*/ 0 w 1717973"/>
                <a:gd name="connsiteY6" fmla="*/ 1519530 h 1787682"/>
                <a:gd name="connsiteX7" fmla="*/ 0 w 1717973"/>
                <a:gd name="connsiteY7" fmla="*/ 268152 h 178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7973" h="1787682">
                  <a:moveTo>
                    <a:pt x="0" y="268152"/>
                  </a:moveTo>
                  <a:lnTo>
                    <a:pt x="858987" y="268152"/>
                  </a:lnTo>
                  <a:lnTo>
                    <a:pt x="858987" y="0"/>
                  </a:lnTo>
                  <a:lnTo>
                    <a:pt x="1717973" y="893841"/>
                  </a:lnTo>
                  <a:lnTo>
                    <a:pt x="858987" y="1787682"/>
                  </a:lnTo>
                  <a:lnTo>
                    <a:pt x="858987" y="1519530"/>
                  </a:lnTo>
                  <a:lnTo>
                    <a:pt x="0" y="1519530"/>
                  </a:lnTo>
                  <a:lnTo>
                    <a:pt x="0" y="268152"/>
                  </a:lnTo>
                  <a:close/>
                </a:path>
              </a:pathLst>
            </a:custGeom>
            <a:solidFill>
              <a:schemeClr val="accent5">
                <a:lumMod val="20000"/>
                <a:lumOff val="80000"/>
                <a:alpha val="90000"/>
              </a:schemeClr>
            </a:solidFill>
            <a:ln w="28575"/>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52601" tIns="208734" rIns="353466" bIns="208734" numCol="1" spcCol="1270" anchor="ctr" anchorCtr="0">
              <a:noAutofit/>
            </a:bodyPr>
            <a:lstStyle/>
            <a:p>
              <a:pPr algn="ctr" defTabSz="533400">
                <a:lnSpc>
                  <a:spcPct val="90000"/>
                </a:lnSpc>
                <a:spcAft>
                  <a:spcPct val="35000"/>
                </a:spcAft>
              </a:pPr>
              <a:r>
                <a:rPr lang="en-US" sz="1400" b="1" dirty="0"/>
                <a:t>Result of Change</a:t>
              </a:r>
            </a:p>
          </p:txBody>
        </p:sp>
        <p:sp>
          <p:nvSpPr>
            <p:cNvPr id="8" name="Freeform: Shape 7">
              <a:extLst>
                <a:ext uri="{FF2B5EF4-FFF2-40B4-BE49-F238E27FC236}">
                  <a16:creationId xmlns:a16="http://schemas.microsoft.com/office/drawing/2014/main" id="{95899769-C514-4E0C-BD39-AF0AB6A5E8AD}"/>
                </a:ext>
              </a:extLst>
            </p:cNvPr>
            <p:cNvSpPr/>
            <p:nvPr/>
          </p:nvSpPr>
          <p:spPr>
            <a:xfrm>
              <a:off x="4353923" y="2597843"/>
              <a:ext cx="1691564" cy="1098627"/>
            </a:xfrm>
            <a:custGeom>
              <a:avLst/>
              <a:gdLst>
                <a:gd name="connsiteX0" fmla="*/ 0 w 2020454"/>
                <a:gd name="connsiteY0" fmla="*/ 511277 h 1022554"/>
                <a:gd name="connsiteX1" fmla="*/ 1010227 w 2020454"/>
                <a:gd name="connsiteY1" fmla="*/ 0 h 1022554"/>
                <a:gd name="connsiteX2" fmla="*/ 2020454 w 2020454"/>
                <a:gd name="connsiteY2" fmla="*/ 511277 h 1022554"/>
                <a:gd name="connsiteX3" fmla="*/ 1010227 w 2020454"/>
                <a:gd name="connsiteY3" fmla="*/ 1022554 h 1022554"/>
                <a:gd name="connsiteX4" fmla="*/ 0 w 2020454"/>
                <a:gd name="connsiteY4" fmla="*/ 511277 h 102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454" h="1022554">
                  <a:moveTo>
                    <a:pt x="0" y="511277"/>
                  </a:moveTo>
                  <a:cubicBezTo>
                    <a:pt x="0" y="228907"/>
                    <a:pt x="452294" y="0"/>
                    <a:pt x="1010227" y="0"/>
                  </a:cubicBezTo>
                  <a:cubicBezTo>
                    <a:pt x="1568160" y="0"/>
                    <a:pt x="2020454" y="228907"/>
                    <a:pt x="2020454" y="511277"/>
                  </a:cubicBezTo>
                  <a:cubicBezTo>
                    <a:pt x="2020454" y="793647"/>
                    <a:pt x="1568160" y="1022554"/>
                    <a:pt x="1010227" y="1022554"/>
                  </a:cubicBezTo>
                  <a:cubicBezTo>
                    <a:pt x="452294" y="1022554"/>
                    <a:pt x="0" y="793647"/>
                    <a:pt x="0" y="511277"/>
                  </a:cubicBezTo>
                  <a:close/>
                </a:path>
              </a:pathLst>
            </a:custGeom>
            <a:ln>
              <a:solidFill>
                <a:schemeClr val="accent5">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442" tIns="121838" rIns="231442" bIns="121838" numCol="1" spcCol="1270" anchor="ctr" anchorCtr="0">
              <a:noAutofit/>
            </a:bodyPr>
            <a:lstStyle/>
            <a:p>
              <a:pPr algn="ctr" defTabSz="666750">
                <a:lnSpc>
                  <a:spcPct val="90000"/>
                </a:lnSpc>
                <a:spcAft>
                  <a:spcPct val="35000"/>
                </a:spcAft>
              </a:pPr>
              <a:r>
                <a:rPr lang="en-US" sz="1400" dirty="0"/>
                <a:t>Future Assumption</a:t>
              </a:r>
            </a:p>
          </p:txBody>
        </p:sp>
        <p:sp>
          <p:nvSpPr>
            <p:cNvPr id="9" name="Freeform: Shape 8">
              <a:extLst>
                <a:ext uri="{FF2B5EF4-FFF2-40B4-BE49-F238E27FC236}">
                  <a16:creationId xmlns:a16="http://schemas.microsoft.com/office/drawing/2014/main" id="{FFF54ADD-3CE2-477B-85A4-72F0C6D5221C}"/>
                </a:ext>
              </a:extLst>
            </p:cNvPr>
            <p:cNvSpPr/>
            <p:nvPr/>
          </p:nvSpPr>
          <p:spPr>
            <a:xfrm>
              <a:off x="8085524" y="2276399"/>
              <a:ext cx="2532498" cy="1787682"/>
            </a:xfrm>
            <a:custGeom>
              <a:avLst/>
              <a:gdLst>
                <a:gd name="connsiteX0" fmla="*/ 0 w 2532498"/>
                <a:gd name="connsiteY0" fmla="*/ 268152 h 1787682"/>
                <a:gd name="connsiteX1" fmla="*/ 1638657 w 2532498"/>
                <a:gd name="connsiteY1" fmla="*/ 268152 h 1787682"/>
                <a:gd name="connsiteX2" fmla="*/ 1638657 w 2532498"/>
                <a:gd name="connsiteY2" fmla="*/ 0 h 1787682"/>
                <a:gd name="connsiteX3" fmla="*/ 2532498 w 2532498"/>
                <a:gd name="connsiteY3" fmla="*/ 893841 h 1787682"/>
                <a:gd name="connsiteX4" fmla="*/ 1638657 w 2532498"/>
                <a:gd name="connsiteY4" fmla="*/ 1787682 h 1787682"/>
                <a:gd name="connsiteX5" fmla="*/ 1638657 w 2532498"/>
                <a:gd name="connsiteY5" fmla="*/ 1519530 h 1787682"/>
                <a:gd name="connsiteX6" fmla="*/ 0 w 2532498"/>
                <a:gd name="connsiteY6" fmla="*/ 1519530 h 1787682"/>
                <a:gd name="connsiteX7" fmla="*/ 0 w 2532498"/>
                <a:gd name="connsiteY7" fmla="*/ 268152 h 178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2498" h="1787682">
                  <a:moveTo>
                    <a:pt x="0" y="268152"/>
                  </a:moveTo>
                  <a:lnTo>
                    <a:pt x="1638657" y="268152"/>
                  </a:lnTo>
                  <a:lnTo>
                    <a:pt x="1638657" y="0"/>
                  </a:lnTo>
                  <a:lnTo>
                    <a:pt x="2532498" y="893841"/>
                  </a:lnTo>
                  <a:lnTo>
                    <a:pt x="1638657" y="1787682"/>
                  </a:lnTo>
                  <a:lnTo>
                    <a:pt x="1638657" y="1519530"/>
                  </a:lnTo>
                  <a:lnTo>
                    <a:pt x="0" y="1519530"/>
                  </a:lnTo>
                  <a:lnTo>
                    <a:pt x="0" y="268152"/>
                  </a:lnTo>
                  <a:close/>
                </a:path>
              </a:pathLst>
            </a:custGeom>
            <a:solidFill>
              <a:schemeClr val="accent5">
                <a:lumMod val="20000"/>
                <a:lumOff val="80000"/>
                <a:alpha val="90000"/>
              </a:schemeClr>
            </a:solidFill>
            <a:ln w="28575"/>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5323" tIns="208734" rIns="484507" bIns="208734" numCol="1" spcCol="1270" anchor="ctr" anchorCtr="0">
              <a:noAutofit/>
            </a:bodyPr>
            <a:lstStyle/>
            <a:p>
              <a:pPr algn="ctr" defTabSz="533400">
                <a:lnSpc>
                  <a:spcPct val="90000"/>
                </a:lnSpc>
                <a:spcAft>
                  <a:spcPct val="35000"/>
                </a:spcAft>
              </a:pPr>
              <a:r>
                <a:rPr lang="en-US" sz="1400" b="1" dirty="0">
                  <a:solidFill>
                    <a:schemeClr val="tx1"/>
                  </a:solidFill>
                </a:rPr>
                <a:t>Dynamic  causing tomorrow to be  different than today </a:t>
              </a:r>
            </a:p>
          </p:txBody>
        </p:sp>
        <p:sp>
          <p:nvSpPr>
            <p:cNvPr id="10" name="Freeform: Shape 9">
              <a:extLst>
                <a:ext uri="{FF2B5EF4-FFF2-40B4-BE49-F238E27FC236}">
                  <a16:creationId xmlns:a16="http://schemas.microsoft.com/office/drawing/2014/main" id="{AFEB21AC-DEE2-439C-80AF-02F2E4F20B2E}"/>
                </a:ext>
              </a:extLst>
            </p:cNvPr>
            <p:cNvSpPr/>
            <p:nvPr/>
          </p:nvSpPr>
          <p:spPr>
            <a:xfrm>
              <a:off x="7222867" y="2597843"/>
              <a:ext cx="1440027" cy="1032514"/>
            </a:xfrm>
            <a:custGeom>
              <a:avLst/>
              <a:gdLst>
                <a:gd name="connsiteX0" fmla="*/ 0 w 1022554"/>
                <a:gd name="connsiteY0" fmla="*/ 511277 h 1022554"/>
                <a:gd name="connsiteX1" fmla="*/ 511277 w 1022554"/>
                <a:gd name="connsiteY1" fmla="*/ 0 h 1022554"/>
                <a:gd name="connsiteX2" fmla="*/ 1022554 w 1022554"/>
                <a:gd name="connsiteY2" fmla="*/ 511277 h 1022554"/>
                <a:gd name="connsiteX3" fmla="*/ 511277 w 1022554"/>
                <a:gd name="connsiteY3" fmla="*/ 1022554 h 1022554"/>
                <a:gd name="connsiteX4" fmla="*/ 0 w 1022554"/>
                <a:gd name="connsiteY4" fmla="*/ 511277 h 102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554" h="1022554">
                  <a:moveTo>
                    <a:pt x="0" y="511277"/>
                  </a:moveTo>
                  <a:cubicBezTo>
                    <a:pt x="0" y="228907"/>
                    <a:pt x="228907" y="0"/>
                    <a:pt x="511277" y="0"/>
                  </a:cubicBezTo>
                  <a:cubicBezTo>
                    <a:pt x="793647" y="0"/>
                    <a:pt x="1022554" y="228907"/>
                    <a:pt x="1022554" y="511277"/>
                  </a:cubicBezTo>
                  <a:cubicBezTo>
                    <a:pt x="1022554" y="793647"/>
                    <a:pt x="793647" y="1022554"/>
                    <a:pt x="511277" y="1022554"/>
                  </a:cubicBezTo>
                  <a:cubicBezTo>
                    <a:pt x="228907" y="1022554"/>
                    <a:pt x="0" y="793647"/>
                    <a:pt x="0" y="511277"/>
                  </a:cubicBezTo>
                  <a:close/>
                </a:path>
              </a:pathLst>
            </a:custGeom>
            <a:ln>
              <a:solidFill>
                <a:schemeClr val="accent5">
                  <a:lumMod val="20000"/>
                  <a:lumOff val="8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838" tIns="121838" rIns="121838" bIns="121838" numCol="1" spcCol="1270" anchor="ctr" anchorCtr="0">
              <a:noAutofit/>
            </a:bodyPr>
            <a:lstStyle/>
            <a:p>
              <a:pPr algn="ctr" defTabSz="666750">
                <a:lnSpc>
                  <a:spcPct val="90000"/>
                </a:lnSpc>
                <a:spcAft>
                  <a:spcPct val="35000"/>
                </a:spcAft>
              </a:pPr>
              <a:r>
                <a:rPr lang="en-US" sz="1400" dirty="0"/>
                <a:t>Key Driver</a:t>
              </a:r>
            </a:p>
          </p:txBody>
        </p:sp>
      </p:grpSp>
    </p:spTree>
    <p:extLst>
      <p:ext uri="{BB962C8B-B14F-4D97-AF65-F5344CB8AC3E}">
        <p14:creationId xmlns:p14="http://schemas.microsoft.com/office/powerpoint/2010/main" val="300424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3693-C921-45BB-AD92-D85FC4DA5E2B}"/>
              </a:ext>
            </a:extLst>
          </p:cNvPr>
          <p:cNvSpPr>
            <a:spLocks noGrp="1"/>
          </p:cNvSpPr>
          <p:nvPr>
            <p:ph type="title"/>
          </p:nvPr>
        </p:nvSpPr>
        <p:spPr>
          <a:xfrm>
            <a:off x="594603" y="113333"/>
            <a:ext cx="7886700" cy="994172"/>
          </a:xfrm>
        </p:spPr>
        <p:txBody>
          <a:bodyPr>
            <a:normAutofit/>
          </a:bodyPr>
          <a:lstStyle/>
          <a:p>
            <a:r>
              <a:rPr lang="en-US" sz="4000" dirty="0">
                <a:solidFill>
                  <a:schemeClr val="accent1">
                    <a:lumMod val="90000"/>
                    <a:lumOff val="10000"/>
                  </a:schemeClr>
                </a:solidFill>
              </a:rPr>
              <a:t>Discussion Prompt</a:t>
            </a:r>
          </a:p>
        </p:txBody>
      </p:sp>
      <p:sp>
        <p:nvSpPr>
          <p:cNvPr id="3" name="Content Placeholder 2">
            <a:extLst>
              <a:ext uri="{FF2B5EF4-FFF2-40B4-BE49-F238E27FC236}">
                <a16:creationId xmlns:a16="http://schemas.microsoft.com/office/drawing/2014/main" id="{8D7D2EC0-D4C6-4CC4-86E7-18929DF70E71}"/>
              </a:ext>
            </a:extLst>
          </p:cNvPr>
          <p:cNvSpPr>
            <a:spLocks noGrp="1"/>
          </p:cNvSpPr>
          <p:nvPr>
            <p:ph idx="1"/>
          </p:nvPr>
        </p:nvSpPr>
        <p:spPr>
          <a:xfrm>
            <a:off x="364210" y="1107507"/>
            <a:ext cx="8516658" cy="4944583"/>
          </a:xfrm>
        </p:spPr>
        <p:txBody>
          <a:bodyPr>
            <a:normAutofit/>
          </a:bodyPr>
          <a:lstStyle/>
          <a:p>
            <a:pPr marL="385768" indent="-385768">
              <a:buFont typeface="+mj-lt"/>
              <a:buAutoNum type="arabicPeriod"/>
            </a:pPr>
            <a:r>
              <a:rPr lang="en-US" dirty="0"/>
              <a:t>Create list of future assumptions (there will be…).</a:t>
            </a:r>
          </a:p>
          <a:p>
            <a:pPr marL="385768" indent="-385768">
              <a:buFont typeface="+mj-lt"/>
              <a:buAutoNum type="arabicPeriod"/>
            </a:pPr>
            <a:r>
              <a:rPr lang="en-US" dirty="0"/>
              <a:t>From your assumptions, identify the key drivers influencing the future of your members’ industry/profession/cause.</a:t>
            </a:r>
          </a:p>
          <a:p>
            <a:pPr marL="385768" indent="-385768">
              <a:buFont typeface="+mj-lt"/>
              <a:buAutoNum type="arabicPeriod"/>
            </a:pPr>
            <a:r>
              <a:rPr lang="en-US" dirty="0"/>
              <a:t>Identify impact of drivers on members and/or others that you serve. </a:t>
            </a:r>
          </a:p>
          <a:p>
            <a:pPr marL="385768" indent="-385768">
              <a:buFont typeface="+mj-lt"/>
              <a:buAutoNum type="arabicPeriod"/>
            </a:pPr>
            <a:r>
              <a:rPr lang="en-US" dirty="0"/>
              <a:t>Discuss how the association could respond (consider opportunities and challenges).</a:t>
            </a:r>
          </a:p>
          <a:p>
            <a:pPr marL="385768" indent="-385768">
              <a:buFont typeface="+mj-lt"/>
              <a:buAutoNum type="arabicPeriod"/>
            </a:pPr>
            <a:r>
              <a:rPr lang="en-US" dirty="0"/>
              <a:t>Identify actions to be taken.</a:t>
            </a:r>
          </a:p>
          <a:p>
            <a:pPr marL="0" indent="0">
              <a:buNone/>
            </a:pPr>
            <a:endParaRPr lang="en-US" sz="1800" b="1" dirty="0"/>
          </a:p>
          <a:p>
            <a:pPr marL="0" indent="0">
              <a:buNone/>
            </a:pPr>
            <a:r>
              <a:rPr lang="en-US" b="1" dirty="0"/>
              <a:t>Follow-up questions:</a:t>
            </a:r>
          </a:p>
          <a:p>
            <a:pPr>
              <a:buFont typeface="Arial" panose="020B0604020202020204" pitchFamily="34" charset="0"/>
              <a:buChar char="•"/>
            </a:pPr>
            <a:r>
              <a:rPr lang="en-US" dirty="0"/>
              <a:t>How do we create a continuous flow of information regarding our members’ environment?</a:t>
            </a:r>
          </a:p>
          <a:p>
            <a:pPr>
              <a:buFont typeface="Arial" panose="020B0604020202020204" pitchFamily="34" charset="0"/>
              <a:buChar char="•"/>
            </a:pPr>
            <a:r>
              <a:rPr lang="en-US" dirty="0"/>
              <a:t>How do we ensure the right balance between gathering and using information?</a:t>
            </a:r>
          </a:p>
        </p:txBody>
      </p:sp>
    </p:spTree>
    <p:extLst>
      <p:ext uri="{BB962C8B-B14F-4D97-AF65-F5344CB8AC3E}">
        <p14:creationId xmlns:p14="http://schemas.microsoft.com/office/powerpoint/2010/main" val="2593024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7064-6CBF-49F9-912A-B0EF5350C056}"/>
              </a:ext>
            </a:extLst>
          </p:cNvPr>
          <p:cNvSpPr>
            <a:spLocks noGrp="1"/>
          </p:cNvSpPr>
          <p:nvPr>
            <p:ph type="title"/>
          </p:nvPr>
        </p:nvSpPr>
        <p:spPr>
          <a:xfrm>
            <a:off x="460730" y="199457"/>
            <a:ext cx="8415580" cy="1143000"/>
          </a:xfrm>
        </p:spPr>
        <p:txBody>
          <a:bodyPr>
            <a:normAutofit/>
          </a:bodyPr>
          <a:lstStyle/>
          <a:p>
            <a:r>
              <a:rPr lang="en-US" sz="2400" dirty="0">
                <a:solidFill>
                  <a:schemeClr val="accent1">
                    <a:lumMod val="90000"/>
                    <a:lumOff val="10000"/>
                  </a:schemeClr>
                </a:solidFill>
              </a:rPr>
              <a:t>Industry/Profession/Cause Future Assumptions and Key Drivers</a:t>
            </a:r>
          </a:p>
        </p:txBody>
      </p:sp>
      <p:sp>
        <p:nvSpPr>
          <p:cNvPr id="3" name="Content Placeholder 2">
            <a:extLst>
              <a:ext uri="{FF2B5EF4-FFF2-40B4-BE49-F238E27FC236}">
                <a16:creationId xmlns:a16="http://schemas.microsoft.com/office/drawing/2014/main" id="{FBA2BF38-1CCF-41B3-A56A-CEB033B497FA}"/>
              </a:ext>
            </a:extLst>
          </p:cNvPr>
          <p:cNvSpPr>
            <a:spLocks noGrp="1"/>
          </p:cNvSpPr>
          <p:nvPr>
            <p:ph idx="1"/>
          </p:nvPr>
        </p:nvSpPr>
        <p:spPr>
          <a:xfrm>
            <a:off x="460731" y="1697064"/>
            <a:ext cx="4289500" cy="4378272"/>
          </a:xfrm>
        </p:spPr>
        <p:txBody>
          <a:bodyPr>
            <a:normAutofit/>
          </a:bodyPr>
          <a:lstStyle/>
          <a:p>
            <a:pPr marL="0" indent="0">
              <a:buNone/>
            </a:pPr>
            <a:r>
              <a:rPr lang="en-US" sz="1800" b="1" dirty="0"/>
              <a:t>Future Assumptions</a:t>
            </a:r>
          </a:p>
          <a:p>
            <a:pPr marL="0" indent="0">
              <a:buNone/>
            </a:pPr>
            <a:r>
              <a:rPr lang="en-US" sz="1800" b="1" dirty="0"/>
              <a:t>Considerations</a:t>
            </a:r>
            <a:r>
              <a:rPr lang="en-US" sz="1800" dirty="0"/>
              <a:t>:  Technology, workforce, social values, industry/profession structure, economics, legislation and regulations</a:t>
            </a:r>
          </a:p>
          <a:p>
            <a:pPr marL="0" indent="0">
              <a:buNone/>
            </a:pPr>
            <a:endParaRPr lang="en-US" sz="1351" dirty="0"/>
          </a:p>
          <a:p>
            <a:pPr marL="0" indent="0">
              <a:buNone/>
            </a:pPr>
            <a:r>
              <a:rPr lang="en-US" sz="1351" dirty="0"/>
              <a:t>_______________________________</a:t>
            </a:r>
          </a:p>
          <a:p>
            <a:pPr marL="0" indent="0">
              <a:buNone/>
            </a:pPr>
            <a:r>
              <a:rPr lang="en-US" sz="1351" dirty="0"/>
              <a:t>_______________________________</a:t>
            </a:r>
          </a:p>
          <a:p>
            <a:pPr marL="0" indent="0">
              <a:buNone/>
            </a:pPr>
            <a:r>
              <a:rPr lang="en-US" sz="1351" dirty="0"/>
              <a:t>_______________________________</a:t>
            </a:r>
          </a:p>
          <a:p>
            <a:pPr marL="0" indent="0">
              <a:buNone/>
            </a:pPr>
            <a:r>
              <a:rPr lang="en-US" sz="1351" dirty="0"/>
              <a:t>_______________________________</a:t>
            </a:r>
          </a:p>
          <a:p>
            <a:pPr marL="0" indent="0">
              <a:buNone/>
            </a:pPr>
            <a:r>
              <a:rPr lang="en-US" sz="1351" dirty="0"/>
              <a:t>_______________________________</a:t>
            </a:r>
          </a:p>
          <a:p>
            <a:pPr marL="0" indent="0">
              <a:buNone/>
            </a:pPr>
            <a:r>
              <a:rPr lang="en-US" sz="1351" dirty="0"/>
              <a:t>________________________________</a:t>
            </a:r>
          </a:p>
          <a:p>
            <a:pPr marL="0" indent="0">
              <a:buNone/>
            </a:pPr>
            <a:r>
              <a:rPr lang="en-US" sz="1351" dirty="0"/>
              <a:t>________________________________</a:t>
            </a:r>
          </a:p>
          <a:p>
            <a:pPr marL="0" indent="0">
              <a:buNone/>
            </a:pPr>
            <a:r>
              <a:rPr lang="en-US" sz="1351" dirty="0"/>
              <a:t>________________________________</a:t>
            </a:r>
          </a:p>
        </p:txBody>
      </p:sp>
      <p:sp>
        <p:nvSpPr>
          <p:cNvPr id="5" name="TextBox 4">
            <a:extLst>
              <a:ext uri="{FF2B5EF4-FFF2-40B4-BE49-F238E27FC236}">
                <a16:creationId xmlns:a16="http://schemas.microsoft.com/office/drawing/2014/main" id="{5ED0FD9B-2B58-43D8-A2BA-EB38ADC5E2D6}"/>
              </a:ext>
            </a:extLst>
          </p:cNvPr>
          <p:cNvSpPr txBox="1"/>
          <p:nvPr/>
        </p:nvSpPr>
        <p:spPr>
          <a:xfrm>
            <a:off x="6025569" y="1878846"/>
            <a:ext cx="2727960" cy="3279616"/>
          </a:xfrm>
          <a:prstGeom prst="rect">
            <a:avLst/>
          </a:prstGeom>
          <a:noFill/>
        </p:spPr>
        <p:txBody>
          <a:bodyPr wrap="square" rtlCol="0">
            <a:spAutoFit/>
          </a:bodyPr>
          <a:lstStyle/>
          <a:p>
            <a:r>
              <a:rPr lang="en-US" b="1" dirty="0"/>
              <a:t>Key Drivers</a:t>
            </a:r>
          </a:p>
          <a:p>
            <a:endParaRPr lang="en-US" sz="1351" dirty="0"/>
          </a:p>
          <a:p>
            <a:pPr marL="257178" indent="-257178">
              <a:buAutoNum type="arabicPeriod"/>
            </a:pPr>
            <a:r>
              <a:rPr lang="en-US" sz="1351" dirty="0"/>
              <a:t>________________</a:t>
            </a:r>
          </a:p>
          <a:p>
            <a:pPr marL="257178" indent="-257178">
              <a:buAutoNum type="arabicPeriod"/>
            </a:pPr>
            <a:endParaRPr lang="en-US" sz="1351" dirty="0"/>
          </a:p>
          <a:p>
            <a:pPr marL="257178" indent="-257178">
              <a:buAutoNum type="arabicPeriod"/>
            </a:pPr>
            <a:endParaRPr lang="en-US" sz="1351" dirty="0"/>
          </a:p>
          <a:p>
            <a:pPr marL="257178" indent="-257178">
              <a:buAutoNum type="arabicPeriod"/>
            </a:pPr>
            <a:r>
              <a:rPr lang="en-US" sz="1351" dirty="0"/>
              <a:t>________________</a:t>
            </a:r>
          </a:p>
          <a:p>
            <a:pPr marL="257178" indent="-257178">
              <a:buAutoNum type="arabicPeriod"/>
            </a:pPr>
            <a:endParaRPr lang="en-US" sz="1351" dirty="0"/>
          </a:p>
          <a:p>
            <a:pPr marL="257178" indent="-257178">
              <a:buAutoNum type="arabicPeriod"/>
            </a:pPr>
            <a:endParaRPr lang="en-US" sz="1351" dirty="0"/>
          </a:p>
          <a:p>
            <a:pPr marL="257178" indent="-257178">
              <a:buAutoNum type="arabicPeriod"/>
            </a:pPr>
            <a:r>
              <a:rPr lang="en-US" sz="1351" dirty="0"/>
              <a:t>________________</a:t>
            </a:r>
          </a:p>
          <a:p>
            <a:pPr marL="257178" indent="-257178">
              <a:buAutoNum type="arabicPeriod"/>
            </a:pPr>
            <a:endParaRPr lang="en-US" sz="1351" dirty="0"/>
          </a:p>
          <a:p>
            <a:pPr marL="257178" indent="-257178">
              <a:buAutoNum type="arabicPeriod"/>
            </a:pPr>
            <a:endParaRPr lang="en-US" sz="1351" dirty="0"/>
          </a:p>
          <a:p>
            <a:pPr marL="257178" indent="-257178">
              <a:buAutoNum type="arabicPeriod"/>
            </a:pPr>
            <a:r>
              <a:rPr lang="en-US" sz="1351" dirty="0"/>
              <a:t>_________________</a:t>
            </a:r>
          </a:p>
          <a:p>
            <a:pPr marL="257178" indent="-257178">
              <a:buAutoNum type="arabicPeriod"/>
            </a:pPr>
            <a:endParaRPr lang="en-US" sz="1351" dirty="0"/>
          </a:p>
          <a:p>
            <a:pPr marL="257178" indent="-257178">
              <a:buAutoNum type="arabicPeriod"/>
            </a:pPr>
            <a:endParaRPr lang="en-US" sz="1351" dirty="0"/>
          </a:p>
          <a:p>
            <a:pPr marL="257178" indent="-257178">
              <a:buAutoNum type="arabicPeriod"/>
            </a:pPr>
            <a:r>
              <a:rPr lang="en-US" sz="1351" dirty="0"/>
              <a:t>_________________</a:t>
            </a:r>
          </a:p>
        </p:txBody>
      </p:sp>
      <p:pic>
        <p:nvPicPr>
          <p:cNvPr id="15" name="Graphic 14" descr="Circle with left arrow">
            <a:extLst>
              <a:ext uri="{FF2B5EF4-FFF2-40B4-BE49-F238E27FC236}">
                <a16:creationId xmlns:a16="http://schemas.microsoft.com/office/drawing/2014/main" id="{00302DDC-9B1B-4203-97AA-1E913B2368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9407" y="2987300"/>
            <a:ext cx="1585853" cy="1585853"/>
          </a:xfrm>
          <a:prstGeom prst="rect">
            <a:avLst/>
          </a:prstGeom>
        </p:spPr>
      </p:pic>
    </p:spTree>
    <p:extLst>
      <p:ext uri="{BB962C8B-B14F-4D97-AF65-F5344CB8AC3E}">
        <p14:creationId xmlns:p14="http://schemas.microsoft.com/office/powerpoint/2010/main" val="1913923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E692-57C1-4D53-A642-19174700BAC0}"/>
              </a:ext>
            </a:extLst>
          </p:cNvPr>
          <p:cNvSpPr>
            <a:spLocks noGrp="1"/>
          </p:cNvSpPr>
          <p:nvPr>
            <p:ph type="title"/>
          </p:nvPr>
        </p:nvSpPr>
        <p:spPr>
          <a:xfrm>
            <a:off x="628649" y="232291"/>
            <a:ext cx="7886700" cy="994172"/>
          </a:xfrm>
        </p:spPr>
        <p:txBody>
          <a:bodyPr>
            <a:normAutofit/>
          </a:bodyPr>
          <a:lstStyle/>
          <a:p>
            <a:r>
              <a:rPr lang="en-US" sz="4000" dirty="0">
                <a:solidFill>
                  <a:schemeClr val="accent1">
                    <a:lumMod val="90000"/>
                    <a:lumOff val="10000"/>
                  </a:schemeClr>
                </a:solidFill>
              </a:rPr>
              <a:t>Impact of Key Drivers</a:t>
            </a:r>
          </a:p>
        </p:txBody>
      </p:sp>
      <p:graphicFrame>
        <p:nvGraphicFramePr>
          <p:cNvPr id="4" name="Table 4">
            <a:extLst>
              <a:ext uri="{FF2B5EF4-FFF2-40B4-BE49-F238E27FC236}">
                <a16:creationId xmlns:a16="http://schemas.microsoft.com/office/drawing/2014/main" id="{A064C9D6-B347-4F26-9AE4-BC77AE801C5C}"/>
              </a:ext>
            </a:extLst>
          </p:cNvPr>
          <p:cNvGraphicFramePr>
            <a:graphicFrameLocks noGrp="1"/>
          </p:cNvGraphicFramePr>
          <p:nvPr>
            <p:ph idx="1"/>
            <p:extLst>
              <p:ext uri="{D42A27DB-BD31-4B8C-83A1-F6EECF244321}">
                <p14:modId xmlns:p14="http://schemas.microsoft.com/office/powerpoint/2010/main" val="623828816"/>
              </p:ext>
            </p:extLst>
          </p:nvPr>
        </p:nvGraphicFramePr>
        <p:xfrm>
          <a:off x="449933" y="1226465"/>
          <a:ext cx="8244134" cy="4328991"/>
        </p:xfrm>
        <a:graphic>
          <a:graphicData uri="http://schemas.openxmlformats.org/drawingml/2006/table">
            <a:tbl>
              <a:tblPr firstRow="1" bandRow="1">
                <a:tableStyleId>{5C22544A-7EE6-4342-B048-85BDC9FD1C3A}</a:tableStyleId>
              </a:tblPr>
              <a:tblGrid>
                <a:gridCol w="2748042">
                  <a:extLst>
                    <a:ext uri="{9D8B030D-6E8A-4147-A177-3AD203B41FA5}">
                      <a16:colId xmlns:a16="http://schemas.microsoft.com/office/drawing/2014/main" val="3613824915"/>
                    </a:ext>
                  </a:extLst>
                </a:gridCol>
                <a:gridCol w="1374023">
                  <a:extLst>
                    <a:ext uri="{9D8B030D-6E8A-4147-A177-3AD203B41FA5}">
                      <a16:colId xmlns:a16="http://schemas.microsoft.com/office/drawing/2014/main" val="3307100372"/>
                    </a:ext>
                  </a:extLst>
                </a:gridCol>
                <a:gridCol w="1374023">
                  <a:extLst>
                    <a:ext uri="{9D8B030D-6E8A-4147-A177-3AD203B41FA5}">
                      <a16:colId xmlns:a16="http://schemas.microsoft.com/office/drawing/2014/main" val="3736513937"/>
                    </a:ext>
                  </a:extLst>
                </a:gridCol>
                <a:gridCol w="1374023">
                  <a:extLst>
                    <a:ext uri="{9D8B030D-6E8A-4147-A177-3AD203B41FA5}">
                      <a16:colId xmlns:a16="http://schemas.microsoft.com/office/drawing/2014/main" val="2765538426"/>
                    </a:ext>
                  </a:extLst>
                </a:gridCol>
                <a:gridCol w="1374023">
                  <a:extLst>
                    <a:ext uri="{9D8B030D-6E8A-4147-A177-3AD203B41FA5}">
                      <a16:colId xmlns:a16="http://schemas.microsoft.com/office/drawing/2014/main" val="3077532825"/>
                    </a:ext>
                  </a:extLst>
                </a:gridCol>
              </a:tblGrid>
              <a:tr h="707490">
                <a:tc>
                  <a:txBody>
                    <a:bodyPr/>
                    <a:lstStyle/>
                    <a:p>
                      <a:endParaRPr lang="en-US" sz="15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500" dirty="0">
                          <a:solidFill>
                            <a:schemeClr val="tx1"/>
                          </a:solidFill>
                        </a:rPr>
                        <a:t>Impact on Members and/or</a:t>
                      </a:r>
                    </a:p>
                    <a:p>
                      <a:pPr algn="ctr"/>
                      <a:r>
                        <a:rPr lang="en-US" sz="1500" dirty="0">
                          <a:solidFill>
                            <a:schemeClr val="tx1"/>
                          </a:solidFill>
                        </a:rPr>
                        <a:t>Other customers</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500" dirty="0">
                          <a:solidFill>
                            <a:schemeClr val="tx1"/>
                          </a:solidFill>
                        </a:rPr>
                        <a:t>Association Response</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351170725"/>
                  </a:ext>
                </a:extLst>
              </a:tr>
              <a:tr h="417546">
                <a:tc>
                  <a:txBody>
                    <a:bodyPr/>
                    <a:lstStyle/>
                    <a:p>
                      <a:pPr algn="ctr"/>
                      <a:r>
                        <a:rPr lang="en-US" sz="1400" b="1" dirty="0">
                          <a:solidFill>
                            <a:schemeClr val="tx1"/>
                          </a:solidFill>
                        </a:rPr>
                        <a:t>Key  Drivers</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tx1"/>
                          </a:solidFill>
                        </a:rPr>
                        <a:t>Immediate</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tx1"/>
                          </a:solidFill>
                        </a:rPr>
                        <a:t>Longer-term</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tx1"/>
                          </a:solidFill>
                        </a:rPr>
                        <a:t>Immediate</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tx1"/>
                          </a:solidFill>
                        </a:rPr>
                        <a:t>Longer-Term</a:t>
                      </a: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3021169"/>
                  </a:ext>
                </a:extLst>
              </a:tr>
              <a:tr h="640791">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1213331"/>
                  </a:ext>
                </a:extLst>
              </a:tr>
              <a:tr h="640791">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9811731"/>
                  </a:ext>
                </a:extLst>
              </a:tr>
              <a:tr h="640791">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9448148"/>
                  </a:ext>
                </a:extLst>
              </a:tr>
              <a:tr h="640791">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954485"/>
                  </a:ext>
                </a:extLst>
              </a:tr>
              <a:tr h="640791">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7450488"/>
                  </a:ext>
                </a:extLst>
              </a:tr>
            </a:tbl>
          </a:graphicData>
        </a:graphic>
      </p:graphicFrame>
    </p:spTree>
    <p:extLst>
      <p:ext uri="{BB962C8B-B14F-4D97-AF65-F5344CB8AC3E}">
        <p14:creationId xmlns:p14="http://schemas.microsoft.com/office/powerpoint/2010/main" val="694759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EE8F-CAEA-436D-9846-1A357A501594}"/>
              </a:ext>
            </a:extLst>
          </p:cNvPr>
          <p:cNvSpPr>
            <a:spLocks noGrp="1"/>
          </p:cNvSpPr>
          <p:nvPr>
            <p:ph type="title"/>
          </p:nvPr>
        </p:nvSpPr>
        <p:spPr>
          <a:xfrm>
            <a:off x="1225450" y="712823"/>
            <a:ext cx="2977891" cy="994172"/>
          </a:xfrm>
        </p:spPr>
        <p:txBody>
          <a:bodyPr/>
          <a:lstStyle/>
          <a:p>
            <a:r>
              <a:rPr lang="en-US" b="1" dirty="0">
                <a:solidFill>
                  <a:srgbClr val="3A8B46"/>
                </a:solidFill>
              </a:rPr>
              <a:t>Priorities</a:t>
            </a:r>
          </a:p>
        </p:txBody>
      </p:sp>
      <p:sp>
        <p:nvSpPr>
          <p:cNvPr id="3" name="Content Placeholder 2">
            <a:extLst>
              <a:ext uri="{FF2B5EF4-FFF2-40B4-BE49-F238E27FC236}">
                <a16:creationId xmlns:a16="http://schemas.microsoft.com/office/drawing/2014/main" id="{5C057A40-FAB1-4321-BD3B-E2CBDC4D5BD0}"/>
              </a:ext>
            </a:extLst>
          </p:cNvPr>
          <p:cNvSpPr>
            <a:spLocks noGrp="1"/>
          </p:cNvSpPr>
          <p:nvPr>
            <p:ph idx="1"/>
          </p:nvPr>
        </p:nvSpPr>
        <p:spPr>
          <a:xfrm>
            <a:off x="691352" y="1828457"/>
            <a:ext cx="7886700" cy="3717048"/>
          </a:xfrm>
        </p:spPr>
        <p:txBody>
          <a:bodyPr>
            <a:noAutofit/>
          </a:bodyPr>
          <a:lstStyle/>
          <a:p>
            <a:pPr marL="457200" indent="-457200">
              <a:buFont typeface="+mj-lt"/>
              <a:buAutoNum type="arabicPeriod"/>
            </a:pPr>
            <a:r>
              <a:rPr lang="en-US" sz="2400" dirty="0"/>
              <a:t>Put members and staff first – place caring at the core</a:t>
            </a:r>
          </a:p>
          <a:p>
            <a:pPr marL="457200" indent="-457200">
              <a:buFont typeface="+mj-lt"/>
              <a:buAutoNum type="arabicPeriod"/>
            </a:pPr>
            <a:r>
              <a:rPr lang="en-US" sz="2400" dirty="0"/>
              <a:t>Redesign programs and spaces – ensure a safe, inclusive, and engaging environment</a:t>
            </a:r>
          </a:p>
          <a:p>
            <a:pPr marL="457200" indent="-457200">
              <a:buFont typeface="+mj-lt"/>
              <a:buAutoNum type="arabicPeriod"/>
            </a:pPr>
            <a:r>
              <a:rPr lang="en-US" sz="2400" dirty="0"/>
              <a:t>Solve in phases – redesign for business as </a:t>
            </a:r>
            <a:r>
              <a:rPr lang="en-US" sz="2400" i="1" dirty="0"/>
              <a:t>unusual</a:t>
            </a:r>
          </a:p>
          <a:p>
            <a:pPr marL="457200" indent="-457200">
              <a:buFont typeface="+mj-lt"/>
              <a:buAutoNum type="arabicPeriod"/>
            </a:pPr>
            <a:r>
              <a:rPr lang="en-US" sz="2400" dirty="0"/>
              <a:t>Commit to an elastic operational structure – create short-term efficiencies and fuel for growth</a:t>
            </a:r>
          </a:p>
          <a:p>
            <a:pPr marL="457200" indent="-457200">
              <a:buFont typeface="+mj-lt"/>
              <a:buAutoNum type="arabicPeriod"/>
            </a:pPr>
            <a:r>
              <a:rPr lang="en-US" sz="2400" dirty="0"/>
              <a:t>Get future-ready – continue to plan for the future and get “next-gen” ready</a:t>
            </a:r>
          </a:p>
          <a:p>
            <a:pPr marL="0" indent="0">
              <a:buNone/>
            </a:pPr>
            <a:endParaRPr lang="en-US" sz="1200" dirty="0"/>
          </a:p>
          <a:p>
            <a:pPr marL="0" indent="0">
              <a:buNone/>
            </a:pPr>
            <a:r>
              <a:rPr lang="en-US" sz="1200" dirty="0"/>
              <a:t>Adapted from “Five Priorities to Help Reopen and Reinvent Your Business”, Accenture, May 2020</a:t>
            </a:r>
          </a:p>
          <a:p>
            <a:pPr marL="0" indent="0">
              <a:buNone/>
            </a:pPr>
            <a:r>
              <a:rPr lang="en-US" sz="1200" dirty="0">
                <a:hlinkClick r:id="rId3">
                  <a:extLst>
                    <a:ext uri="{A12FA001-AC4F-418D-AE19-62706E023703}">
                      <ahyp:hlinkClr xmlns:ahyp="http://schemas.microsoft.com/office/drawing/2018/hyperlinkcolor" val="tx"/>
                    </a:ext>
                  </a:extLst>
                </a:hlinkClick>
              </a:rPr>
              <a:t>https://accntu.re/2W57RAe</a:t>
            </a:r>
            <a:endParaRPr lang="en-US" sz="1200" dirty="0"/>
          </a:p>
        </p:txBody>
      </p:sp>
      <p:pic>
        <p:nvPicPr>
          <p:cNvPr id="5" name="Graphic 4" descr="Badge 5">
            <a:extLst>
              <a:ext uri="{FF2B5EF4-FFF2-40B4-BE49-F238E27FC236}">
                <a16:creationId xmlns:a16="http://schemas.microsoft.com/office/drawing/2014/main" id="{E28C6401-A6DF-4012-8445-747D2B092F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650" y="867009"/>
            <a:ext cx="685800" cy="685800"/>
          </a:xfrm>
          <a:prstGeom prst="rect">
            <a:avLst/>
          </a:prstGeom>
        </p:spPr>
      </p:pic>
    </p:spTree>
    <p:extLst>
      <p:ext uri="{BB962C8B-B14F-4D97-AF65-F5344CB8AC3E}">
        <p14:creationId xmlns:p14="http://schemas.microsoft.com/office/powerpoint/2010/main" val="73537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565" y="131765"/>
            <a:ext cx="8229600" cy="1143000"/>
          </a:xfrm>
        </p:spPr>
        <p:txBody>
          <a:bodyPr>
            <a:normAutofit/>
          </a:bodyPr>
          <a:lstStyle/>
          <a:p>
            <a:r>
              <a:rPr lang="en-US" sz="4000" b="1" u="sng" dirty="0">
                <a:solidFill>
                  <a:schemeClr val="accent1">
                    <a:lumMod val="90000"/>
                    <a:lumOff val="10000"/>
                  </a:schemeClr>
                </a:solidFill>
              </a:rPr>
              <a:t>Discussion Thread II</a:t>
            </a:r>
          </a:p>
        </p:txBody>
      </p:sp>
      <p:sp>
        <p:nvSpPr>
          <p:cNvPr id="3" name="Content Placeholder 2"/>
          <p:cNvSpPr>
            <a:spLocks noGrp="1"/>
          </p:cNvSpPr>
          <p:nvPr>
            <p:ph sz="quarter" idx="4294967295"/>
          </p:nvPr>
        </p:nvSpPr>
        <p:spPr>
          <a:xfrm>
            <a:off x="604740" y="1874879"/>
            <a:ext cx="6641879" cy="4095750"/>
          </a:xfrm>
        </p:spPr>
        <p:txBody>
          <a:bodyPr/>
          <a:lstStyle/>
          <a:p>
            <a:pPr lvl="0">
              <a:buFont typeface="Arial" panose="020B0604020202020204" pitchFamily="34" charset="0"/>
              <a:buChar char="•"/>
            </a:pPr>
            <a:endParaRPr lang="en-US" sz="3000" dirty="0"/>
          </a:p>
          <a:p>
            <a:pPr lvl="0">
              <a:buFont typeface="Arial" panose="020B0604020202020204" pitchFamily="34" charset="0"/>
              <a:buChar char="•"/>
            </a:pPr>
            <a:r>
              <a:rPr lang="en-US" sz="3000" dirty="0"/>
              <a:t>Thinking &amp; Working Style Preferences</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flipH="1">
            <a:off x="5409991" y="2670939"/>
            <a:ext cx="3338174" cy="250363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66336" y="979392"/>
            <a:ext cx="3730830" cy="1200329"/>
          </a:xfrm>
          <a:prstGeom prst="rect">
            <a:avLst/>
          </a:prstGeom>
          <a:noFill/>
        </p:spPr>
        <p:txBody>
          <a:bodyPr wrap="none" rtlCol="0" anchor="t">
            <a:spAutoFit/>
          </a:bodyPr>
          <a:lstStyle/>
          <a:p>
            <a:r>
              <a:rPr lang="en-US" sz="4000" dirty="0">
                <a:solidFill>
                  <a:schemeClr val="accent1">
                    <a:lumMod val="90000"/>
                    <a:lumOff val="10000"/>
                  </a:schemeClr>
                </a:solidFill>
                <a:latin typeface="Calibri" panose="020F0502020204030204" pitchFamily="34" charset="0"/>
                <a:ea typeface="+mj-ea"/>
                <a:cs typeface="+mj-cs"/>
              </a:rPr>
              <a:t>Leading</a:t>
            </a:r>
            <a:r>
              <a:rPr lang="en-US" sz="3200" b="1" dirty="0">
                <a:solidFill>
                  <a:srgbClr val="000099"/>
                </a:solidFill>
                <a:latin typeface="+mj-lt"/>
              </a:rPr>
              <a:t> </a:t>
            </a:r>
            <a:r>
              <a:rPr lang="en-US" sz="4000" dirty="0">
                <a:solidFill>
                  <a:schemeClr val="accent1">
                    <a:lumMod val="90000"/>
                    <a:lumOff val="10000"/>
                  </a:schemeClr>
                </a:solidFill>
                <a:latin typeface="Calibri" panose="020F0502020204030204" pitchFamily="34" charset="0"/>
                <a:ea typeface="+mj-ea"/>
                <a:cs typeface="+mj-cs"/>
              </a:rPr>
              <a:t>Together</a:t>
            </a:r>
          </a:p>
          <a:p>
            <a:endParaRPr lang="en-US" sz="3200" dirty="0">
              <a:latin typeface="+mj-lt"/>
            </a:endParaRPr>
          </a:p>
        </p:txBody>
      </p:sp>
    </p:spTree>
    <p:extLst>
      <p:ext uri="{BB962C8B-B14F-4D97-AF65-F5344CB8AC3E}">
        <p14:creationId xmlns:p14="http://schemas.microsoft.com/office/powerpoint/2010/main" val="1046914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4294967295"/>
          </p:nvPr>
        </p:nvSpPr>
        <p:spPr bwMode="auto">
          <a:xfrm>
            <a:off x="439577" y="1144590"/>
            <a:ext cx="8137525" cy="52720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lnSpc>
                <a:spcPct val="80000"/>
              </a:lnSpc>
              <a:spcBef>
                <a:spcPts val="0"/>
              </a:spcBef>
              <a:buNone/>
              <a:defRPr/>
            </a:pPr>
            <a:endParaRPr lang="en-US" sz="2400" dirty="0">
              <a:ea typeface="ＭＳ Ｐゴシック" pitchFamily="34" charset="-128"/>
            </a:endParaRPr>
          </a:p>
          <a:p>
            <a:pPr marL="0" indent="0">
              <a:buNone/>
            </a:pPr>
            <a:r>
              <a:rPr lang="en-US" sz="2400" dirty="0"/>
              <a:t>Four key dimensions of leader work and related preferences in associations:</a:t>
            </a:r>
          </a:p>
          <a:p>
            <a:pPr marL="514350" indent="-514350">
              <a:buFont typeface="+mj-lt"/>
              <a:buAutoNum type="arabicPeriod"/>
            </a:pPr>
            <a:r>
              <a:rPr lang="en-US" sz="2800" dirty="0"/>
              <a:t>Communicating/problem-solving  (E-I)</a:t>
            </a:r>
          </a:p>
          <a:p>
            <a:pPr marL="514350" indent="-514350">
              <a:buFont typeface="+mj-lt"/>
              <a:buAutoNum type="arabicPeriod"/>
            </a:pPr>
            <a:r>
              <a:rPr lang="en-US" sz="2800" dirty="0"/>
              <a:t>Planning (S-N)</a:t>
            </a:r>
          </a:p>
          <a:p>
            <a:pPr marL="514350" indent="-514350">
              <a:buFont typeface="+mj-lt"/>
              <a:buAutoNum type="arabicPeriod"/>
            </a:pPr>
            <a:r>
              <a:rPr lang="en-US" sz="2800" dirty="0"/>
              <a:t>Decision-making and conflict resolution (T-F)</a:t>
            </a:r>
          </a:p>
          <a:p>
            <a:pPr marL="514350" indent="-514350">
              <a:buFont typeface="+mj-lt"/>
              <a:buAutoNum type="arabicPeriod"/>
            </a:pPr>
            <a:r>
              <a:rPr lang="en-US" sz="2800" dirty="0"/>
              <a:t>Day-to-day working relationship (P-J)</a:t>
            </a:r>
          </a:p>
          <a:p>
            <a:pPr eaLnBrk="1" hangingPunct="1">
              <a:lnSpc>
                <a:spcPct val="80000"/>
              </a:lnSpc>
              <a:buFontTx/>
              <a:buAutoNum type="arabicPeriod"/>
              <a:defRPr/>
            </a:pPr>
            <a:endParaRPr lang="en-US" sz="2400" b="1" dirty="0">
              <a:ea typeface="ＭＳ Ｐゴシック" pitchFamily="34" charset="-128"/>
            </a:endParaRPr>
          </a:p>
          <a:p>
            <a:pPr marL="0" indent="0" algn="ctr">
              <a:lnSpc>
                <a:spcPct val="80000"/>
              </a:lnSpc>
              <a:buNone/>
              <a:defRPr/>
            </a:pPr>
            <a:r>
              <a:rPr lang="en-US" sz="2000" b="1" dirty="0">
                <a:ea typeface="ＭＳ Ｐゴシック" pitchFamily="34" charset="-128"/>
              </a:rPr>
              <a:t>MY MBTI  TYPE ___ ___ ___ ___</a:t>
            </a:r>
          </a:p>
          <a:p>
            <a:pPr marL="0" indent="0" algn="ctr">
              <a:lnSpc>
                <a:spcPct val="80000"/>
              </a:lnSpc>
              <a:buNone/>
              <a:defRPr/>
            </a:pPr>
            <a:br>
              <a:rPr lang="en-US" sz="2000" b="1" u="sng" dirty="0">
                <a:ea typeface="ＭＳ Ｐゴシック" pitchFamily="34" charset="-128"/>
              </a:rPr>
            </a:br>
            <a:endParaRPr lang="en-US" sz="2000" b="1" u="sng" dirty="0">
              <a:ea typeface="ＭＳ Ｐゴシック" pitchFamily="34" charset="-128"/>
            </a:endParaRPr>
          </a:p>
          <a:p>
            <a:pPr marL="0" indent="0" algn="ctr">
              <a:lnSpc>
                <a:spcPct val="80000"/>
              </a:lnSpc>
              <a:buNone/>
              <a:defRPr/>
            </a:pPr>
            <a:r>
              <a:rPr lang="en-US" sz="2000" dirty="0">
                <a:ea typeface="ＭＳ Ｐゴシック" pitchFamily="34" charset="-128"/>
              </a:rPr>
              <a:t>What’s your animal personality type according to Buzzfeed?</a:t>
            </a:r>
          </a:p>
          <a:p>
            <a:pPr marL="0" indent="0" algn="ctr">
              <a:lnSpc>
                <a:spcPct val="80000"/>
              </a:lnSpc>
              <a:buNone/>
              <a:defRPr/>
            </a:pPr>
            <a:r>
              <a:rPr lang="en-US" sz="2000" dirty="0">
                <a:ea typeface="ＭＳ Ｐゴシック" pitchFamily="34" charset="-128"/>
                <a:hlinkClick r:id="rId3">
                  <a:extLst>
                    <a:ext uri="{A12FA001-AC4F-418D-AE19-62706E023703}">
                      <ahyp:hlinkClr xmlns:ahyp="http://schemas.microsoft.com/office/drawing/2018/hyperlinkcolor" val="tx"/>
                    </a:ext>
                  </a:extLst>
                </a:hlinkClick>
              </a:rPr>
              <a:t>http://bit.ly/4timbti</a:t>
            </a:r>
            <a:endParaRPr lang="en-US" sz="2000" dirty="0">
              <a:ea typeface="ＭＳ Ｐゴシック" pitchFamily="34" charset="-128"/>
            </a:endParaRPr>
          </a:p>
          <a:p>
            <a:pPr marL="800100" lvl="1" indent="-342900">
              <a:lnSpc>
                <a:spcPct val="80000"/>
              </a:lnSpc>
              <a:buSzPct val="115000"/>
              <a:buFontTx/>
              <a:buAutoNum type="arabicPeriod"/>
              <a:defRPr/>
            </a:pPr>
            <a:endParaRPr lang="en-US" sz="1600" b="1" u="sng" dirty="0">
              <a:ea typeface="ＭＳ Ｐゴシック" pitchFamily="34" charset="-128"/>
            </a:endParaRPr>
          </a:p>
        </p:txBody>
      </p:sp>
      <p:sp>
        <p:nvSpPr>
          <p:cNvPr id="93186" name="Rectangle 2"/>
          <p:cNvSpPr>
            <a:spLocks noGrp="1" noChangeArrowheads="1"/>
          </p:cNvSpPr>
          <p:nvPr>
            <p:ph type="title" idx="4294967295"/>
          </p:nvPr>
        </p:nvSpPr>
        <p:spPr bwMode="auto">
          <a:xfrm>
            <a:off x="439576" y="79375"/>
            <a:ext cx="8577101"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sz="4000" dirty="0">
                <a:solidFill>
                  <a:schemeClr val="accent1">
                    <a:lumMod val="90000"/>
                    <a:lumOff val="10000"/>
                  </a:schemeClr>
                </a:solidFill>
                <a:ea typeface="ＭＳ Ｐゴシック" pitchFamily="34" charset="-128"/>
              </a:rPr>
              <a:t>Understanding One Another’s </a:t>
            </a:r>
            <a:br>
              <a:rPr lang="en-US" sz="4000" dirty="0">
                <a:solidFill>
                  <a:schemeClr val="accent1">
                    <a:lumMod val="90000"/>
                    <a:lumOff val="10000"/>
                  </a:schemeClr>
                </a:solidFill>
                <a:ea typeface="ＭＳ Ｐゴシック" pitchFamily="34" charset="-128"/>
              </a:rPr>
            </a:br>
            <a:r>
              <a:rPr lang="en-US" sz="4000" dirty="0">
                <a:solidFill>
                  <a:schemeClr val="accent1">
                    <a:lumMod val="90000"/>
                    <a:lumOff val="10000"/>
                  </a:schemeClr>
                </a:solidFill>
                <a:ea typeface="ＭＳ Ｐゴシック" pitchFamily="34" charset="-128"/>
              </a:rPr>
              <a:t>Thinking &amp; Working Style Preferences</a:t>
            </a:r>
          </a:p>
        </p:txBody>
      </p:sp>
      <p:sp>
        <p:nvSpPr>
          <p:cNvPr id="2" name="Rectangle 4">
            <a:extLst>
              <a:ext uri="{FF2B5EF4-FFF2-40B4-BE49-F238E27FC236}">
                <a16:creationId xmlns:a16="http://schemas.microsoft.com/office/drawing/2014/main" id="{7C326B41-B1BD-4380-8967-E4316E061C76}"/>
              </a:ext>
            </a:extLst>
          </p:cNvPr>
          <p:cNvSpPr>
            <a:spLocks noChangeArrowheads="1"/>
          </p:cNvSpPr>
          <p:nvPr/>
        </p:nvSpPr>
        <p:spPr bwMode="auto">
          <a:xfrm>
            <a:off x="2138235" y="5105491"/>
            <a:ext cx="3861057" cy="400110"/>
          </a:xfrm>
          <a:prstGeom prst="rect">
            <a:avLst/>
          </a:prstGeom>
          <a:solidFill>
            <a:schemeClr val="accent1"/>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000" dirty="0">
                <a:solidFill>
                  <a:schemeClr val="bg1"/>
                </a:solidFill>
                <a:latin typeface="+mn-lt"/>
                <a:ea typeface="ＭＳ Ｐゴシック" pitchFamily="34" charset="-128"/>
                <a:hlinkClick r:id="rId4">
                  <a:extLst>
                    <a:ext uri="{A12FA001-AC4F-418D-AE19-62706E023703}">
                      <ahyp:hlinkClr xmlns:ahyp="http://schemas.microsoft.com/office/drawing/2018/hyperlinkcolor" val="tx"/>
                    </a:ext>
                  </a:extLst>
                </a:hlinkClick>
              </a:rPr>
              <a:t>https://www.16personalities.com</a:t>
            </a:r>
            <a:r>
              <a:rPr lang="en-US" altLang="en-US" sz="2000" dirty="0">
                <a:solidFill>
                  <a:schemeClr val="bg1"/>
                </a:solidFill>
                <a:latin typeface="+mn-lt"/>
                <a:ea typeface="ＭＳ Ｐゴシック" pitchFamily="34" charset="-128"/>
              </a:rPr>
              <a:t>  </a:t>
            </a:r>
          </a:p>
        </p:txBody>
      </p:sp>
    </p:spTree>
    <p:extLst>
      <p:ext uri="{BB962C8B-B14F-4D97-AF65-F5344CB8AC3E}">
        <p14:creationId xmlns:p14="http://schemas.microsoft.com/office/powerpoint/2010/main" val="326268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549" y="118952"/>
            <a:ext cx="7990488" cy="743504"/>
          </a:xfrm>
        </p:spPr>
        <p:txBody>
          <a:bodyPr/>
          <a:lstStyle/>
          <a:p>
            <a:r>
              <a:rPr lang="en-US" sz="3600" dirty="0">
                <a:solidFill>
                  <a:schemeClr val="accent1">
                    <a:lumMod val="90000"/>
                    <a:lumOff val="10000"/>
                  </a:schemeClr>
                </a:solidFill>
              </a:rPr>
              <a:t>The Leadership Partnership - </a:t>
            </a:r>
            <a:r>
              <a:rPr lang="en-US" sz="3600" i="1" dirty="0">
                <a:solidFill>
                  <a:schemeClr val="accent1">
                    <a:lumMod val="90000"/>
                    <a:lumOff val="10000"/>
                  </a:schemeClr>
                </a:solidFill>
              </a:rPr>
              <a:t>Preferences</a:t>
            </a:r>
          </a:p>
        </p:txBody>
      </p:sp>
      <p:sp>
        <p:nvSpPr>
          <p:cNvPr id="3" name="Content Placeholder 2"/>
          <p:cNvSpPr>
            <a:spLocks noGrp="1"/>
          </p:cNvSpPr>
          <p:nvPr>
            <p:ph sz="quarter" idx="12"/>
          </p:nvPr>
        </p:nvSpPr>
        <p:spPr>
          <a:xfrm>
            <a:off x="778377" y="761005"/>
            <a:ext cx="7826363" cy="2006599"/>
          </a:xfrm>
        </p:spPr>
        <p:txBody>
          <a:bodyPr/>
          <a:lstStyle/>
          <a:p>
            <a:pPr marL="0" indent="0">
              <a:buNone/>
            </a:pPr>
            <a:r>
              <a:rPr lang="en-US" sz="1800" dirty="0">
                <a:solidFill>
                  <a:schemeClr val="tx1"/>
                </a:solidFill>
              </a:rPr>
              <a:t>Challenges we face today require an immediate </a:t>
            </a:r>
            <a:r>
              <a:rPr lang="en-US" sz="1800" b="1" dirty="0">
                <a:solidFill>
                  <a:schemeClr val="tx1"/>
                </a:solidFill>
              </a:rPr>
              <a:t>consultative partnership </a:t>
            </a:r>
            <a:r>
              <a:rPr lang="en-US" sz="1800" dirty="0">
                <a:solidFill>
                  <a:schemeClr val="tx1"/>
                </a:solidFill>
              </a:rPr>
              <a:t>from the CSE and CEO. There is no more “grace period” for the partners to get to know </a:t>
            </a:r>
            <a:r>
              <a:rPr lang="en-US" sz="1800" b="1" i="1" dirty="0">
                <a:solidFill>
                  <a:schemeClr val="tx1"/>
                </a:solidFill>
              </a:rPr>
              <a:t>how</a:t>
            </a:r>
            <a:r>
              <a:rPr lang="en-US" sz="1800" dirty="0">
                <a:solidFill>
                  <a:schemeClr val="tx1"/>
                </a:solidFill>
              </a:rPr>
              <a:t> one another will operate as a leader. </a:t>
            </a:r>
          </a:p>
          <a:p>
            <a:pPr marL="0" indent="0">
              <a:buNone/>
            </a:pPr>
            <a:endParaRPr lang="en-US" dirty="0">
              <a:solidFill>
                <a:schemeClr val="tx1"/>
              </a:solidFill>
            </a:endParaRPr>
          </a:p>
        </p:txBody>
      </p:sp>
      <p:sp>
        <p:nvSpPr>
          <p:cNvPr id="5" name="Content Placeholder 2"/>
          <p:cNvSpPr txBox="1">
            <a:spLocks/>
          </p:cNvSpPr>
          <p:nvPr/>
        </p:nvSpPr>
        <p:spPr bwMode="auto">
          <a:xfrm>
            <a:off x="696313" y="3689463"/>
            <a:ext cx="7990488" cy="2006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rgbClr val="4C4C4C"/>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rgbClr val="4C4C4C"/>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4C4C4C"/>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4C4C4C"/>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4C4C4C"/>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4" name="TextBox 3"/>
          <p:cNvSpPr txBox="1"/>
          <p:nvPr/>
        </p:nvSpPr>
        <p:spPr>
          <a:xfrm>
            <a:off x="696314" y="1765857"/>
            <a:ext cx="7959042" cy="4068806"/>
          </a:xfrm>
          <a:prstGeom prst="rect">
            <a:avLst/>
          </a:prstGeom>
          <a:solidFill>
            <a:schemeClr val="accent2">
              <a:lumMod val="20000"/>
              <a:lumOff val="80000"/>
            </a:schemeClr>
          </a:solidFill>
          <a:ln>
            <a:solidFill>
              <a:srgbClr val="002060"/>
            </a:solidFill>
          </a:ln>
        </p:spPr>
        <p:txBody>
          <a:bodyPr wrap="square" rtlCol="0">
            <a:spAutoFit/>
          </a:bodyPr>
          <a:lstStyle/>
          <a:p>
            <a:pPr algn="ctr"/>
            <a:r>
              <a:rPr lang="en-US" sz="2000" dirty="0"/>
              <a:t>Directions:</a:t>
            </a:r>
          </a:p>
          <a:p>
            <a:endParaRPr lang="en-US" sz="1000" dirty="0"/>
          </a:p>
          <a:p>
            <a:pPr marL="342900" indent="-342900">
              <a:buFont typeface="+mj-lt"/>
              <a:buAutoNum type="arabicPeriod"/>
            </a:pPr>
            <a:r>
              <a:rPr lang="en-US" sz="2000" dirty="0"/>
              <a:t>Read the description of the first preference dimension. </a:t>
            </a:r>
          </a:p>
          <a:p>
            <a:pPr marL="342900" indent="-342900">
              <a:buFont typeface="+mj-lt"/>
              <a:buAutoNum type="arabicPeriod"/>
            </a:pPr>
            <a:endParaRPr lang="en-US" sz="1000" dirty="0"/>
          </a:p>
          <a:p>
            <a:pPr marL="342900" indent="-342900">
              <a:buFont typeface="+mj-lt"/>
              <a:buAutoNum type="arabicPeriod"/>
            </a:pPr>
            <a:r>
              <a:rPr lang="en-US" sz="2000" dirty="0"/>
              <a:t>Decide which description is most like your preference. </a:t>
            </a:r>
          </a:p>
          <a:p>
            <a:pPr marL="342900" indent="-342900">
              <a:buFont typeface="+mj-lt"/>
              <a:buAutoNum type="arabicPeriod"/>
            </a:pPr>
            <a:endParaRPr lang="en-US" sz="1000" dirty="0"/>
          </a:p>
          <a:p>
            <a:pPr marL="342900" indent="-342900">
              <a:buFont typeface="+mj-lt"/>
              <a:buAutoNum type="arabicPeriod"/>
            </a:pPr>
            <a:r>
              <a:rPr lang="en-US" sz="2000" dirty="0"/>
              <a:t>Share your finding and the reasons for it with your partner(s).</a:t>
            </a:r>
          </a:p>
          <a:p>
            <a:pPr marL="342900" indent="-342900">
              <a:buFont typeface="+mj-lt"/>
              <a:buAutoNum type="arabicPeriod"/>
            </a:pPr>
            <a:endParaRPr lang="en-US" sz="1000" dirty="0"/>
          </a:p>
          <a:p>
            <a:pPr marL="342900" indent="-342900">
              <a:buFont typeface="+mj-lt"/>
              <a:buAutoNum type="arabicPeriod"/>
            </a:pPr>
            <a:r>
              <a:rPr lang="en-US" sz="2000" dirty="0"/>
              <a:t>Then answer the following question:</a:t>
            </a:r>
          </a:p>
          <a:p>
            <a:endParaRPr lang="en-US" sz="2000" dirty="0"/>
          </a:p>
          <a:p>
            <a:pPr>
              <a:lnSpc>
                <a:spcPct val="80000"/>
              </a:lnSpc>
              <a:spcBef>
                <a:spcPts val="0"/>
              </a:spcBef>
              <a:defRPr/>
            </a:pPr>
            <a:r>
              <a:rPr lang="en-US" sz="2400" b="1" i="1" dirty="0">
                <a:solidFill>
                  <a:schemeClr val="tx1">
                    <a:lumMod val="65000"/>
                    <a:lumOff val="35000"/>
                  </a:schemeClr>
                </a:solidFill>
                <a:ea typeface="ＭＳ Ｐゴシック" pitchFamily="34" charset="-128"/>
              </a:rPr>
              <a:t>When we are [</a:t>
            </a:r>
            <a:r>
              <a:rPr lang="en-US" sz="2400" b="1" i="1" dirty="0">
                <a:solidFill>
                  <a:srgbClr val="3A8B46"/>
                </a:solidFill>
                <a:ea typeface="ＭＳ Ｐゴシック" pitchFamily="34" charset="-128"/>
              </a:rPr>
              <a:t>fill in the role</a:t>
            </a:r>
            <a:r>
              <a:rPr lang="en-US" sz="2400" b="1" i="1" dirty="0">
                <a:solidFill>
                  <a:schemeClr val="tx1">
                    <a:lumMod val="65000"/>
                    <a:lumOff val="35000"/>
                  </a:schemeClr>
                </a:solidFill>
                <a:ea typeface="ＭＳ Ｐゴシック" pitchFamily="34" charset="-128"/>
              </a:rPr>
              <a:t>]</a:t>
            </a:r>
            <a:r>
              <a:rPr lang="en-US" sz="2400" b="1" i="1" dirty="0">
                <a:solidFill>
                  <a:srgbClr val="660066"/>
                </a:solidFill>
                <a:ea typeface="ＭＳ Ｐゴシック" pitchFamily="34" charset="-128"/>
              </a:rPr>
              <a:t> </a:t>
            </a:r>
            <a:r>
              <a:rPr lang="en-US" sz="2400" b="1" i="1" dirty="0">
                <a:solidFill>
                  <a:schemeClr val="tx1">
                    <a:lumMod val="65000"/>
                    <a:lumOff val="35000"/>
                  </a:schemeClr>
                </a:solidFill>
                <a:ea typeface="ＭＳ Ｐゴシック" pitchFamily="34" charset="-128"/>
              </a:rPr>
              <a:t>it would help me if you would: __________________________________.</a:t>
            </a:r>
          </a:p>
          <a:p>
            <a:endParaRPr lang="en-US" sz="1000" dirty="0"/>
          </a:p>
          <a:p>
            <a:r>
              <a:rPr lang="en-US" sz="2000" dirty="0"/>
              <a:t>5. Then read the next description of the next preference and repeat the process.</a:t>
            </a:r>
          </a:p>
        </p:txBody>
      </p:sp>
    </p:spTree>
    <p:extLst>
      <p:ext uri="{BB962C8B-B14F-4D97-AF65-F5344CB8AC3E}">
        <p14:creationId xmlns:p14="http://schemas.microsoft.com/office/powerpoint/2010/main" val="1521109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Extrovert &amp; Introvert Preferences</a:t>
            </a:r>
          </a:p>
        </p:txBody>
      </p:sp>
      <p:sp>
        <p:nvSpPr>
          <p:cNvPr id="3" name="Content Placeholder 2"/>
          <p:cNvSpPr>
            <a:spLocks noGrp="1"/>
          </p:cNvSpPr>
          <p:nvPr>
            <p:ph sz="quarter" idx="12"/>
          </p:nvPr>
        </p:nvSpPr>
        <p:spPr>
          <a:xfrm>
            <a:off x="457200" y="1793633"/>
            <a:ext cx="3786554" cy="3915019"/>
          </a:xfrm>
        </p:spPr>
        <p:txBody>
          <a:bodyPr/>
          <a:lstStyle/>
          <a:p>
            <a:pPr marL="0" indent="0">
              <a:spcBef>
                <a:spcPts val="0"/>
              </a:spcBef>
              <a:buNone/>
            </a:pPr>
            <a:r>
              <a:rPr lang="en-US" sz="1100" dirty="0">
                <a:solidFill>
                  <a:schemeClr val="tx1"/>
                </a:solidFill>
              </a:rPr>
              <a:t>The </a:t>
            </a:r>
            <a:r>
              <a:rPr lang="en-US" sz="1100" b="1" dirty="0">
                <a:solidFill>
                  <a:schemeClr val="tx1"/>
                </a:solidFill>
              </a:rPr>
              <a:t>E</a:t>
            </a:r>
            <a:r>
              <a:rPr lang="en-US" sz="1100" dirty="0">
                <a:solidFill>
                  <a:schemeClr val="tx1"/>
                </a:solidFill>
              </a:rPr>
              <a:t> and </a:t>
            </a:r>
            <a:r>
              <a:rPr lang="en-US" sz="1100" b="1" dirty="0">
                <a:solidFill>
                  <a:schemeClr val="tx1"/>
                </a:solidFill>
              </a:rPr>
              <a:t>I</a:t>
            </a:r>
            <a:r>
              <a:rPr lang="en-US" sz="1100" dirty="0">
                <a:solidFill>
                  <a:schemeClr val="tx1"/>
                </a:solidFill>
              </a:rPr>
              <a:t> preferences indicate where a person gets their energy and zest for life. An </a:t>
            </a:r>
            <a:r>
              <a:rPr lang="en-US" sz="1100" b="1" dirty="0">
                <a:solidFill>
                  <a:schemeClr val="tx1"/>
                </a:solidFill>
              </a:rPr>
              <a:t>E</a:t>
            </a:r>
            <a:r>
              <a:rPr lang="en-US" sz="1100" dirty="0">
                <a:solidFill>
                  <a:schemeClr val="tx1"/>
                </a:solidFill>
              </a:rPr>
              <a:t>xtrovert is stimulated by the outside environment — by people, places, and things. </a:t>
            </a:r>
            <a:r>
              <a:rPr lang="en-US" sz="1100" b="1" dirty="0">
                <a:solidFill>
                  <a:schemeClr val="tx1"/>
                </a:solidFill>
              </a:rPr>
              <a:t>I</a:t>
            </a:r>
            <a:r>
              <a:rPr lang="en-US" sz="1100" dirty="0">
                <a:solidFill>
                  <a:schemeClr val="tx1"/>
                </a:solidFill>
              </a:rPr>
              <a:t>ntroverts, on the other hand, are simulated from within — from their own inner world of thoughts and reflections. </a:t>
            </a:r>
            <a:r>
              <a:rPr lang="en-US" sz="1100" b="1" dirty="0">
                <a:solidFill>
                  <a:schemeClr val="tx1"/>
                </a:solidFill>
              </a:rPr>
              <a:t>E</a:t>
            </a:r>
            <a:r>
              <a:rPr lang="en-US" sz="1100" dirty="0">
                <a:solidFill>
                  <a:schemeClr val="tx1"/>
                </a:solidFill>
              </a:rPr>
              <a:t>xtroverts are energized by what is going on around them (cocktail parties prove this) and do their best work externally by acting. They prefer to communicate openly and freely. </a:t>
            </a:r>
            <a:r>
              <a:rPr lang="en-US" sz="1100" b="1" dirty="0">
                <a:solidFill>
                  <a:schemeClr val="tx1"/>
                </a:solidFill>
              </a:rPr>
              <a:t>I</a:t>
            </a:r>
            <a:r>
              <a:rPr lang="en-US" sz="1100" dirty="0">
                <a:solidFill>
                  <a:schemeClr val="tx1"/>
                </a:solidFill>
              </a:rPr>
              <a:t>ntroverts, are energized by their own personal experiences (not other’s experiences) and inner resources, and they do their best work internally by providing reflection and deep thought before acting. They prefer not to communicate openly and freely until they know and trust someone. (Ever try to stimulate group interaction with a group of </a:t>
            </a:r>
            <a:r>
              <a:rPr lang="en-US" sz="1100" b="1" dirty="0">
                <a:solidFill>
                  <a:schemeClr val="tx1"/>
                </a:solidFill>
              </a:rPr>
              <a:t>I</a:t>
            </a:r>
            <a:r>
              <a:rPr lang="en-US" sz="1100" dirty="0">
                <a:solidFill>
                  <a:schemeClr val="tx1"/>
                </a:solidFill>
              </a:rPr>
              <a:t>ntroverts who do not know one another?).</a:t>
            </a:r>
          </a:p>
          <a:p>
            <a:pPr marL="0" indent="0">
              <a:spcBef>
                <a:spcPts val="0"/>
              </a:spcBef>
              <a:buNone/>
            </a:pPr>
            <a:endParaRPr lang="en-US" sz="1100" dirty="0">
              <a:solidFill>
                <a:schemeClr val="tx1"/>
              </a:solidFill>
            </a:endParaRPr>
          </a:p>
          <a:p>
            <a:pPr marL="0" indent="0">
              <a:spcBef>
                <a:spcPts val="0"/>
              </a:spcBef>
              <a:buNone/>
            </a:pPr>
            <a:r>
              <a:rPr lang="en-US" sz="1100" b="1" dirty="0">
                <a:solidFill>
                  <a:schemeClr val="tx1"/>
                </a:solidFill>
              </a:rPr>
              <a:t>E</a:t>
            </a:r>
            <a:r>
              <a:rPr lang="en-US" sz="1100" dirty="0">
                <a:solidFill>
                  <a:schemeClr val="tx1"/>
                </a:solidFill>
              </a:rPr>
              <a:t>xtroverts tend to focus on broad implications and </a:t>
            </a:r>
            <a:r>
              <a:rPr lang="en-US" sz="1100" b="1" dirty="0">
                <a:solidFill>
                  <a:schemeClr val="tx1"/>
                </a:solidFill>
              </a:rPr>
              <a:t>I</a:t>
            </a:r>
            <a:r>
              <a:rPr lang="en-US" sz="1100" dirty="0">
                <a:solidFill>
                  <a:schemeClr val="tx1"/>
                </a:solidFill>
              </a:rPr>
              <a:t>ntroverts focus on more single subjects in-depth — both are required for effective problem solving and can be effectively utilized if the partners understand their differences.</a:t>
            </a:r>
          </a:p>
          <a:p>
            <a:pPr marL="0" indent="0">
              <a:spcBef>
                <a:spcPts val="0"/>
              </a:spcBef>
              <a:buNone/>
            </a:pPr>
            <a:endParaRPr lang="en-US" sz="1100" dirty="0">
              <a:solidFill>
                <a:schemeClr val="tx1"/>
              </a:solidFill>
            </a:endParaRPr>
          </a:p>
          <a:p>
            <a:pPr marL="0" indent="0">
              <a:spcBef>
                <a:spcPts val="0"/>
              </a:spcBef>
              <a:buNone/>
            </a:pPr>
            <a:r>
              <a:rPr lang="en-US" sz="1100" dirty="0">
                <a:solidFill>
                  <a:schemeClr val="tx1"/>
                </a:solidFill>
              </a:rPr>
              <a:t>Partners with the same preference may lack either the breadth or in-depth perspective in their analysis, which presents a different challenge. How do they achieve balance in their problem solving?</a:t>
            </a:r>
          </a:p>
          <a:p>
            <a:pPr marL="0" indent="0">
              <a:buNone/>
            </a:pPr>
            <a:endParaRPr lang="en-US" dirty="0">
              <a:solidFill>
                <a:schemeClr val="tx1"/>
              </a:solidFill>
            </a:endParaRPr>
          </a:p>
        </p:txBody>
      </p:sp>
      <p:sp>
        <p:nvSpPr>
          <p:cNvPr id="4" name="TextBox 3"/>
          <p:cNvSpPr txBox="1"/>
          <p:nvPr/>
        </p:nvSpPr>
        <p:spPr>
          <a:xfrm>
            <a:off x="457201" y="1266094"/>
            <a:ext cx="8229600" cy="400110"/>
          </a:xfrm>
          <a:prstGeom prst="rect">
            <a:avLst/>
          </a:prstGeom>
          <a:solidFill>
            <a:schemeClr val="accent6">
              <a:lumMod val="40000"/>
              <a:lumOff val="60000"/>
            </a:schemeClr>
          </a:solidFill>
        </p:spPr>
        <p:txBody>
          <a:bodyPr wrap="square" rtlCol="0">
            <a:spAutoFit/>
          </a:bodyPr>
          <a:lstStyle/>
          <a:p>
            <a:pPr algn="ctr"/>
            <a:r>
              <a:rPr lang="en-US" sz="2000" dirty="0">
                <a:latin typeface="+mj-lt"/>
              </a:rPr>
              <a:t>E&amp;I: The Leadership Dimension of Communicating and Problem Solving</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190" y="1807185"/>
            <a:ext cx="4011613"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2" y="1822155"/>
            <a:ext cx="4009291" cy="3739485"/>
          </a:xfrm>
          <a:prstGeom prst="rect">
            <a:avLst/>
          </a:prstGeom>
        </p:spPr>
        <p:txBody>
          <a:bodyPr wrap="square">
            <a:spAutoFit/>
          </a:bodyPr>
          <a:lstStyle/>
          <a:p>
            <a:pPr lvl="0"/>
            <a:r>
              <a:rPr lang="en-US" sz="1100" b="1" dirty="0">
                <a:latin typeface="+mn-lt"/>
              </a:rPr>
              <a:t>E</a:t>
            </a:r>
            <a:r>
              <a:rPr lang="en-US" sz="1100" dirty="0">
                <a:latin typeface="+mn-lt"/>
              </a:rPr>
              <a:t>xtroverts tend to think, and problem solve out loud. You know that they are problem solving because you can see their lips moving and </a:t>
            </a:r>
            <a:r>
              <a:rPr lang="en-US" sz="1100" i="1" dirty="0">
                <a:latin typeface="+mn-lt"/>
              </a:rPr>
              <a:t>hear</a:t>
            </a:r>
            <a:r>
              <a:rPr lang="en-US" sz="1100" dirty="0">
                <a:latin typeface="+mn-lt"/>
              </a:rPr>
              <a:t> them thinking. </a:t>
            </a:r>
            <a:r>
              <a:rPr lang="en-US" sz="1100" b="1" dirty="0">
                <a:latin typeface="+mn-lt"/>
              </a:rPr>
              <a:t>E</a:t>
            </a:r>
            <a:r>
              <a:rPr lang="en-US" sz="1100" dirty="0">
                <a:latin typeface="+mn-lt"/>
              </a:rPr>
              <a:t>xtroverts often say,</a:t>
            </a:r>
            <a:r>
              <a:rPr lang="en-US" sz="1100" i="1" dirty="0">
                <a:latin typeface="+mn-lt"/>
              </a:rPr>
              <a:t> “Just let me talk long enough and I will figure out the answer</a:t>
            </a:r>
            <a:r>
              <a:rPr lang="en-US" sz="1100" dirty="0">
                <a:latin typeface="+mn-lt"/>
              </a:rPr>
              <a:t>.”</a:t>
            </a:r>
          </a:p>
          <a:p>
            <a:endParaRPr lang="en-US" sz="800" dirty="0">
              <a:latin typeface="+mn-lt"/>
            </a:endParaRPr>
          </a:p>
          <a:p>
            <a:r>
              <a:rPr lang="en-US" sz="1100" b="1" dirty="0">
                <a:latin typeface="+mn-lt"/>
              </a:rPr>
              <a:t>I</a:t>
            </a:r>
            <a:r>
              <a:rPr lang="en-US" sz="1100" dirty="0">
                <a:latin typeface="+mn-lt"/>
              </a:rPr>
              <a:t>ntroverts usually problem solve differently. They require a short period of quiet reflection time to think about and reflect on the problem before they can discuss it. </a:t>
            </a:r>
            <a:r>
              <a:rPr lang="en-US" sz="1100" b="1" dirty="0">
                <a:latin typeface="+mn-lt"/>
              </a:rPr>
              <a:t>I</a:t>
            </a:r>
            <a:r>
              <a:rPr lang="en-US" sz="1100" dirty="0">
                <a:latin typeface="+mn-lt"/>
              </a:rPr>
              <a:t>ntroverts typically say, if I can just get some quiet time to hear myself think, I can figure out the answer.</a:t>
            </a:r>
          </a:p>
          <a:p>
            <a:endParaRPr lang="en-US" sz="800" dirty="0">
              <a:latin typeface="+mn-lt"/>
            </a:endParaRPr>
          </a:p>
          <a:p>
            <a:r>
              <a:rPr lang="en-US" sz="1100" dirty="0">
                <a:latin typeface="+mn-lt"/>
              </a:rPr>
              <a:t>A significant challenge occurs when you mix </a:t>
            </a:r>
            <a:r>
              <a:rPr lang="en-US" sz="1100" b="1" dirty="0">
                <a:latin typeface="+mn-lt"/>
              </a:rPr>
              <a:t>E</a:t>
            </a:r>
            <a:r>
              <a:rPr lang="en-US" sz="1100" dirty="0">
                <a:latin typeface="+mn-lt"/>
              </a:rPr>
              <a:t>’s and </a:t>
            </a:r>
            <a:r>
              <a:rPr lang="en-US" sz="1100" b="1" dirty="0">
                <a:latin typeface="+mn-lt"/>
              </a:rPr>
              <a:t>I</a:t>
            </a:r>
            <a:r>
              <a:rPr lang="en-US" sz="1100" dirty="0">
                <a:latin typeface="+mn-lt"/>
              </a:rPr>
              <a:t>’s together in problem solving. </a:t>
            </a:r>
            <a:r>
              <a:rPr lang="en-US" sz="1100" b="1" dirty="0">
                <a:latin typeface="+mn-lt"/>
              </a:rPr>
              <a:t>E</a:t>
            </a:r>
            <a:r>
              <a:rPr lang="en-US" sz="1100" dirty="0">
                <a:latin typeface="+mn-lt"/>
              </a:rPr>
              <a:t>’s immediately start talking out loud and the </a:t>
            </a:r>
            <a:r>
              <a:rPr lang="en-US" sz="1100" b="1" dirty="0">
                <a:latin typeface="+mn-lt"/>
              </a:rPr>
              <a:t>I</a:t>
            </a:r>
            <a:r>
              <a:rPr lang="en-US" sz="1100" dirty="0">
                <a:latin typeface="+mn-lt"/>
              </a:rPr>
              <a:t>’s cannot hear themselves think (just like radar or communication jamming). The result of this situation is that the </a:t>
            </a:r>
            <a:r>
              <a:rPr lang="en-US" sz="1100" b="1" dirty="0">
                <a:latin typeface="+mn-lt"/>
              </a:rPr>
              <a:t>I</a:t>
            </a:r>
            <a:r>
              <a:rPr lang="en-US" sz="1100" dirty="0">
                <a:latin typeface="+mn-lt"/>
              </a:rPr>
              <a:t>’s will not interact in the problem solving at all.</a:t>
            </a:r>
          </a:p>
          <a:p>
            <a:endParaRPr lang="en-US" sz="800" dirty="0">
              <a:latin typeface="+mn-lt"/>
            </a:endParaRPr>
          </a:p>
          <a:p>
            <a:r>
              <a:rPr lang="en-US" sz="1100" dirty="0">
                <a:latin typeface="+mn-lt"/>
              </a:rPr>
              <a:t>Two </a:t>
            </a:r>
            <a:r>
              <a:rPr lang="en-US" sz="1100" b="1" dirty="0">
                <a:latin typeface="+mn-lt"/>
              </a:rPr>
              <a:t>E</a:t>
            </a:r>
            <a:r>
              <a:rPr lang="en-US" sz="1100" dirty="0">
                <a:latin typeface="+mn-lt"/>
              </a:rPr>
              <a:t>’s (is anyone listening?) or two </a:t>
            </a:r>
            <a:r>
              <a:rPr lang="en-US" sz="1100" b="1" dirty="0">
                <a:latin typeface="+mn-lt"/>
              </a:rPr>
              <a:t>I</a:t>
            </a:r>
            <a:r>
              <a:rPr lang="en-US" sz="1100" dirty="0">
                <a:latin typeface="+mn-lt"/>
              </a:rPr>
              <a:t>’s (is anyone talking?) also have their challenges when communicating and problem solving.</a:t>
            </a:r>
          </a:p>
          <a:p>
            <a:endParaRPr lang="en-US" sz="800" dirty="0">
              <a:latin typeface="+mn-lt"/>
            </a:endParaRPr>
          </a:p>
          <a:p>
            <a:pPr eaLnBrk="1" hangingPunct="1"/>
            <a:r>
              <a:rPr lang="en-US" sz="900" dirty="0">
                <a:latin typeface="+mn-lt"/>
              </a:rPr>
              <a:t>Adaptation by Bud Crouch</a:t>
            </a:r>
          </a:p>
          <a:p>
            <a:pPr eaLnBrk="1" hangingPunct="1"/>
            <a:r>
              <a:rPr lang="en-US" sz="900" dirty="0">
                <a:latin typeface="+mn-lt"/>
              </a:rPr>
              <a:t>based upon The Myers Briggs Type Indicator</a:t>
            </a:r>
            <a:r>
              <a:rPr lang="en-US" sz="900" baseline="30000" dirty="0">
                <a:latin typeface="+mn-lt"/>
              </a:rPr>
              <a:t>®</a:t>
            </a:r>
          </a:p>
          <a:p>
            <a:endParaRPr lang="en-US" sz="1100" dirty="0">
              <a:latin typeface="+mj-lt"/>
            </a:endParaRPr>
          </a:p>
        </p:txBody>
      </p:sp>
    </p:spTree>
    <p:extLst>
      <p:ext uri="{BB962C8B-B14F-4D97-AF65-F5344CB8AC3E}">
        <p14:creationId xmlns:p14="http://schemas.microsoft.com/office/powerpoint/2010/main" val="1935446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441941" y="3285039"/>
            <a:ext cx="6084278" cy="1784472"/>
          </a:xfrm>
        </p:spPr>
        <p:txBody>
          <a:bodyPr>
            <a:noAutofit/>
          </a:bodyPr>
          <a:lstStyle/>
          <a:p>
            <a:pPr marL="0" indent="0" algn="ctr">
              <a:buNone/>
            </a:pPr>
            <a:r>
              <a:rPr lang="en-US" sz="1600" dirty="0"/>
              <a:t>For more information and valuable links to other </a:t>
            </a:r>
          </a:p>
          <a:p>
            <a:pPr marL="0" indent="0" algn="ctr">
              <a:buNone/>
            </a:pPr>
            <a:r>
              <a:rPr lang="en-US" sz="1600" dirty="0"/>
              <a:t>sources of information and insight, please visit</a:t>
            </a:r>
          </a:p>
          <a:p>
            <a:pPr marL="0" indent="0" algn="ctr">
              <a:buNone/>
            </a:pPr>
            <a:r>
              <a:rPr lang="en-US" sz="2000" b="1" dirty="0">
                <a:solidFill>
                  <a:srgbClr val="002060"/>
                </a:solidFill>
                <a:hlinkClick r:id="rId3"/>
              </a:rPr>
              <a:t>www.tecker.com</a:t>
            </a:r>
            <a:endParaRPr lang="en-US" sz="2000" b="1" dirty="0">
              <a:solidFill>
                <a:srgbClr val="002060"/>
              </a:solidFill>
            </a:endParaRPr>
          </a:p>
          <a:p>
            <a:pPr marL="0" indent="0" algn="ctr">
              <a:buNone/>
            </a:pPr>
            <a:r>
              <a:rPr lang="en-US" sz="1200" dirty="0">
                <a:solidFill>
                  <a:schemeClr val="tx1">
                    <a:lumMod val="75000"/>
                    <a:lumOff val="25000"/>
                  </a:schemeClr>
                </a:solidFill>
              </a:rPr>
              <a:t>Tecker International, LLC</a:t>
            </a:r>
          </a:p>
          <a:p>
            <a:pPr marL="0" indent="0" algn="ctr">
              <a:buNone/>
            </a:pPr>
            <a:r>
              <a:rPr lang="en-US" sz="1200" dirty="0">
                <a:solidFill>
                  <a:schemeClr val="tx1">
                    <a:lumMod val="75000"/>
                    <a:lumOff val="25000"/>
                  </a:schemeClr>
                </a:solidFill>
              </a:rPr>
              <a:t>301 Oxford Valley Road, Suite 1504 B, Yardley, PA 19064</a:t>
            </a:r>
          </a:p>
          <a:p>
            <a:pPr marL="0" indent="0" algn="ctr">
              <a:buNone/>
            </a:pPr>
            <a:r>
              <a:rPr lang="en-US" sz="1200" dirty="0">
                <a:solidFill>
                  <a:schemeClr val="tx1">
                    <a:lumMod val="75000"/>
                    <a:lumOff val="25000"/>
                  </a:schemeClr>
                </a:solidFill>
              </a:rPr>
              <a:t>215-493-8120</a:t>
            </a:r>
          </a:p>
          <a:p>
            <a:pPr marL="0" indent="0" algn="ctr">
              <a:buNone/>
            </a:pPr>
            <a:r>
              <a:rPr lang="en-US" sz="1200" b="1" dirty="0">
                <a:solidFill>
                  <a:schemeClr val="tx1">
                    <a:lumMod val="75000"/>
                    <a:lumOff val="25000"/>
                  </a:schemeClr>
                </a:solidFill>
                <a:hlinkClick r:id="rId4"/>
              </a:rPr>
              <a:t>info@tecker.com</a:t>
            </a:r>
            <a:endParaRPr lang="en-US" sz="1200" b="1" dirty="0">
              <a:solidFill>
                <a:schemeClr val="tx1">
                  <a:lumMod val="75000"/>
                  <a:lumOff val="25000"/>
                </a:schemeClr>
              </a:solidFill>
            </a:endParaRPr>
          </a:p>
        </p:txBody>
      </p:sp>
      <p:sp>
        <p:nvSpPr>
          <p:cNvPr id="4" name="TextBox 3"/>
          <p:cNvSpPr txBox="1"/>
          <p:nvPr/>
        </p:nvSpPr>
        <p:spPr>
          <a:xfrm>
            <a:off x="658887" y="1627094"/>
            <a:ext cx="7826226"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dirty="0">
                <a:solidFill>
                  <a:schemeClr val="bg2">
                    <a:lumMod val="25000"/>
                  </a:schemeClr>
                </a:solidFill>
                <a:latin typeface="Calibri" panose="020F0502020204030204" pitchFamily="34" charset="0"/>
              </a:rPr>
              <a:t>Copyright@2020 by Tecker International, LLC </a:t>
            </a:r>
          </a:p>
          <a:p>
            <a:pPr algn="ctr"/>
            <a:r>
              <a:rPr lang="en-US" sz="1600" dirty="0">
                <a:solidFill>
                  <a:schemeClr val="bg2">
                    <a:lumMod val="25000"/>
                  </a:schemeClr>
                </a:solidFill>
                <a:latin typeface="Calibri" panose="020F0502020204030204" pitchFamily="34" charset="0"/>
              </a:rPr>
              <a:t>- All Rights Reserved -</a:t>
            </a:r>
          </a:p>
          <a:p>
            <a:pPr algn="ctr"/>
            <a:r>
              <a:rPr lang="en-US" sz="1600" dirty="0">
                <a:solidFill>
                  <a:schemeClr val="bg2">
                    <a:lumMod val="25000"/>
                  </a:schemeClr>
                </a:solidFill>
                <a:latin typeface="Calibri" panose="020F0502020204030204" pitchFamily="34" charset="0"/>
              </a:rPr>
              <a:t>These materials were specially prepared for instructional use by Tecker International, LLC. No portion of these materials, in whole or in part, may be used in any fashion, or reproduced by any means, without the written permission of Tecker International, LLC.</a:t>
            </a:r>
          </a:p>
        </p:txBody>
      </p:sp>
      <p:sp>
        <p:nvSpPr>
          <p:cNvPr id="6" name="TextBox 5">
            <a:extLst>
              <a:ext uri="{FF2B5EF4-FFF2-40B4-BE49-F238E27FC236}">
                <a16:creationId xmlns:a16="http://schemas.microsoft.com/office/drawing/2014/main" id="{6CDB60E8-2BC7-4376-816C-C9AF5A5F6CBE}"/>
              </a:ext>
            </a:extLst>
          </p:cNvPr>
          <p:cNvSpPr txBox="1"/>
          <p:nvPr/>
        </p:nvSpPr>
        <p:spPr>
          <a:xfrm>
            <a:off x="6275441" y="5569360"/>
            <a:ext cx="368710" cy="300082"/>
          </a:xfrm>
          <a:prstGeom prst="rect">
            <a:avLst/>
          </a:prstGeom>
          <a:solidFill>
            <a:srgbClr val="D8E7F5"/>
          </a:solidFill>
        </p:spPr>
        <p:txBody>
          <a:bodyPr wrap="square" rtlCol="0">
            <a:spAutoFit/>
          </a:bodyPr>
          <a:lstStyle/>
          <a:p>
            <a:endParaRPr lang="en-US" sz="1350" dirty="0"/>
          </a:p>
        </p:txBody>
      </p:sp>
    </p:spTree>
    <p:extLst>
      <p:ext uri="{BB962C8B-B14F-4D97-AF65-F5344CB8AC3E}">
        <p14:creationId xmlns:p14="http://schemas.microsoft.com/office/powerpoint/2010/main" val="43817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Sensing &amp; iNtuiting Preferences</a:t>
            </a:r>
          </a:p>
        </p:txBody>
      </p:sp>
      <p:sp>
        <p:nvSpPr>
          <p:cNvPr id="3" name="Content Placeholder 2"/>
          <p:cNvSpPr>
            <a:spLocks noGrp="1"/>
          </p:cNvSpPr>
          <p:nvPr>
            <p:ph sz="quarter" idx="12"/>
          </p:nvPr>
        </p:nvSpPr>
        <p:spPr>
          <a:xfrm>
            <a:off x="457200" y="1793633"/>
            <a:ext cx="3786554" cy="3915019"/>
          </a:xfrm>
        </p:spPr>
        <p:txBody>
          <a:bodyPr/>
          <a:lstStyle/>
          <a:p>
            <a:pPr marL="0" indent="0">
              <a:spcBef>
                <a:spcPts val="0"/>
              </a:spcBef>
              <a:buNone/>
            </a:pPr>
            <a:r>
              <a:rPr lang="en-US" sz="1200" dirty="0">
                <a:solidFill>
                  <a:schemeClr val="tx1"/>
                </a:solidFill>
              </a:rPr>
              <a:t>The </a:t>
            </a:r>
            <a:r>
              <a:rPr lang="en-US" sz="1200" b="1" dirty="0">
                <a:solidFill>
                  <a:schemeClr val="tx1"/>
                </a:solidFill>
              </a:rPr>
              <a:t>S</a:t>
            </a:r>
            <a:r>
              <a:rPr lang="en-US" sz="1200" dirty="0">
                <a:solidFill>
                  <a:schemeClr val="tx1"/>
                </a:solidFill>
              </a:rPr>
              <a:t>ensing and i</a:t>
            </a:r>
            <a:r>
              <a:rPr lang="en-US" sz="1200" b="1" dirty="0">
                <a:solidFill>
                  <a:schemeClr val="tx1"/>
                </a:solidFill>
              </a:rPr>
              <a:t>N</a:t>
            </a:r>
            <a:r>
              <a:rPr lang="en-US" sz="1200" dirty="0">
                <a:solidFill>
                  <a:schemeClr val="tx1"/>
                </a:solidFill>
              </a:rPr>
              <a:t>tuiting functions are ways that we prefer to perceive and take in information. The </a:t>
            </a:r>
            <a:r>
              <a:rPr lang="en-US" sz="1200" b="1" dirty="0">
                <a:solidFill>
                  <a:schemeClr val="tx1"/>
                </a:solidFill>
              </a:rPr>
              <a:t>S</a:t>
            </a:r>
            <a:r>
              <a:rPr lang="en-US" sz="1200" dirty="0">
                <a:solidFill>
                  <a:schemeClr val="tx1"/>
                </a:solidFill>
              </a:rPr>
              <a:t>ensing function takes in information by way of the five senses and likes to look at specific parts and pieces of that information, deal with known facts and live in the present enjoying what exists. </a:t>
            </a:r>
          </a:p>
          <a:p>
            <a:pPr marL="0" indent="0">
              <a:spcBef>
                <a:spcPts val="0"/>
              </a:spcBef>
              <a:buNone/>
            </a:pPr>
            <a:endParaRPr lang="en-US" sz="1200" dirty="0">
              <a:solidFill>
                <a:schemeClr val="tx1"/>
              </a:solidFill>
            </a:endParaRPr>
          </a:p>
          <a:p>
            <a:pPr marL="0" indent="0">
              <a:spcBef>
                <a:spcPts val="0"/>
              </a:spcBef>
              <a:buNone/>
            </a:pPr>
            <a:r>
              <a:rPr lang="en-US" sz="1200" dirty="0">
                <a:solidFill>
                  <a:schemeClr val="tx1"/>
                </a:solidFill>
              </a:rPr>
              <a:t>The i</a:t>
            </a:r>
            <a:r>
              <a:rPr lang="en-US" sz="1200" b="1" dirty="0">
                <a:solidFill>
                  <a:schemeClr val="tx1"/>
                </a:solidFill>
              </a:rPr>
              <a:t>N</a:t>
            </a:r>
            <a:r>
              <a:rPr lang="en-US" sz="1200" dirty="0">
                <a:solidFill>
                  <a:schemeClr val="tx1"/>
                </a:solidFill>
              </a:rPr>
              <a:t>tuiting function also takes in information via the five senses, but then adds a sixth sense — a gut hunch or intuitive feeling. Most </a:t>
            </a:r>
            <a:r>
              <a:rPr lang="en-US" sz="1200" b="1" dirty="0">
                <a:solidFill>
                  <a:schemeClr val="tx1"/>
                </a:solidFill>
              </a:rPr>
              <a:t>N</a:t>
            </a:r>
            <a:r>
              <a:rPr lang="en-US" sz="1200" dirty="0">
                <a:solidFill>
                  <a:schemeClr val="tx1"/>
                </a:solidFill>
              </a:rPr>
              <a:t>’s will state, I make my worst decisions when I go against my intuitive hunch. </a:t>
            </a:r>
            <a:r>
              <a:rPr lang="en-US" sz="1200" b="1" dirty="0">
                <a:solidFill>
                  <a:schemeClr val="tx1"/>
                </a:solidFill>
              </a:rPr>
              <a:t>N</a:t>
            </a:r>
            <a:r>
              <a:rPr lang="en-US" sz="1200" dirty="0">
                <a:solidFill>
                  <a:schemeClr val="tx1"/>
                </a:solidFill>
              </a:rPr>
              <a:t>’s are very conceptual and prefer to look at overall patterns and relationships. They like to deal with broad concepts or possibilities, and they plan in the future. They enjoy anticipating what might be.</a:t>
            </a:r>
          </a:p>
          <a:p>
            <a:pPr marL="0" indent="0">
              <a:spcBef>
                <a:spcPts val="0"/>
              </a:spcBef>
              <a:buNone/>
            </a:pPr>
            <a:endParaRPr lang="en-US" sz="1200" dirty="0">
              <a:solidFill>
                <a:schemeClr val="tx1"/>
              </a:solidFill>
            </a:endParaRPr>
          </a:p>
          <a:p>
            <a:pPr marL="0" indent="0">
              <a:spcBef>
                <a:spcPts val="0"/>
              </a:spcBef>
              <a:buNone/>
            </a:pPr>
            <a:r>
              <a:rPr lang="en-US" sz="1200" dirty="0">
                <a:solidFill>
                  <a:schemeClr val="tx1"/>
                </a:solidFill>
              </a:rPr>
              <a:t>As a result of the broad preferences, </a:t>
            </a:r>
            <a:r>
              <a:rPr lang="en-US" sz="1200" b="1" dirty="0">
                <a:solidFill>
                  <a:schemeClr val="tx1"/>
                </a:solidFill>
              </a:rPr>
              <a:t>S</a:t>
            </a:r>
            <a:r>
              <a:rPr lang="en-US" sz="1200" dirty="0">
                <a:solidFill>
                  <a:schemeClr val="tx1"/>
                </a:solidFill>
              </a:rPr>
              <a:t>’s and </a:t>
            </a:r>
            <a:r>
              <a:rPr lang="en-US" sz="1200" b="1" dirty="0">
                <a:solidFill>
                  <a:schemeClr val="tx1"/>
                </a:solidFill>
              </a:rPr>
              <a:t>N</a:t>
            </a:r>
            <a:r>
              <a:rPr lang="en-US" sz="1200" dirty="0">
                <a:solidFill>
                  <a:schemeClr val="tx1"/>
                </a:solidFill>
              </a:rPr>
              <a:t>’s tend to approach planning differently. </a:t>
            </a:r>
            <a:r>
              <a:rPr lang="en-US" sz="1200" b="1" dirty="0">
                <a:solidFill>
                  <a:schemeClr val="tx1"/>
                </a:solidFill>
              </a:rPr>
              <a:t>N</a:t>
            </a:r>
            <a:r>
              <a:rPr lang="en-US" sz="1200" dirty="0">
                <a:solidFill>
                  <a:schemeClr val="tx1"/>
                </a:solidFill>
              </a:rPr>
              <a:t>’s prefer the broad, overall conceptual look, like to work with possibilities in the future and are comfortable with visioning processes. </a:t>
            </a:r>
            <a:r>
              <a:rPr lang="en-US" sz="1200" b="1" dirty="0">
                <a:solidFill>
                  <a:schemeClr val="tx1"/>
                </a:solidFill>
              </a:rPr>
              <a:t>N</a:t>
            </a:r>
            <a:r>
              <a:rPr lang="en-US" sz="1200" dirty="0">
                <a:solidFill>
                  <a:schemeClr val="tx1"/>
                </a:solidFill>
              </a:rPr>
              <a:t>’s like to define where the organization is going and the possible attributes, conditions, outcomes that it may seek to obtain.</a:t>
            </a:r>
          </a:p>
          <a:p>
            <a:pPr marL="0" indent="0">
              <a:buNone/>
            </a:pPr>
            <a:endParaRPr lang="en-US" sz="1200" dirty="0">
              <a:solidFill>
                <a:schemeClr val="tx1"/>
              </a:solidFill>
            </a:endParaRPr>
          </a:p>
        </p:txBody>
      </p:sp>
      <p:sp>
        <p:nvSpPr>
          <p:cNvPr id="4" name="TextBox 3"/>
          <p:cNvSpPr txBox="1"/>
          <p:nvPr/>
        </p:nvSpPr>
        <p:spPr>
          <a:xfrm>
            <a:off x="457201" y="1266094"/>
            <a:ext cx="8229600" cy="400110"/>
          </a:xfrm>
          <a:prstGeom prst="rect">
            <a:avLst/>
          </a:prstGeom>
          <a:solidFill>
            <a:schemeClr val="accent2">
              <a:lumMod val="40000"/>
              <a:lumOff val="60000"/>
            </a:schemeClr>
          </a:solidFill>
        </p:spPr>
        <p:txBody>
          <a:bodyPr wrap="square" rtlCol="0">
            <a:spAutoFit/>
          </a:bodyPr>
          <a:lstStyle/>
          <a:p>
            <a:pPr algn="ctr"/>
            <a:r>
              <a:rPr lang="en-US" sz="2000" dirty="0">
                <a:latin typeface="+mj-lt"/>
              </a:rPr>
              <a:t>S&amp;N: The Leadership Dimension of Planning</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190" y="1807185"/>
            <a:ext cx="4011613"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2" y="1811426"/>
            <a:ext cx="4009291" cy="3877985"/>
          </a:xfrm>
          <a:prstGeom prst="rect">
            <a:avLst/>
          </a:prstGeom>
        </p:spPr>
        <p:txBody>
          <a:bodyPr wrap="square">
            <a:spAutoFit/>
          </a:bodyPr>
          <a:lstStyle/>
          <a:p>
            <a:r>
              <a:rPr lang="en-US" sz="1200" b="1" dirty="0">
                <a:latin typeface="+mn-lt"/>
              </a:rPr>
              <a:t>S</a:t>
            </a:r>
            <a:r>
              <a:rPr lang="en-US" sz="1200" dirty="0">
                <a:latin typeface="+mn-lt"/>
              </a:rPr>
              <a:t>’s, on the other hand, prefer step-by-step pragmatic planning that is based upon what can feasibly be accomplished today. They are most comfortable in developing strategies, steps and action plans to achieve certain goals. They prefer to define how the organization is going to achieve its goals.</a:t>
            </a:r>
          </a:p>
          <a:p>
            <a:endParaRPr lang="en-US" sz="1200" dirty="0">
              <a:latin typeface="+mn-lt"/>
            </a:endParaRPr>
          </a:p>
          <a:p>
            <a:r>
              <a:rPr lang="en-US" sz="1200" dirty="0">
                <a:latin typeface="+mn-lt"/>
              </a:rPr>
              <a:t>If </a:t>
            </a:r>
            <a:r>
              <a:rPr lang="en-US" sz="1200" b="1" dirty="0">
                <a:latin typeface="+mn-lt"/>
              </a:rPr>
              <a:t>N</a:t>
            </a:r>
            <a:r>
              <a:rPr lang="en-US" sz="1200" dirty="0">
                <a:latin typeface="+mn-lt"/>
              </a:rPr>
              <a:t>’s conceived of putting man on the moon, the </a:t>
            </a:r>
            <a:r>
              <a:rPr lang="en-US" sz="1200" b="1" dirty="0">
                <a:latin typeface="+mn-lt"/>
              </a:rPr>
              <a:t>S</a:t>
            </a:r>
            <a:r>
              <a:rPr lang="en-US" sz="1200" dirty="0">
                <a:latin typeface="+mn-lt"/>
              </a:rPr>
              <a:t>’s devised the systems and hardware to make it happen. </a:t>
            </a:r>
          </a:p>
          <a:p>
            <a:endParaRPr lang="en-US" sz="1200" dirty="0">
              <a:latin typeface="+mn-lt"/>
            </a:endParaRPr>
          </a:p>
          <a:p>
            <a:r>
              <a:rPr lang="en-US" sz="1200" dirty="0">
                <a:latin typeface="+mn-lt"/>
              </a:rPr>
              <a:t>Obviously, a good plan requires both perspectives — long range conceptual goals (</a:t>
            </a:r>
            <a:r>
              <a:rPr lang="en-US" sz="1200" i="1" dirty="0">
                <a:latin typeface="+mn-lt"/>
              </a:rPr>
              <a:t>where</a:t>
            </a:r>
            <a:r>
              <a:rPr lang="en-US" sz="1200" dirty="0">
                <a:latin typeface="+mn-lt"/>
              </a:rPr>
              <a:t>) and pragmatic strategies and actions plans (</a:t>
            </a:r>
            <a:r>
              <a:rPr lang="en-US" sz="1200" i="1" dirty="0">
                <a:latin typeface="+mn-lt"/>
              </a:rPr>
              <a:t>how</a:t>
            </a:r>
            <a:r>
              <a:rPr lang="en-US" sz="1200" dirty="0">
                <a:latin typeface="+mn-lt"/>
              </a:rPr>
              <a:t>). It is important to understand which strengths and preferences each partner brings to the planning process.</a:t>
            </a:r>
          </a:p>
          <a:p>
            <a:endParaRPr lang="en-US" sz="1200" dirty="0">
              <a:latin typeface="+mn-lt"/>
            </a:endParaRPr>
          </a:p>
          <a:p>
            <a:r>
              <a:rPr lang="en-US" sz="1200" dirty="0">
                <a:latin typeface="+mn-lt"/>
              </a:rPr>
              <a:t>For partners of the same preference, the challenge is that they may not focus on one of the two critical planning components — either the </a:t>
            </a:r>
            <a:r>
              <a:rPr lang="en-US" sz="1200" i="1" dirty="0">
                <a:latin typeface="+mn-lt"/>
              </a:rPr>
              <a:t>where</a:t>
            </a:r>
            <a:r>
              <a:rPr lang="en-US" sz="1200" dirty="0">
                <a:latin typeface="+mn-lt"/>
              </a:rPr>
              <a:t> or the </a:t>
            </a:r>
            <a:r>
              <a:rPr lang="en-US" sz="1200" i="1" dirty="0">
                <a:latin typeface="+mn-lt"/>
              </a:rPr>
              <a:t>how</a:t>
            </a:r>
            <a:r>
              <a:rPr lang="en-US" sz="1200" dirty="0">
                <a:latin typeface="+mn-lt"/>
              </a:rPr>
              <a:t>.</a:t>
            </a:r>
            <a:endParaRPr lang="en-US" sz="1200" u="sng" dirty="0">
              <a:latin typeface="+mn-lt"/>
            </a:endParaRPr>
          </a:p>
          <a:p>
            <a:endParaRPr lang="en-US" sz="1200" dirty="0">
              <a:latin typeface="+mn-lt"/>
            </a:endParaRPr>
          </a:p>
          <a:p>
            <a:pPr eaLnBrk="1" hangingPunct="1"/>
            <a:r>
              <a:rPr lang="en-US" sz="900" dirty="0">
                <a:latin typeface="+mn-lt"/>
              </a:rPr>
              <a:t>Adaptation by Bud Crouch</a:t>
            </a:r>
          </a:p>
          <a:p>
            <a:pPr eaLnBrk="1" hangingPunct="1"/>
            <a:r>
              <a:rPr lang="en-US" sz="900" dirty="0">
                <a:latin typeface="+mn-lt"/>
              </a:rPr>
              <a:t>based upon The Myers Briggs Type Indicator</a:t>
            </a:r>
            <a:r>
              <a:rPr lang="en-US" sz="900" baseline="30000" dirty="0">
                <a:latin typeface="+mn-lt"/>
              </a:rPr>
              <a:t>®</a:t>
            </a:r>
          </a:p>
        </p:txBody>
      </p:sp>
    </p:spTree>
    <p:extLst>
      <p:ext uri="{BB962C8B-B14F-4D97-AF65-F5344CB8AC3E}">
        <p14:creationId xmlns:p14="http://schemas.microsoft.com/office/powerpoint/2010/main" val="802656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Thinking &amp; Feeling Preferences</a:t>
            </a:r>
          </a:p>
        </p:txBody>
      </p:sp>
      <p:sp>
        <p:nvSpPr>
          <p:cNvPr id="3" name="Content Placeholder 2"/>
          <p:cNvSpPr>
            <a:spLocks noGrp="1"/>
          </p:cNvSpPr>
          <p:nvPr>
            <p:ph sz="quarter" idx="12"/>
          </p:nvPr>
        </p:nvSpPr>
        <p:spPr>
          <a:xfrm>
            <a:off x="457200" y="1793633"/>
            <a:ext cx="3786554" cy="3915019"/>
          </a:xfrm>
        </p:spPr>
        <p:txBody>
          <a:bodyPr/>
          <a:lstStyle/>
          <a:p>
            <a:pPr marL="0" indent="0">
              <a:spcBef>
                <a:spcPts val="0"/>
              </a:spcBef>
              <a:buNone/>
            </a:pPr>
            <a:r>
              <a:rPr lang="en-US" sz="1100" dirty="0">
                <a:solidFill>
                  <a:schemeClr val="tx1"/>
                </a:solidFill>
              </a:rPr>
              <a:t>The </a:t>
            </a:r>
            <a:r>
              <a:rPr lang="en-US" sz="1100" b="1" dirty="0">
                <a:solidFill>
                  <a:schemeClr val="tx1"/>
                </a:solidFill>
              </a:rPr>
              <a:t>T</a:t>
            </a:r>
            <a:r>
              <a:rPr lang="en-US" sz="1100" dirty="0">
                <a:solidFill>
                  <a:schemeClr val="tx1"/>
                </a:solidFill>
              </a:rPr>
              <a:t>hinking and </a:t>
            </a:r>
            <a:r>
              <a:rPr lang="en-US" sz="1100" b="1" dirty="0">
                <a:solidFill>
                  <a:schemeClr val="tx1"/>
                </a:solidFill>
              </a:rPr>
              <a:t>F</a:t>
            </a:r>
            <a:r>
              <a:rPr lang="en-US" sz="1100" dirty="0">
                <a:solidFill>
                  <a:schemeClr val="tx1"/>
                </a:solidFill>
              </a:rPr>
              <a:t>eeling functions are ways that we prefer to decide and evaluate. The Thinking preference decides based on logic and objective considerations (in their head, not in their heart). </a:t>
            </a:r>
            <a:r>
              <a:rPr lang="en-US" sz="1100" b="1" dirty="0">
                <a:solidFill>
                  <a:schemeClr val="tx1"/>
                </a:solidFill>
              </a:rPr>
              <a:t>T</a:t>
            </a:r>
            <a:r>
              <a:rPr lang="en-US" sz="1100" dirty="0">
                <a:solidFill>
                  <a:schemeClr val="tx1"/>
                </a:solidFill>
              </a:rPr>
              <a:t>’s prefer to decide things on an impersonal basis. They keep their personal feelings at a distance from the issues that are being decided. They tend not to let their emotions become involved in the decision-making process, and they highly value the notion, reasonableness and competence in any decision-making. It is not that </a:t>
            </a:r>
            <a:r>
              <a:rPr lang="en-US" sz="1100" b="1" dirty="0">
                <a:solidFill>
                  <a:schemeClr val="tx1"/>
                </a:solidFill>
              </a:rPr>
              <a:t>T</a:t>
            </a:r>
            <a:r>
              <a:rPr lang="en-US" sz="1100" dirty="0">
                <a:solidFill>
                  <a:schemeClr val="tx1"/>
                </a:solidFill>
              </a:rPr>
              <a:t>’s do not have feelings — just that they do not get their feelings involved in the decision-making process.</a:t>
            </a:r>
          </a:p>
          <a:p>
            <a:pPr marL="0" indent="0">
              <a:spcBef>
                <a:spcPts val="0"/>
              </a:spcBef>
              <a:buNone/>
            </a:pPr>
            <a:endParaRPr lang="en-US" sz="1100" dirty="0">
              <a:solidFill>
                <a:schemeClr val="tx1"/>
              </a:solidFill>
            </a:endParaRPr>
          </a:p>
          <a:p>
            <a:pPr marL="0" indent="0">
              <a:spcBef>
                <a:spcPts val="0"/>
              </a:spcBef>
              <a:buNone/>
            </a:pPr>
            <a:r>
              <a:rPr lang="en-US" sz="1100" b="1" dirty="0">
                <a:solidFill>
                  <a:schemeClr val="tx1"/>
                </a:solidFill>
              </a:rPr>
              <a:t>F</a:t>
            </a:r>
            <a:r>
              <a:rPr lang="en-US" sz="1100" dirty="0">
                <a:solidFill>
                  <a:schemeClr val="tx1"/>
                </a:solidFill>
              </a:rPr>
              <a:t>eeling types also make decisions objectively in their head, but they then add a subjective component of deciding in their hearts based on issues of personal and subjective values. </a:t>
            </a:r>
          </a:p>
          <a:p>
            <a:pPr marL="0" indent="0">
              <a:spcBef>
                <a:spcPts val="0"/>
              </a:spcBef>
              <a:buNone/>
            </a:pPr>
            <a:endParaRPr lang="en-US" sz="1100" dirty="0">
              <a:solidFill>
                <a:schemeClr val="tx1"/>
              </a:solidFill>
            </a:endParaRPr>
          </a:p>
          <a:p>
            <a:pPr marL="0" indent="0">
              <a:spcBef>
                <a:spcPts val="0"/>
              </a:spcBef>
              <a:buNone/>
            </a:pPr>
            <a:r>
              <a:rPr lang="en-US" sz="1100" b="1" dirty="0">
                <a:solidFill>
                  <a:schemeClr val="tx1"/>
                </a:solidFill>
              </a:rPr>
              <a:t>F</a:t>
            </a:r>
            <a:r>
              <a:rPr lang="en-US" sz="1100" dirty="0">
                <a:solidFill>
                  <a:schemeClr val="tx1"/>
                </a:solidFill>
              </a:rPr>
              <a:t>’s tend to decide things based on what they like or don’t like, their values, and the impact of the proposed decision on people (they have strong values on how people should be properly and fairly treated). As a result, </a:t>
            </a:r>
            <a:r>
              <a:rPr lang="en-US" sz="1100" b="1" dirty="0">
                <a:solidFill>
                  <a:schemeClr val="tx1"/>
                </a:solidFill>
              </a:rPr>
              <a:t>F</a:t>
            </a:r>
            <a:r>
              <a:rPr lang="en-US" sz="1100" dirty="0">
                <a:solidFill>
                  <a:schemeClr val="tx1"/>
                </a:solidFill>
              </a:rPr>
              <a:t>’s tend to literally place themselves inside the situations. They tend to put themselves in others’ shoes and are sensitive to how they may feel.  Their feelings become involved in the decision-making process.	</a:t>
            </a:r>
          </a:p>
          <a:p>
            <a:pPr marL="0" indent="0">
              <a:buNone/>
            </a:pPr>
            <a:endParaRPr lang="en-US" dirty="0">
              <a:solidFill>
                <a:schemeClr val="tx1"/>
              </a:solidFill>
            </a:endParaRPr>
          </a:p>
        </p:txBody>
      </p:sp>
      <p:sp>
        <p:nvSpPr>
          <p:cNvPr id="4" name="TextBox 3"/>
          <p:cNvSpPr txBox="1"/>
          <p:nvPr/>
        </p:nvSpPr>
        <p:spPr>
          <a:xfrm>
            <a:off x="265816" y="1266094"/>
            <a:ext cx="8644269" cy="400110"/>
          </a:xfrm>
          <a:prstGeom prst="rect">
            <a:avLst/>
          </a:prstGeom>
          <a:solidFill>
            <a:schemeClr val="accent1">
              <a:lumMod val="25000"/>
              <a:lumOff val="75000"/>
            </a:schemeClr>
          </a:solidFill>
        </p:spPr>
        <p:txBody>
          <a:bodyPr wrap="square" rtlCol="0">
            <a:spAutoFit/>
          </a:bodyPr>
          <a:lstStyle/>
          <a:p>
            <a:pPr algn="ctr"/>
            <a:r>
              <a:rPr lang="en-US" sz="2000" dirty="0">
                <a:latin typeface="+mj-lt"/>
              </a:rPr>
              <a:t>T&amp;F: The Leadership Dimension of Decision-Making and Conflict Resolution</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190" y="1807185"/>
            <a:ext cx="4011613"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2" y="1822153"/>
            <a:ext cx="4009291" cy="3924151"/>
          </a:xfrm>
          <a:prstGeom prst="rect">
            <a:avLst/>
          </a:prstGeom>
        </p:spPr>
        <p:txBody>
          <a:bodyPr wrap="square">
            <a:spAutoFit/>
          </a:bodyPr>
          <a:lstStyle/>
          <a:p>
            <a:pPr lvl="0"/>
            <a:r>
              <a:rPr lang="en-US" sz="1100" dirty="0">
                <a:latin typeface="+mn-lt"/>
              </a:rPr>
              <a:t>Because of these different preferences, </a:t>
            </a:r>
            <a:r>
              <a:rPr lang="en-US" sz="1100" b="1" dirty="0">
                <a:latin typeface="+mn-lt"/>
              </a:rPr>
              <a:t>T</a:t>
            </a:r>
            <a:r>
              <a:rPr lang="en-US" sz="1100" dirty="0">
                <a:latin typeface="+mn-lt"/>
              </a:rPr>
              <a:t>’s and </a:t>
            </a:r>
            <a:r>
              <a:rPr lang="en-US" sz="1100" b="1" dirty="0">
                <a:latin typeface="+mn-lt"/>
              </a:rPr>
              <a:t>F</a:t>
            </a:r>
            <a:r>
              <a:rPr lang="en-US" sz="1100" dirty="0">
                <a:latin typeface="+mn-lt"/>
              </a:rPr>
              <a:t>’s approach and handle conflict differently. </a:t>
            </a:r>
            <a:r>
              <a:rPr lang="en-US" sz="1100" b="1" dirty="0">
                <a:latin typeface="+mn-lt"/>
              </a:rPr>
              <a:t>T</a:t>
            </a:r>
            <a:r>
              <a:rPr lang="en-US" sz="1100" dirty="0">
                <a:latin typeface="+mn-lt"/>
              </a:rPr>
              <a:t>’s like to get disagreements out into the open. </a:t>
            </a:r>
            <a:r>
              <a:rPr lang="en-US" sz="1100" b="1" dirty="0">
                <a:latin typeface="+mn-lt"/>
              </a:rPr>
              <a:t>T</a:t>
            </a:r>
            <a:r>
              <a:rPr lang="en-US" sz="1100" dirty="0">
                <a:latin typeface="+mn-lt"/>
              </a:rPr>
              <a:t>’s tend to enjoy a good argument (discussion), and to argue points based on what they perceive as reason without involving much emotion. As a result, they can walk away from a good argument or confrontation and think no more about it.</a:t>
            </a:r>
          </a:p>
          <a:p>
            <a:pPr lvl="0"/>
            <a:endParaRPr lang="en-US" sz="1100" dirty="0">
              <a:latin typeface="+mn-lt"/>
            </a:endParaRPr>
          </a:p>
          <a:p>
            <a:pPr lvl="0"/>
            <a:r>
              <a:rPr lang="en-US" sz="1100" b="1" dirty="0">
                <a:latin typeface="+mn-lt"/>
              </a:rPr>
              <a:t>F</a:t>
            </a:r>
            <a:r>
              <a:rPr lang="en-US" sz="1100" dirty="0">
                <a:latin typeface="+mn-lt"/>
              </a:rPr>
              <a:t>’s generally do not like conflict and tend to avoid it. Because they often get their personal feelings involved, conflict has more of an emotional impact on them. They often worry about how they could have handled the situation differently (better). They tend to think and mull over what went on during the process. </a:t>
            </a:r>
          </a:p>
          <a:p>
            <a:pPr lvl="0"/>
            <a:endParaRPr lang="en-US" sz="1100" dirty="0">
              <a:latin typeface="+mn-lt"/>
            </a:endParaRPr>
          </a:p>
          <a:p>
            <a:pPr lvl="0"/>
            <a:r>
              <a:rPr lang="en-US" sz="1100" dirty="0">
                <a:latin typeface="+mn-lt"/>
              </a:rPr>
              <a:t>The one area where </a:t>
            </a:r>
            <a:r>
              <a:rPr lang="en-US" sz="1100" b="1" dirty="0">
                <a:latin typeface="+mn-lt"/>
              </a:rPr>
              <a:t>F</a:t>
            </a:r>
            <a:r>
              <a:rPr lang="en-US" sz="1100" dirty="0">
                <a:latin typeface="+mn-lt"/>
              </a:rPr>
              <a:t>’s will enter conflict is when they think that people have been mistreated or unjustly wronged. In this situation, </a:t>
            </a:r>
            <a:r>
              <a:rPr lang="en-US" sz="1100" b="1" dirty="0">
                <a:latin typeface="+mn-lt"/>
              </a:rPr>
              <a:t>F</a:t>
            </a:r>
            <a:r>
              <a:rPr lang="en-US" sz="1100" dirty="0">
                <a:latin typeface="+mn-lt"/>
              </a:rPr>
              <a:t>’s can often carry a grudge, especially where their strong values concerning people have been perceived to be violated. </a:t>
            </a:r>
            <a:r>
              <a:rPr lang="en-US" sz="1100" b="1" dirty="0">
                <a:latin typeface="+mn-lt"/>
              </a:rPr>
              <a:t>T</a:t>
            </a:r>
            <a:r>
              <a:rPr lang="en-US" sz="1100" dirty="0">
                <a:latin typeface="+mn-lt"/>
              </a:rPr>
              <a:t>’s should know, there is nothing more dangerous than a wounded </a:t>
            </a:r>
            <a:r>
              <a:rPr lang="en-US" sz="1100" b="1" dirty="0">
                <a:latin typeface="+mn-lt"/>
              </a:rPr>
              <a:t>F</a:t>
            </a:r>
            <a:r>
              <a:rPr lang="en-US" sz="1100" dirty="0">
                <a:latin typeface="+mn-lt"/>
              </a:rPr>
              <a:t>.  They originated the phrase “I don’t get mad, but I do get even.”</a:t>
            </a:r>
          </a:p>
          <a:p>
            <a:endParaRPr lang="en-US" sz="1100" dirty="0">
              <a:latin typeface="+mn-lt"/>
            </a:endParaRPr>
          </a:p>
          <a:p>
            <a:pPr eaLnBrk="1" hangingPunct="1"/>
            <a:r>
              <a:rPr lang="en-US" sz="900" dirty="0">
                <a:latin typeface="+mn-lt"/>
                <a:cs typeface="Arial" panose="020B0604020202020204" pitchFamily="34" charset="0"/>
              </a:rPr>
              <a:t>Adaptation by Bud Crouch</a:t>
            </a:r>
          </a:p>
          <a:p>
            <a:pPr eaLnBrk="1" hangingPunct="1"/>
            <a:r>
              <a:rPr lang="en-US" sz="900" dirty="0">
                <a:latin typeface="+mn-lt"/>
                <a:cs typeface="Arial" panose="020B0604020202020204" pitchFamily="34" charset="0"/>
              </a:rPr>
              <a:t>based upon The Myers Briggs Type Indicator</a:t>
            </a:r>
            <a:r>
              <a:rPr lang="en-US" sz="900" baseline="30000" dirty="0">
                <a:latin typeface="+mn-lt"/>
                <a:cs typeface="Arial" panose="020B0604020202020204" pitchFamily="34" charset="0"/>
              </a:rPr>
              <a:t>®</a:t>
            </a:r>
          </a:p>
          <a:p>
            <a:endParaRPr lang="en-US" sz="1100" dirty="0">
              <a:latin typeface="+mn-lt"/>
            </a:endParaRPr>
          </a:p>
        </p:txBody>
      </p:sp>
    </p:spTree>
    <p:extLst>
      <p:ext uri="{BB962C8B-B14F-4D97-AF65-F5344CB8AC3E}">
        <p14:creationId xmlns:p14="http://schemas.microsoft.com/office/powerpoint/2010/main" val="215350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Judging &amp; Perceiving Preferences</a:t>
            </a:r>
          </a:p>
        </p:txBody>
      </p:sp>
      <p:sp>
        <p:nvSpPr>
          <p:cNvPr id="3" name="Content Placeholder 2"/>
          <p:cNvSpPr>
            <a:spLocks noGrp="1"/>
          </p:cNvSpPr>
          <p:nvPr>
            <p:ph sz="quarter" idx="12"/>
          </p:nvPr>
        </p:nvSpPr>
        <p:spPr>
          <a:xfrm>
            <a:off x="457200" y="1793633"/>
            <a:ext cx="3786554" cy="3915019"/>
          </a:xfrm>
        </p:spPr>
        <p:txBody>
          <a:bodyPr/>
          <a:lstStyle/>
          <a:p>
            <a:pPr marL="0" indent="0">
              <a:buNone/>
            </a:pPr>
            <a:r>
              <a:rPr lang="en-US" sz="1100" b="1" dirty="0">
                <a:solidFill>
                  <a:schemeClr val="tx1"/>
                </a:solidFill>
              </a:rPr>
              <a:t>J</a:t>
            </a:r>
            <a:r>
              <a:rPr lang="en-US" sz="1100" dirty="0">
                <a:solidFill>
                  <a:schemeClr val="tx1"/>
                </a:solidFill>
              </a:rPr>
              <a:t>udging and </a:t>
            </a:r>
            <a:r>
              <a:rPr lang="en-US" sz="1100" b="1" dirty="0">
                <a:solidFill>
                  <a:schemeClr val="tx1"/>
                </a:solidFill>
              </a:rPr>
              <a:t>P</a:t>
            </a:r>
            <a:r>
              <a:rPr lang="en-US" sz="1100" dirty="0">
                <a:solidFill>
                  <a:schemeClr val="tx1"/>
                </a:solidFill>
              </a:rPr>
              <a:t>erceiving are ways that we prefer to interact with our environment — both personal and at work. While all the style differences present the potential for preference conflict, it is the difference in how </a:t>
            </a:r>
            <a:r>
              <a:rPr lang="en-US" sz="1100" b="1" dirty="0">
                <a:solidFill>
                  <a:schemeClr val="tx1"/>
                </a:solidFill>
              </a:rPr>
              <a:t>J</a:t>
            </a:r>
            <a:r>
              <a:rPr lang="en-US" sz="1100" dirty="0">
                <a:solidFill>
                  <a:schemeClr val="tx1"/>
                </a:solidFill>
              </a:rPr>
              <a:t>’s and </a:t>
            </a:r>
            <a:r>
              <a:rPr lang="en-US" sz="1100" b="1" dirty="0">
                <a:solidFill>
                  <a:schemeClr val="tx1"/>
                </a:solidFill>
              </a:rPr>
              <a:t>P</a:t>
            </a:r>
            <a:r>
              <a:rPr lang="en-US" sz="1100" dirty="0">
                <a:solidFill>
                  <a:schemeClr val="tx1"/>
                </a:solidFill>
              </a:rPr>
              <a:t>’s approach their environment that can result in the greatest day-to-day style working differences and potential conflicts. </a:t>
            </a:r>
          </a:p>
          <a:p>
            <a:pPr marL="0" indent="0">
              <a:buNone/>
            </a:pPr>
            <a:endParaRPr lang="en-US" sz="1100" dirty="0">
              <a:solidFill>
                <a:schemeClr val="tx1"/>
              </a:solidFill>
            </a:endParaRPr>
          </a:p>
          <a:p>
            <a:pPr marL="0" indent="0">
              <a:buNone/>
            </a:pPr>
            <a:r>
              <a:rPr lang="en-US" sz="1100" b="1" dirty="0">
                <a:solidFill>
                  <a:schemeClr val="tx1"/>
                </a:solidFill>
              </a:rPr>
              <a:t>J</a:t>
            </a:r>
            <a:r>
              <a:rPr lang="en-US" sz="1100" dirty="0">
                <a:solidFill>
                  <a:schemeClr val="tx1"/>
                </a:solidFill>
              </a:rPr>
              <a:t>’s like a lifestyle that is decisive, planned and orderly. They have a very strong desire and need to come to closure (sometimes too quickly). They work best in an environment when they can plan and follow what they plan. J’s are the list makers of the world. They love to do lists and what makes them most happy is to be able to check things off the “to do” list. They are very punctual — usually early.</a:t>
            </a:r>
          </a:p>
          <a:p>
            <a:pPr marL="0" indent="0">
              <a:buNone/>
            </a:pPr>
            <a:endParaRPr lang="en-US" sz="1100" dirty="0">
              <a:solidFill>
                <a:schemeClr val="tx1"/>
              </a:solidFill>
            </a:endParaRPr>
          </a:p>
          <a:p>
            <a:pPr marL="0" indent="0">
              <a:buNone/>
            </a:pPr>
            <a:r>
              <a:rPr lang="en-US" sz="1100" b="1" dirty="0">
                <a:solidFill>
                  <a:schemeClr val="tx1"/>
                </a:solidFill>
              </a:rPr>
              <a:t>P</a:t>
            </a:r>
            <a:r>
              <a:rPr lang="en-US" sz="1100" dirty="0">
                <a:solidFill>
                  <a:schemeClr val="tx1"/>
                </a:solidFill>
              </a:rPr>
              <a:t>’s are exactly the opposite. They prefer a life and working style that is flexible, adaptable and spontaneous. They enjoy being curious and discovering surprise. For </a:t>
            </a:r>
            <a:r>
              <a:rPr lang="en-US" sz="1100" b="1" dirty="0">
                <a:solidFill>
                  <a:schemeClr val="tx1"/>
                </a:solidFill>
              </a:rPr>
              <a:t>P</a:t>
            </a:r>
            <a:r>
              <a:rPr lang="en-US" sz="1100" dirty="0">
                <a:solidFill>
                  <a:schemeClr val="tx1"/>
                </a:solidFill>
              </a:rPr>
              <a:t>’s, the journey is more important than the destination (the opposite of </a:t>
            </a:r>
            <a:r>
              <a:rPr lang="en-US" sz="1100" b="1" dirty="0">
                <a:solidFill>
                  <a:schemeClr val="tx1"/>
                </a:solidFill>
              </a:rPr>
              <a:t>J</a:t>
            </a:r>
            <a:r>
              <a:rPr lang="en-US" sz="1100" dirty="0">
                <a:solidFill>
                  <a:schemeClr val="tx1"/>
                </a:solidFill>
              </a:rPr>
              <a:t>’s). They like to maintain openness and will not answer a closed-ended question (the best answer you can get is  — maybe). </a:t>
            </a:r>
          </a:p>
          <a:p>
            <a:pPr marL="0" indent="0">
              <a:buNone/>
            </a:pPr>
            <a:endParaRPr lang="en-US" dirty="0">
              <a:solidFill>
                <a:schemeClr val="tx1"/>
              </a:solidFill>
            </a:endParaRPr>
          </a:p>
        </p:txBody>
      </p:sp>
      <p:sp>
        <p:nvSpPr>
          <p:cNvPr id="4" name="TextBox 3"/>
          <p:cNvSpPr txBox="1"/>
          <p:nvPr/>
        </p:nvSpPr>
        <p:spPr>
          <a:xfrm>
            <a:off x="457201" y="1266094"/>
            <a:ext cx="8229600" cy="400110"/>
          </a:xfrm>
          <a:prstGeom prst="rect">
            <a:avLst/>
          </a:prstGeom>
          <a:solidFill>
            <a:schemeClr val="accent5">
              <a:lumMod val="40000"/>
              <a:lumOff val="60000"/>
            </a:schemeClr>
          </a:solidFill>
        </p:spPr>
        <p:txBody>
          <a:bodyPr wrap="square" rtlCol="0">
            <a:spAutoFit/>
          </a:bodyPr>
          <a:lstStyle/>
          <a:p>
            <a:pPr algn="ctr"/>
            <a:r>
              <a:rPr lang="en-US" sz="2000" dirty="0">
                <a:latin typeface="+mj-lt"/>
              </a:rPr>
              <a:t>J&amp;P: The Leadership Dimension of Day-to-Day Working Relationships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190" y="1807185"/>
            <a:ext cx="4011613"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2" y="1822155"/>
            <a:ext cx="4009291" cy="3477875"/>
          </a:xfrm>
          <a:prstGeom prst="rect">
            <a:avLst/>
          </a:prstGeom>
        </p:spPr>
        <p:txBody>
          <a:bodyPr wrap="square">
            <a:spAutoFit/>
          </a:bodyPr>
          <a:lstStyle/>
          <a:p>
            <a:pPr lvl="0"/>
            <a:r>
              <a:rPr lang="en-US" sz="1100" b="1" dirty="0">
                <a:latin typeface="+mn-lt"/>
              </a:rPr>
              <a:t>J</a:t>
            </a:r>
            <a:r>
              <a:rPr lang="en-US" sz="1100" dirty="0">
                <a:latin typeface="+mn-lt"/>
              </a:rPr>
              <a:t>’s typically schedule fun on their calendar. For </a:t>
            </a:r>
            <a:r>
              <a:rPr lang="en-US" sz="1100" b="1" dirty="0">
                <a:latin typeface="+mn-lt"/>
              </a:rPr>
              <a:t>P</a:t>
            </a:r>
            <a:r>
              <a:rPr lang="en-US" sz="1100" dirty="0">
                <a:latin typeface="+mn-lt"/>
              </a:rPr>
              <a:t>’s, work must be fun. </a:t>
            </a:r>
            <a:r>
              <a:rPr lang="en-US" sz="1100" b="1" dirty="0">
                <a:latin typeface="+mn-lt"/>
              </a:rPr>
              <a:t>P</a:t>
            </a:r>
            <a:r>
              <a:rPr lang="en-US" sz="1100" dirty="0">
                <a:latin typeface="+mn-lt"/>
              </a:rPr>
              <a:t>’s tell time differently than </a:t>
            </a:r>
            <a:r>
              <a:rPr lang="en-US" sz="1100" b="1" dirty="0">
                <a:latin typeface="+mn-lt"/>
              </a:rPr>
              <a:t>J</a:t>
            </a:r>
            <a:r>
              <a:rPr lang="en-US" sz="1100" dirty="0">
                <a:latin typeface="+mn-lt"/>
              </a:rPr>
              <a:t>’s — most </a:t>
            </a:r>
            <a:r>
              <a:rPr lang="en-US" sz="1100" b="1" dirty="0">
                <a:latin typeface="+mn-lt"/>
              </a:rPr>
              <a:t>J</a:t>
            </a:r>
            <a:r>
              <a:rPr lang="en-US" sz="1100" dirty="0">
                <a:latin typeface="+mn-lt"/>
              </a:rPr>
              <a:t>’s believe that </a:t>
            </a:r>
            <a:r>
              <a:rPr lang="en-US" sz="1100" b="1" dirty="0">
                <a:latin typeface="+mn-lt"/>
              </a:rPr>
              <a:t>P</a:t>
            </a:r>
            <a:r>
              <a:rPr lang="en-US" sz="1100" dirty="0">
                <a:latin typeface="+mn-lt"/>
              </a:rPr>
              <a:t>’s do not tell time at all. </a:t>
            </a:r>
            <a:r>
              <a:rPr lang="en-US" sz="1100" b="1" dirty="0">
                <a:latin typeface="+mn-lt"/>
              </a:rPr>
              <a:t>P</a:t>
            </a:r>
            <a:r>
              <a:rPr lang="en-US" sz="1100" dirty="0">
                <a:latin typeface="+mn-lt"/>
              </a:rPr>
              <a:t>’s originated the phrase, it isn’t over until its over — and even then, it may not be over.  They are very innovative, like to make last minute changes, and to finish things in a with a last-minute rush — all of which drives </a:t>
            </a:r>
            <a:r>
              <a:rPr lang="en-US" sz="1100" b="1" dirty="0">
                <a:latin typeface="+mn-lt"/>
              </a:rPr>
              <a:t>J</a:t>
            </a:r>
            <a:r>
              <a:rPr lang="en-US" sz="1100" dirty="0">
                <a:latin typeface="+mn-lt"/>
              </a:rPr>
              <a:t>’s crazy. They enjoy new and innovative projects, may not be the best finishers, and can be the best crisis management people in the organization. </a:t>
            </a:r>
            <a:r>
              <a:rPr lang="en-US" sz="1100" b="1" dirty="0">
                <a:latin typeface="+mn-lt"/>
              </a:rPr>
              <a:t>P</a:t>
            </a:r>
            <a:r>
              <a:rPr lang="en-US" sz="1100" dirty="0">
                <a:latin typeface="+mn-lt"/>
              </a:rPr>
              <a:t>’s bring a special newness and fun to organizations. They are quick to challenge the </a:t>
            </a:r>
            <a:r>
              <a:rPr lang="en-US" sz="1100" b="1" dirty="0">
                <a:latin typeface="+mn-lt"/>
              </a:rPr>
              <a:t>J</a:t>
            </a:r>
            <a:r>
              <a:rPr lang="en-US" sz="1100" dirty="0">
                <a:latin typeface="+mn-lt"/>
              </a:rPr>
              <a:t>’s notion, that  things have always been done this way.</a:t>
            </a:r>
          </a:p>
          <a:p>
            <a:pPr lvl="0"/>
            <a:endParaRPr lang="en-US" sz="1100" dirty="0">
              <a:latin typeface="+mn-lt"/>
            </a:endParaRPr>
          </a:p>
          <a:p>
            <a:pPr lvl="0"/>
            <a:r>
              <a:rPr lang="en-US" sz="1100" dirty="0">
                <a:latin typeface="+mn-lt"/>
              </a:rPr>
              <a:t>Partners who have  the same style, share the challenge of possibly missing the balancing perspective of the other’s preference. Partners who have different styles, but do not find value in the preference differences are in for a LONG YEAR!</a:t>
            </a:r>
          </a:p>
          <a:p>
            <a:pPr lvl="0"/>
            <a:endParaRPr lang="en-US" sz="1100" dirty="0">
              <a:latin typeface="+mn-lt"/>
            </a:endParaRPr>
          </a:p>
          <a:p>
            <a:pPr eaLnBrk="1" hangingPunct="1"/>
            <a:r>
              <a:rPr lang="en-US" sz="900" dirty="0">
                <a:latin typeface="+mn-lt"/>
                <a:cs typeface="Arial" panose="020B0604020202020204" pitchFamily="34" charset="0"/>
              </a:rPr>
              <a:t>Adaptation by Bud Crouch</a:t>
            </a:r>
          </a:p>
          <a:p>
            <a:pPr eaLnBrk="1" hangingPunct="1"/>
            <a:r>
              <a:rPr lang="en-US" sz="900" dirty="0">
                <a:latin typeface="+mn-lt"/>
                <a:cs typeface="Arial" panose="020B0604020202020204" pitchFamily="34" charset="0"/>
              </a:rPr>
              <a:t>based upon The Myers Briggs Type Indicator</a:t>
            </a:r>
            <a:r>
              <a:rPr lang="en-US" sz="900" baseline="30000" dirty="0">
                <a:latin typeface="+mn-lt"/>
                <a:cs typeface="Arial" panose="020B0604020202020204" pitchFamily="34" charset="0"/>
              </a:rPr>
              <a:t>®</a:t>
            </a:r>
          </a:p>
          <a:p>
            <a:endParaRPr lang="en-US" sz="1100" dirty="0">
              <a:latin typeface="+mj-lt"/>
            </a:endParaRPr>
          </a:p>
        </p:txBody>
      </p:sp>
    </p:spTree>
    <p:extLst>
      <p:ext uri="{BB962C8B-B14F-4D97-AF65-F5344CB8AC3E}">
        <p14:creationId xmlns:p14="http://schemas.microsoft.com/office/powerpoint/2010/main" val="4201926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876" y="1028003"/>
            <a:ext cx="8516399" cy="4315027"/>
          </a:xfrm>
          <a:prstGeom prst="rect">
            <a:avLst/>
          </a:prstGeom>
          <a:solidFill>
            <a:schemeClr val="accent2">
              <a:lumMod val="20000"/>
              <a:lumOff val="80000"/>
            </a:schemeClr>
          </a:solidFill>
        </p:spPr>
        <p:txBody>
          <a:bodyPr wrap="square">
            <a:spAutoFit/>
          </a:bodyPr>
          <a:lstStyle/>
          <a:p>
            <a:pPr marL="514350" indent="-514350">
              <a:lnSpc>
                <a:spcPct val="80000"/>
              </a:lnSpc>
              <a:spcBef>
                <a:spcPts val="0"/>
              </a:spcBef>
              <a:buFont typeface="Wingdings" panose="05000000000000000000" pitchFamily="2" charset="2"/>
              <a:buChar char="§"/>
              <a:defRPr/>
            </a:pPr>
            <a:endParaRPr lang="en-US" sz="1600" dirty="0">
              <a:latin typeface="+mn-lt"/>
              <a:ea typeface="ＭＳ Ｐゴシック" pitchFamily="34" charset="-128"/>
            </a:endParaRPr>
          </a:p>
          <a:p>
            <a:pPr marL="514350" indent="-514350">
              <a:lnSpc>
                <a:spcPct val="80000"/>
              </a:lnSpc>
              <a:spcBef>
                <a:spcPts val="0"/>
              </a:spcBef>
              <a:buFont typeface="Wingdings" panose="05000000000000000000" pitchFamily="2" charset="2"/>
              <a:buChar char="§"/>
              <a:defRPr/>
            </a:pPr>
            <a:endParaRPr lang="en-US" sz="1100" dirty="0">
              <a:latin typeface="+mn-lt"/>
              <a:ea typeface="ＭＳ Ｐゴシック" pitchFamily="34" charset="-128"/>
            </a:endParaRPr>
          </a:p>
          <a:p>
            <a:pPr marL="514350" indent="-514350">
              <a:lnSpc>
                <a:spcPct val="80000"/>
              </a:lnSpc>
              <a:spcBef>
                <a:spcPts val="0"/>
              </a:spcBef>
              <a:buFont typeface="Courier New" panose="02070309020205020404" pitchFamily="49" charset="0"/>
              <a:buChar char="o"/>
              <a:defRPr/>
            </a:pPr>
            <a:r>
              <a:rPr lang="en-US" sz="3200" dirty="0">
                <a:latin typeface="+mn-lt"/>
                <a:ea typeface="ＭＳ Ｐゴシック" pitchFamily="34" charset="-128"/>
              </a:rPr>
              <a:t>Where do you and your partner(s) have different or similar leadership styles and behavior? </a:t>
            </a:r>
          </a:p>
          <a:p>
            <a:pPr marL="971550" lvl="1" indent="-514350">
              <a:lnSpc>
                <a:spcPct val="80000"/>
              </a:lnSpc>
              <a:spcBef>
                <a:spcPts val="0"/>
              </a:spcBef>
              <a:buFont typeface="Courier New" panose="02070309020205020404" pitchFamily="49" charset="0"/>
              <a:buChar char="o"/>
              <a:defRPr/>
            </a:pPr>
            <a:endParaRPr lang="en-US" sz="3200" dirty="0">
              <a:latin typeface="+mn-lt"/>
              <a:ea typeface="ＭＳ Ｐゴシック" pitchFamily="34" charset="-128"/>
            </a:endParaRPr>
          </a:p>
          <a:p>
            <a:pPr marL="514350" indent="-514350">
              <a:lnSpc>
                <a:spcPct val="80000"/>
              </a:lnSpc>
              <a:spcBef>
                <a:spcPts val="0"/>
              </a:spcBef>
              <a:buFont typeface="Courier New" panose="02070309020205020404" pitchFamily="49" charset="0"/>
              <a:buChar char="o"/>
              <a:defRPr/>
            </a:pPr>
            <a:r>
              <a:rPr lang="en-US" sz="3200" dirty="0">
                <a:latin typeface="+mn-lt"/>
                <a:ea typeface="ＭＳ Ｐゴシック" pitchFamily="34" charset="-128"/>
              </a:rPr>
              <a:t>How can you cooperatively turn these differences and similarities into an advantage for your partnership?</a:t>
            </a:r>
          </a:p>
          <a:p>
            <a:pPr marL="171450" indent="-171450">
              <a:lnSpc>
                <a:spcPct val="80000"/>
              </a:lnSpc>
              <a:spcBef>
                <a:spcPts val="0"/>
              </a:spcBef>
              <a:buFont typeface="Courier New" panose="02070309020205020404" pitchFamily="49" charset="0"/>
              <a:buChar char="o"/>
              <a:defRPr/>
            </a:pPr>
            <a:endParaRPr lang="en-US" sz="3200" dirty="0">
              <a:latin typeface="+mn-lt"/>
              <a:ea typeface="ＭＳ Ｐゴシック" pitchFamily="34" charset="-128"/>
            </a:endParaRPr>
          </a:p>
          <a:p>
            <a:pPr marL="514350" indent="-514350">
              <a:lnSpc>
                <a:spcPct val="80000"/>
              </a:lnSpc>
              <a:spcBef>
                <a:spcPts val="0"/>
              </a:spcBef>
              <a:buFont typeface="Courier New" panose="02070309020205020404" pitchFamily="49" charset="0"/>
              <a:buChar char="o"/>
              <a:defRPr/>
            </a:pPr>
            <a:r>
              <a:rPr lang="en-US" sz="3200" dirty="0">
                <a:latin typeface="+mn-lt"/>
                <a:ea typeface="ＭＳ Ｐゴシック" pitchFamily="34" charset="-128"/>
              </a:rPr>
              <a:t>What might you have to watch out for?</a:t>
            </a:r>
          </a:p>
          <a:p>
            <a:pPr>
              <a:lnSpc>
                <a:spcPct val="80000"/>
              </a:lnSpc>
              <a:spcBef>
                <a:spcPts val="0"/>
              </a:spcBef>
              <a:buFontTx/>
              <a:buAutoNum type="arabicPeriod"/>
              <a:defRPr/>
            </a:pPr>
            <a:endParaRPr lang="en-US" sz="900" dirty="0">
              <a:latin typeface="+mn-lt"/>
              <a:ea typeface="ＭＳ Ｐゴシック" pitchFamily="34" charset="-128"/>
            </a:endParaRPr>
          </a:p>
          <a:p>
            <a:pPr>
              <a:lnSpc>
                <a:spcPct val="80000"/>
              </a:lnSpc>
              <a:spcBef>
                <a:spcPts val="0"/>
              </a:spcBef>
              <a:buFontTx/>
              <a:buAutoNum type="arabicPeriod"/>
              <a:defRPr/>
            </a:pPr>
            <a:endParaRPr lang="en-US" sz="1600" dirty="0">
              <a:ea typeface="ＭＳ Ｐゴシック" pitchFamily="34" charset="-128"/>
            </a:endParaRPr>
          </a:p>
        </p:txBody>
      </p:sp>
      <p:sp>
        <p:nvSpPr>
          <p:cNvPr id="5" name="Title 1"/>
          <p:cNvSpPr txBox="1">
            <a:spLocks/>
          </p:cNvSpPr>
          <p:nvPr/>
        </p:nvSpPr>
        <p:spPr>
          <a:xfrm>
            <a:off x="637673" y="112592"/>
            <a:ext cx="8229600" cy="670303"/>
          </a:xfrm>
          <a:prstGeom prst="rect">
            <a:avLst/>
          </a:prstGeom>
        </p:spPr>
        <p:txBody>
          <a:bodyPr/>
          <a:lstStyle>
            <a:lvl1pPr algn="ctr" defTabSz="457200" rtl="0" eaLnBrk="0" fontAlgn="base" hangingPunct="0">
              <a:spcBef>
                <a:spcPct val="0"/>
              </a:spcBef>
              <a:spcAft>
                <a:spcPct val="0"/>
              </a:spcAft>
              <a:defRPr sz="4400"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b="1" dirty="0">
                <a:solidFill>
                  <a:schemeClr val="accent1">
                    <a:lumMod val="90000"/>
                    <a:lumOff val="10000"/>
                  </a:schemeClr>
                </a:solidFill>
              </a:rPr>
              <a:t>Working Preferences</a:t>
            </a:r>
          </a:p>
        </p:txBody>
      </p:sp>
    </p:spTree>
    <p:extLst>
      <p:ext uri="{BB962C8B-B14F-4D97-AF65-F5344CB8AC3E}">
        <p14:creationId xmlns:p14="http://schemas.microsoft.com/office/powerpoint/2010/main" val="287857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74" y="66387"/>
            <a:ext cx="8229600" cy="1143000"/>
          </a:xfrm>
        </p:spPr>
        <p:txBody>
          <a:bodyPr>
            <a:normAutofit/>
          </a:bodyPr>
          <a:lstStyle/>
          <a:p>
            <a:r>
              <a:rPr lang="en-US" sz="4400" b="1" u="sng" dirty="0">
                <a:solidFill>
                  <a:schemeClr val="accent1">
                    <a:lumMod val="90000"/>
                    <a:lumOff val="10000"/>
                  </a:schemeClr>
                </a:solidFill>
              </a:rPr>
              <a:t>Discussion Thread III</a:t>
            </a:r>
          </a:p>
        </p:txBody>
      </p:sp>
      <p:sp>
        <p:nvSpPr>
          <p:cNvPr id="3" name="Content Placeholder 2"/>
          <p:cNvSpPr>
            <a:spLocks noGrp="1"/>
          </p:cNvSpPr>
          <p:nvPr>
            <p:ph sz="quarter" idx="4294967295"/>
          </p:nvPr>
        </p:nvSpPr>
        <p:spPr>
          <a:xfrm>
            <a:off x="708662" y="1788551"/>
            <a:ext cx="6919913" cy="4095750"/>
          </a:xfrm>
        </p:spPr>
        <p:txBody>
          <a:bodyPr/>
          <a:lstStyle/>
          <a:p>
            <a:pPr lvl="0">
              <a:buFont typeface="Arial" panose="020B0604020202020204" pitchFamily="34" charset="0"/>
              <a:buChar char="•"/>
            </a:pPr>
            <a:endParaRPr lang="en-US" sz="3000" dirty="0"/>
          </a:p>
          <a:p>
            <a:pPr lvl="0">
              <a:buFont typeface="Arial" panose="020B0604020202020204" pitchFamily="34" charset="0"/>
              <a:buChar char="•"/>
            </a:pPr>
            <a:r>
              <a:rPr lang="en-US" sz="3000" dirty="0"/>
              <a:t>Roles &amp; Responsibilities</a:t>
            </a:r>
          </a:p>
          <a:p>
            <a:pPr lvl="0">
              <a:buFont typeface="Arial" panose="020B0604020202020204" pitchFamily="34" charset="0"/>
              <a:buChar char="•"/>
            </a:pPr>
            <a:r>
              <a:rPr lang="en-US" sz="3000" dirty="0"/>
              <a:t>Representative Governance Model</a:t>
            </a:r>
          </a:p>
          <a:p>
            <a:pPr lvl="0">
              <a:buFont typeface="Arial" panose="020B0604020202020204" pitchFamily="34" charset="0"/>
              <a:buChar char="•"/>
            </a:pPr>
            <a:r>
              <a:rPr lang="en-US" sz="3000" dirty="0"/>
              <a:t>Trust</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flipH="1">
            <a:off x="5334478" y="3204450"/>
            <a:ext cx="3338174" cy="250363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85175" y="1173061"/>
            <a:ext cx="5364674" cy="1323439"/>
          </a:xfrm>
          <a:prstGeom prst="rect">
            <a:avLst/>
          </a:prstGeom>
          <a:noFill/>
        </p:spPr>
        <p:txBody>
          <a:bodyPr wrap="none" rtlCol="0" anchor="t">
            <a:spAutoFit/>
          </a:bodyPr>
          <a:lstStyle/>
          <a:p>
            <a:r>
              <a:rPr lang="en-US" sz="4000" dirty="0">
                <a:solidFill>
                  <a:schemeClr val="accent1">
                    <a:lumMod val="90000"/>
                    <a:lumOff val="10000"/>
                  </a:schemeClr>
                </a:solidFill>
                <a:latin typeface="Calibri" panose="020F0502020204030204" pitchFamily="34" charset="0"/>
                <a:ea typeface="+mj-ea"/>
                <a:cs typeface="+mj-cs"/>
              </a:rPr>
              <a:t>Leading the Organization</a:t>
            </a:r>
          </a:p>
          <a:p>
            <a:endParaRPr lang="en-US" sz="4000" dirty="0">
              <a:latin typeface="+mj-lt"/>
            </a:endParaRPr>
          </a:p>
        </p:txBody>
      </p:sp>
    </p:spTree>
    <p:extLst>
      <p:ext uri="{BB962C8B-B14F-4D97-AF65-F5344CB8AC3E}">
        <p14:creationId xmlns:p14="http://schemas.microsoft.com/office/powerpoint/2010/main" val="315773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2152"/>
            <a:ext cx="8520764" cy="1143000"/>
          </a:xfrm>
        </p:spPr>
        <p:txBody>
          <a:bodyPr>
            <a:normAutofit/>
          </a:bodyPr>
          <a:lstStyle/>
          <a:p>
            <a:r>
              <a:rPr lang="en-US" sz="4000" dirty="0">
                <a:solidFill>
                  <a:schemeClr val="accent1">
                    <a:lumMod val="90000"/>
                    <a:lumOff val="10000"/>
                  </a:schemeClr>
                </a:solidFill>
              </a:rPr>
              <a:t>Leading Together for Good Governance</a:t>
            </a:r>
          </a:p>
        </p:txBody>
      </p:sp>
      <p:sp>
        <p:nvSpPr>
          <p:cNvPr id="5" name="Freeform 4"/>
          <p:cNvSpPr>
            <a:spLocks noChangeAspect="1"/>
          </p:cNvSpPr>
          <p:nvPr/>
        </p:nvSpPr>
        <p:spPr>
          <a:xfrm>
            <a:off x="1876295" y="2838367"/>
            <a:ext cx="2869040" cy="2552340"/>
          </a:xfrm>
          <a:custGeom>
            <a:avLst/>
            <a:gdLst>
              <a:gd name="connsiteX0" fmla="*/ 2312964 w 3020113"/>
              <a:gd name="connsiteY0" fmla="*/ 638334 h 2520322"/>
              <a:gd name="connsiteX1" fmla="*/ 2669627 w 3020113"/>
              <a:gd name="connsiteY1" fmla="*/ 484679 h 2520322"/>
              <a:gd name="connsiteX2" fmla="*/ 2853442 w 3020113"/>
              <a:gd name="connsiteY2" fmla="*/ 732774 h 2520322"/>
              <a:gd name="connsiteX3" fmla="*/ 2602587 w 3020113"/>
              <a:gd name="connsiteY3" fmla="*/ 1029235 h 2520322"/>
              <a:gd name="connsiteX4" fmla="*/ 2602587 w 3020113"/>
              <a:gd name="connsiteY4" fmla="*/ 1491086 h 2520322"/>
              <a:gd name="connsiteX5" fmla="*/ 2853442 w 3020113"/>
              <a:gd name="connsiteY5" fmla="*/ 1787548 h 2520322"/>
              <a:gd name="connsiteX6" fmla="*/ 2669627 w 3020113"/>
              <a:gd name="connsiteY6" fmla="*/ 2035643 h 2520322"/>
              <a:gd name="connsiteX7" fmla="*/ 2312964 w 3020113"/>
              <a:gd name="connsiteY7" fmla="*/ 1881988 h 2520322"/>
              <a:gd name="connsiteX8" fmla="*/ 1799679 w 3020113"/>
              <a:gd name="connsiteY8" fmla="*/ 2112914 h 2520322"/>
              <a:gd name="connsiteX9" fmla="*/ 1710813 w 3020113"/>
              <a:gd name="connsiteY9" fmla="*/ 2490963 h 2520322"/>
              <a:gd name="connsiteX10" fmla="*/ 1309300 w 3020113"/>
              <a:gd name="connsiteY10" fmla="*/ 2490963 h 2520322"/>
              <a:gd name="connsiteX11" fmla="*/ 1220434 w 3020113"/>
              <a:gd name="connsiteY11" fmla="*/ 2112914 h 2520322"/>
              <a:gd name="connsiteX12" fmla="*/ 707149 w 3020113"/>
              <a:gd name="connsiteY12" fmla="*/ 1881988 h 2520322"/>
              <a:gd name="connsiteX13" fmla="*/ 350486 w 3020113"/>
              <a:gd name="connsiteY13" fmla="*/ 2035643 h 2520322"/>
              <a:gd name="connsiteX14" fmla="*/ 166671 w 3020113"/>
              <a:gd name="connsiteY14" fmla="*/ 1787548 h 2520322"/>
              <a:gd name="connsiteX15" fmla="*/ 417526 w 3020113"/>
              <a:gd name="connsiteY15" fmla="*/ 1491087 h 2520322"/>
              <a:gd name="connsiteX16" fmla="*/ 417526 w 3020113"/>
              <a:gd name="connsiteY16" fmla="*/ 1029236 h 2520322"/>
              <a:gd name="connsiteX17" fmla="*/ 166671 w 3020113"/>
              <a:gd name="connsiteY17" fmla="*/ 732774 h 2520322"/>
              <a:gd name="connsiteX18" fmla="*/ 350486 w 3020113"/>
              <a:gd name="connsiteY18" fmla="*/ 484679 h 2520322"/>
              <a:gd name="connsiteX19" fmla="*/ 707149 w 3020113"/>
              <a:gd name="connsiteY19" fmla="*/ 638334 h 2520322"/>
              <a:gd name="connsiteX20" fmla="*/ 1220434 w 3020113"/>
              <a:gd name="connsiteY20" fmla="*/ 407408 h 2520322"/>
              <a:gd name="connsiteX21" fmla="*/ 1309300 w 3020113"/>
              <a:gd name="connsiteY21" fmla="*/ 29359 h 2520322"/>
              <a:gd name="connsiteX22" fmla="*/ 1710813 w 3020113"/>
              <a:gd name="connsiteY22" fmla="*/ 29359 h 2520322"/>
              <a:gd name="connsiteX23" fmla="*/ 1799679 w 3020113"/>
              <a:gd name="connsiteY23" fmla="*/ 407408 h 2520322"/>
              <a:gd name="connsiteX24" fmla="*/ 2312964 w 3020113"/>
              <a:gd name="connsiteY24" fmla="*/ 638334 h 252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20113" h="2520322">
                <a:moveTo>
                  <a:pt x="2312964" y="638334"/>
                </a:moveTo>
                <a:lnTo>
                  <a:pt x="2669627" y="484679"/>
                </a:lnTo>
                <a:lnTo>
                  <a:pt x="2853442" y="732774"/>
                </a:lnTo>
                <a:lnTo>
                  <a:pt x="2602587" y="1029235"/>
                </a:lnTo>
                <a:cubicBezTo>
                  <a:pt x="2655224" y="1180453"/>
                  <a:pt x="2655224" y="1339868"/>
                  <a:pt x="2602587" y="1491086"/>
                </a:cubicBezTo>
                <a:lnTo>
                  <a:pt x="2853442" y="1787548"/>
                </a:lnTo>
                <a:lnTo>
                  <a:pt x="2669627" y="2035643"/>
                </a:lnTo>
                <a:lnTo>
                  <a:pt x="2312964" y="1881988"/>
                </a:lnTo>
                <a:cubicBezTo>
                  <a:pt x="2171224" y="1993119"/>
                  <a:pt x="1994056" y="2072827"/>
                  <a:pt x="1799679" y="2112914"/>
                </a:cubicBezTo>
                <a:lnTo>
                  <a:pt x="1710813" y="2490963"/>
                </a:lnTo>
                <a:lnTo>
                  <a:pt x="1309300" y="2490963"/>
                </a:lnTo>
                <a:lnTo>
                  <a:pt x="1220434" y="2112914"/>
                </a:lnTo>
                <a:cubicBezTo>
                  <a:pt x="1026057" y="2072827"/>
                  <a:pt x="848889" y="1993120"/>
                  <a:pt x="707149" y="1881988"/>
                </a:cubicBezTo>
                <a:lnTo>
                  <a:pt x="350486" y="2035643"/>
                </a:lnTo>
                <a:lnTo>
                  <a:pt x="166671" y="1787548"/>
                </a:lnTo>
                <a:lnTo>
                  <a:pt x="417526" y="1491087"/>
                </a:lnTo>
                <a:cubicBezTo>
                  <a:pt x="364889" y="1339869"/>
                  <a:pt x="364889" y="1180454"/>
                  <a:pt x="417526" y="1029236"/>
                </a:cubicBezTo>
                <a:lnTo>
                  <a:pt x="166671" y="732774"/>
                </a:lnTo>
                <a:lnTo>
                  <a:pt x="350486" y="484679"/>
                </a:lnTo>
                <a:lnTo>
                  <a:pt x="707149" y="638334"/>
                </a:lnTo>
                <a:cubicBezTo>
                  <a:pt x="848889" y="527203"/>
                  <a:pt x="1026057" y="447495"/>
                  <a:pt x="1220434" y="407408"/>
                </a:cubicBezTo>
                <a:lnTo>
                  <a:pt x="1309300" y="29359"/>
                </a:lnTo>
                <a:lnTo>
                  <a:pt x="1710813" y="29359"/>
                </a:lnTo>
                <a:lnTo>
                  <a:pt x="1799679" y="407408"/>
                </a:lnTo>
                <a:cubicBezTo>
                  <a:pt x="1994056" y="447495"/>
                  <a:pt x="2171224" y="527202"/>
                  <a:pt x="2312964" y="638334"/>
                </a:cubicBezTo>
                <a:close/>
              </a:path>
            </a:pathLst>
          </a:custGeom>
          <a:solidFill>
            <a:schemeClr val="accent2">
              <a:lumMod val="60000"/>
              <a:lumOff val="40000"/>
            </a:schemeClr>
          </a:solidFill>
        </p:spPr>
        <p:style>
          <a:lnRef idx="2">
            <a:schemeClr val="lt1">
              <a:hueOff val="0"/>
              <a:satOff val="0"/>
              <a:lumOff val="0"/>
              <a:alphaOff val="0"/>
            </a:schemeClr>
          </a:lnRef>
          <a:fillRef idx="1">
            <a:schemeClr val="accent1">
              <a:shade val="50000"/>
              <a:hueOff val="-270496"/>
              <a:satOff val="-50469"/>
              <a:lumOff val="39498"/>
              <a:alphaOff val="0"/>
            </a:schemeClr>
          </a:fillRef>
          <a:effectRef idx="0">
            <a:schemeClr val="accent1">
              <a:shade val="50000"/>
              <a:hueOff val="-270496"/>
              <a:satOff val="-50469"/>
              <a:lumOff val="39498"/>
              <a:alphaOff val="0"/>
            </a:schemeClr>
          </a:effectRef>
          <a:fontRef idx="minor">
            <a:schemeClr val="lt1"/>
          </a:fontRef>
        </p:style>
        <p:txBody>
          <a:bodyPr spcFirstLastPara="0" vert="horz" wrap="square" lIns="737629" tIns="668814" rIns="737629" bIns="668814" numCol="1" spcCol="1270" anchor="ctr" anchorCtr="0">
            <a:noAutofit/>
          </a:bodyPr>
          <a:lstStyle/>
          <a:p>
            <a:pPr algn="ctr" defTabSz="1066800">
              <a:lnSpc>
                <a:spcPct val="90000"/>
              </a:lnSpc>
              <a:spcAft>
                <a:spcPct val="35000"/>
              </a:spcAft>
            </a:pPr>
            <a:r>
              <a:rPr lang="en-US" sz="2400" b="1" dirty="0">
                <a:solidFill>
                  <a:schemeClr val="tx1"/>
                </a:solidFill>
              </a:rPr>
              <a:t>Process</a:t>
            </a:r>
          </a:p>
        </p:txBody>
      </p:sp>
      <p:sp>
        <p:nvSpPr>
          <p:cNvPr id="6" name="Freeform 5"/>
          <p:cNvSpPr/>
          <p:nvPr/>
        </p:nvSpPr>
        <p:spPr>
          <a:xfrm>
            <a:off x="3413053" y="839974"/>
            <a:ext cx="3370521" cy="3104707"/>
          </a:xfrm>
          <a:custGeom>
            <a:avLst/>
            <a:gdLst>
              <a:gd name="connsiteX0" fmla="*/ 1587407 w 2097424"/>
              <a:gd name="connsiteY0" fmla="*/ 488337 h 1928093"/>
              <a:gd name="connsiteX1" fmla="*/ 1866962 w 2097424"/>
              <a:gd name="connsiteY1" fmla="*/ 387762 h 1928093"/>
              <a:gd name="connsiteX2" fmla="*/ 1987194 w 2097424"/>
              <a:gd name="connsiteY2" fmla="*/ 572796 h 1928093"/>
              <a:gd name="connsiteX3" fmla="*/ 1781723 w 2097424"/>
              <a:gd name="connsiteY3" fmla="*/ 787384 h 1928093"/>
              <a:gd name="connsiteX4" fmla="*/ 1781723 w 2097424"/>
              <a:gd name="connsiteY4" fmla="*/ 1140709 h 1928093"/>
              <a:gd name="connsiteX5" fmla="*/ 1987194 w 2097424"/>
              <a:gd name="connsiteY5" fmla="*/ 1355297 h 1928093"/>
              <a:gd name="connsiteX6" fmla="*/ 1866962 w 2097424"/>
              <a:gd name="connsiteY6" fmla="*/ 1540331 h 1928093"/>
              <a:gd name="connsiteX7" fmla="*/ 1587407 w 2097424"/>
              <a:gd name="connsiteY7" fmla="*/ 1439756 h 1928093"/>
              <a:gd name="connsiteX8" fmla="*/ 1243029 w 2097424"/>
              <a:gd name="connsiteY8" fmla="*/ 1616419 h 1928093"/>
              <a:gd name="connsiteX9" fmla="*/ 1175044 w 2097424"/>
              <a:gd name="connsiteY9" fmla="*/ 1905632 h 1928093"/>
              <a:gd name="connsiteX10" fmla="*/ 922380 w 2097424"/>
              <a:gd name="connsiteY10" fmla="*/ 1905632 h 1928093"/>
              <a:gd name="connsiteX11" fmla="*/ 854396 w 2097424"/>
              <a:gd name="connsiteY11" fmla="*/ 1616419 h 1928093"/>
              <a:gd name="connsiteX12" fmla="*/ 510018 w 2097424"/>
              <a:gd name="connsiteY12" fmla="*/ 1439756 h 1928093"/>
              <a:gd name="connsiteX13" fmla="*/ 230462 w 2097424"/>
              <a:gd name="connsiteY13" fmla="*/ 1540331 h 1928093"/>
              <a:gd name="connsiteX14" fmla="*/ 110230 w 2097424"/>
              <a:gd name="connsiteY14" fmla="*/ 1355297 h 1928093"/>
              <a:gd name="connsiteX15" fmla="*/ 315701 w 2097424"/>
              <a:gd name="connsiteY15" fmla="*/ 1140709 h 1928093"/>
              <a:gd name="connsiteX16" fmla="*/ 315701 w 2097424"/>
              <a:gd name="connsiteY16" fmla="*/ 787384 h 1928093"/>
              <a:gd name="connsiteX17" fmla="*/ 110230 w 2097424"/>
              <a:gd name="connsiteY17" fmla="*/ 572796 h 1928093"/>
              <a:gd name="connsiteX18" fmla="*/ 230462 w 2097424"/>
              <a:gd name="connsiteY18" fmla="*/ 387762 h 1928093"/>
              <a:gd name="connsiteX19" fmla="*/ 510017 w 2097424"/>
              <a:gd name="connsiteY19" fmla="*/ 488337 h 1928093"/>
              <a:gd name="connsiteX20" fmla="*/ 854395 w 2097424"/>
              <a:gd name="connsiteY20" fmla="*/ 311674 h 1928093"/>
              <a:gd name="connsiteX21" fmla="*/ 922380 w 2097424"/>
              <a:gd name="connsiteY21" fmla="*/ 22461 h 1928093"/>
              <a:gd name="connsiteX22" fmla="*/ 1175044 w 2097424"/>
              <a:gd name="connsiteY22" fmla="*/ 22461 h 1928093"/>
              <a:gd name="connsiteX23" fmla="*/ 1243028 w 2097424"/>
              <a:gd name="connsiteY23" fmla="*/ 311674 h 1928093"/>
              <a:gd name="connsiteX24" fmla="*/ 1587406 w 2097424"/>
              <a:gd name="connsiteY24" fmla="*/ 488337 h 1928093"/>
              <a:gd name="connsiteX25" fmla="*/ 1587407 w 2097424"/>
              <a:gd name="connsiteY25" fmla="*/ 488337 h 192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7424" h="1928093">
                <a:moveTo>
                  <a:pt x="1378667" y="483937"/>
                </a:moveTo>
                <a:lnTo>
                  <a:pt x="1581349" y="348061"/>
                </a:lnTo>
                <a:lnTo>
                  <a:pt x="1717600" y="466389"/>
                </a:lnTo>
                <a:lnTo>
                  <a:pt x="1598872" y="675175"/>
                </a:lnTo>
                <a:cubicBezTo>
                  <a:pt x="1652080" y="757423"/>
                  <a:pt x="1678300" y="851854"/>
                  <a:pt x="1674835" y="948756"/>
                </a:cubicBezTo>
                <a:lnTo>
                  <a:pt x="1885832" y="1072283"/>
                </a:lnTo>
                <a:lnTo>
                  <a:pt x="1829143" y="1240500"/>
                </a:lnTo>
                <a:lnTo>
                  <a:pt x="1583216" y="1220625"/>
                </a:lnTo>
                <a:cubicBezTo>
                  <a:pt x="1525191" y="1306185"/>
                  <a:pt x="1442926" y="1378062"/>
                  <a:pt x="1344880" y="1428866"/>
                </a:cubicBezTo>
                <a:lnTo>
                  <a:pt x="1352510" y="1666910"/>
                </a:lnTo>
                <a:lnTo>
                  <a:pt x="1149782" y="1719331"/>
                </a:lnTo>
                <a:lnTo>
                  <a:pt x="1033055" y="1509497"/>
                </a:lnTo>
                <a:cubicBezTo>
                  <a:pt x="921823" y="1512809"/>
                  <a:pt x="813338" y="1490255"/>
                  <a:pt x="718757" y="1444156"/>
                </a:cubicBezTo>
                <a:lnTo>
                  <a:pt x="516075" y="1580032"/>
                </a:lnTo>
                <a:lnTo>
                  <a:pt x="379824" y="1461704"/>
                </a:lnTo>
                <a:lnTo>
                  <a:pt x="498552" y="1252918"/>
                </a:lnTo>
                <a:cubicBezTo>
                  <a:pt x="445344" y="1170670"/>
                  <a:pt x="419124" y="1076239"/>
                  <a:pt x="422589" y="979337"/>
                </a:cubicBezTo>
                <a:lnTo>
                  <a:pt x="211592" y="855810"/>
                </a:lnTo>
                <a:lnTo>
                  <a:pt x="268281" y="687593"/>
                </a:lnTo>
                <a:lnTo>
                  <a:pt x="514208" y="707468"/>
                </a:lnTo>
                <a:cubicBezTo>
                  <a:pt x="572233" y="621908"/>
                  <a:pt x="654498" y="550031"/>
                  <a:pt x="752544" y="499227"/>
                </a:cubicBezTo>
                <a:lnTo>
                  <a:pt x="744914" y="261183"/>
                </a:lnTo>
                <a:lnTo>
                  <a:pt x="947642" y="208762"/>
                </a:lnTo>
                <a:lnTo>
                  <a:pt x="1064369" y="418596"/>
                </a:lnTo>
                <a:cubicBezTo>
                  <a:pt x="1175601" y="415284"/>
                  <a:pt x="1284086" y="437838"/>
                  <a:pt x="1378667" y="483937"/>
                </a:cubicBezTo>
                <a:lnTo>
                  <a:pt x="1378667" y="483937"/>
                </a:lnTo>
                <a:close/>
              </a:path>
            </a:pathLst>
          </a:custGeom>
          <a:solidFill>
            <a:srgbClr val="FFC000"/>
          </a:solidFill>
        </p:spPr>
        <p:style>
          <a:lnRef idx="2">
            <a:schemeClr val="lt1">
              <a:hueOff val="0"/>
              <a:satOff val="0"/>
              <a:lumOff val="0"/>
              <a:alphaOff val="0"/>
            </a:schemeClr>
          </a:lnRef>
          <a:fillRef idx="1">
            <a:scrgbClr r="0" g="0" b="0"/>
          </a:fillRef>
          <a:effectRef idx="0">
            <a:schemeClr val="accent1">
              <a:shade val="50000"/>
              <a:hueOff val="-270496"/>
              <a:satOff val="-50469"/>
              <a:lumOff val="39498"/>
              <a:alphaOff val="0"/>
            </a:schemeClr>
          </a:effectRef>
          <a:fontRef idx="minor">
            <a:schemeClr val="lt1"/>
          </a:fontRef>
        </p:style>
        <p:txBody>
          <a:bodyPr spcFirstLastPara="0" vert="horz" wrap="square" lIns="714330" tIns="681902" rIns="714330" bIns="681902" numCol="1" spcCol="1270" anchor="ctr" anchorCtr="0">
            <a:noAutofit/>
          </a:bodyPr>
          <a:lstStyle/>
          <a:p>
            <a:pPr algn="ctr" defTabSz="1066800">
              <a:lnSpc>
                <a:spcPct val="90000"/>
              </a:lnSpc>
              <a:spcAft>
                <a:spcPct val="35000"/>
              </a:spcAft>
            </a:pPr>
            <a:r>
              <a:rPr lang="en-US" sz="2400" b="1" dirty="0">
                <a:solidFill>
                  <a:schemeClr val="tx1"/>
                </a:solidFill>
              </a:rPr>
              <a:t>Structure</a:t>
            </a:r>
          </a:p>
        </p:txBody>
      </p:sp>
      <p:sp>
        <p:nvSpPr>
          <p:cNvPr id="8" name="Circular Arrow 7"/>
          <p:cNvSpPr/>
          <p:nvPr/>
        </p:nvSpPr>
        <p:spPr>
          <a:xfrm rot="3592810">
            <a:off x="5304752" y="3080139"/>
            <a:ext cx="2957645" cy="3185203"/>
          </a:xfrm>
          <a:prstGeom prst="circularArrow">
            <a:avLst>
              <a:gd name="adj1" fmla="val 4688"/>
              <a:gd name="adj2" fmla="val 299029"/>
              <a:gd name="adj3" fmla="val 2526152"/>
              <a:gd name="adj4" fmla="val 15839929"/>
              <a:gd name="adj5" fmla="val 5469"/>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sp>
      <p:sp>
        <p:nvSpPr>
          <p:cNvPr id="11" name="Freeform 10"/>
          <p:cNvSpPr/>
          <p:nvPr/>
        </p:nvSpPr>
        <p:spPr>
          <a:xfrm>
            <a:off x="4362565" y="3160525"/>
            <a:ext cx="3020113" cy="2520322"/>
          </a:xfrm>
          <a:custGeom>
            <a:avLst/>
            <a:gdLst>
              <a:gd name="connsiteX0" fmla="*/ 2312964 w 3020113"/>
              <a:gd name="connsiteY0" fmla="*/ 638334 h 2520322"/>
              <a:gd name="connsiteX1" fmla="*/ 2669627 w 3020113"/>
              <a:gd name="connsiteY1" fmla="*/ 484679 h 2520322"/>
              <a:gd name="connsiteX2" fmla="*/ 2853442 w 3020113"/>
              <a:gd name="connsiteY2" fmla="*/ 732774 h 2520322"/>
              <a:gd name="connsiteX3" fmla="*/ 2602587 w 3020113"/>
              <a:gd name="connsiteY3" fmla="*/ 1029235 h 2520322"/>
              <a:gd name="connsiteX4" fmla="*/ 2602587 w 3020113"/>
              <a:gd name="connsiteY4" fmla="*/ 1491086 h 2520322"/>
              <a:gd name="connsiteX5" fmla="*/ 2853442 w 3020113"/>
              <a:gd name="connsiteY5" fmla="*/ 1787548 h 2520322"/>
              <a:gd name="connsiteX6" fmla="*/ 2669627 w 3020113"/>
              <a:gd name="connsiteY6" fmla="*/ 2035643 h 2520322"/>
              <a:gd name="connsiteX7" fmla="*/ 2312964 w 3020113"/>
              <a:gd name="connsiteY7" fmla="*/ 1881988 h 2520322"/>
              <a:gd name="connsiteX8" fmla="*/ 1799679 w 3020113"/>
              <a:gd name="connsiteY8" fmla="*/ 2112914 h 2520322"/>
              <a:gd name="connsiteX9" fmla="*/ 1710813 w 3020113"/>
              <a:gd name="connsiteY9" fmla="*/ 2490963 h 2520322"/>
              <a:gd name="connsiteX10" fmla="*/ 1309300 w 3020113"/>
              <a:gd name="connsiteY10" fmla="*/ 2490963 h 2520322"/>
              <a:gd name="connsiteX11" fmla="*/ 1220434 w 3020113"/>
              <a:gd name="connsiteY11" fmla="*/ 2112914 h 2520322"/>
              <a:gd name="connsiteX12" fmla="*/ 707149 w 3020113"/>
              <a:gd name="connsiteY12" fmla="*/ 1881988 h 2520322"/>
              <a:gd name="connsiteX13" fmla="*/ 350486 w 3020113"/>
              <a:gd name="connsiteY13" fmla="*/ 2035643 h 2520322"/>
              <a:gd name="connsiteX14" fmla="*/ 166671 w 3020113"/>
              <a:gd name="connsiteY14" fmla="*/ 1787548 h 2520322"/>
              <a:gd name="connsiteX15" fmla="*/ 417526 w 3020113"/>
              <a:gd name="connsiteY15" fmla="*/ 1491087 h 2520322"/>
              <a:gd name="connsiteX16" fmla="*/ 417526 w 3020113"/>
              <a:gd name="connsiteY16" fmla="*/ 1029236 h 2520322"/>
              <a:gd name="connsiteX17" fmla="*/ 166671 w 3020113"/>
              <a:gd name="connsiteY17" fmla="*/ 732774 h 2520322"/>
              <a:gd name="connsiteX18" fmla="*/ 350486 w 3020113"/>
              <a:gd name="connsiteY18" fmla="*/ 484679 h 2520322"/>
              <a:gd name="connsiteX19" fmla="*/ 707149 w 3020113"/>
              <a:gd name="connsiteY19" fmla="*/ 638334 h 2520322"/>
              <a:gd name="connsiteX20" fmla="*/ 1220434 w 3020113"/>
              <a:gd name="connsiteY20" fmla="*/ 407408 h 2520322"/>
              <a:gd name="connsiteX21" fmla="*/ 1309300 w 3020113"/>
              <a:gd name="connsiteY21" fmla="*/ 29359 h 2520322"/>
              <a:gd name="connsiteX22" fmla="*/ 1710813 w 3020113"/>
              <a:gd name="connsiteY22" fmla="*/ 29359 h 2520322"/>
              <a:gd name="connsiteX23" fmla="*/ 1799679 w 3020113"/>
              <a:gd name="connsiteY23" fmla="*/ 407408 h 2520322"/>
              <a:gd name="connsiteX24" fmla="*/ 2312964 w 3020113"/>
              <a:gd name="connsiteY24" fmla="*/ 638334 h 252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20113" h="2520322">
                <a:moveTo>
                  <a:pt x="2312964" y="638334"/>
                </a:moveTo>
                <a:lnTo>
                  <a:pt x="2669627" y="484679"/>
                </a:lnTo>
                <a:lnTo>
                  <a:pt x="2853442" y="732774"/>
                </a:lnTo>
                <a:lnTo>
                  <a:pt x="2602587" y="1029235"/>
                </a:lnTo>
                <a:cubicBezTo>
                  <a:pt x="2655224" y="1180453"/>
                  <a:pt x="2655224" y="1339868"/>
                  <a:pt x="2602587" y="1491086"/>
                </a:cubicBezTo>
                <a:lnTo>
                  <a:pt x="2853442" y="1787548"/>
                </a:lnTo>
                <a:lnTo>
                  <a:pt x="2669627" y="2035643"/>
                </a:lnTo>
                <a:lnTo>
                  <a:pt x="2312964" y="1881988"/>
                </a:lnTo>
                <a:cubicBezTo>
                  <a:pt x="2171224" y="1993119"/>
                  <a:pt x="1994056" y="2072827"/>
                  <a:pt x="1799679" y="2112914"/>
                </a:cubicBezTo>
                <a:lnTo>
                  <a:pt x="1710813" y="2490963"/>
                </a:lnTo>
                <a:lnTo>
                  <a:pt x="1309300" y="2490963"/>
                </a:lnTo>
                <a:lnTo>
                  <a:pt x="1220434" y="2112914"/>
                </a:lnTo>
                <a:cubicBezTo>
                  <a:pt x="1026057" y="2072827"/>
                  <a:pt x="848889" y="1993120"/>
                  <a:pt x="707149" y="1881988"/>
                </a:cubicBezTo>
                <a:lnTo>
                  <a:pt x="350486" y="2035643"/>
                </a:lnTo>
                <a:lnTo>
                  <a:pt x="166671" y="1787548"/>
                </a:lnTo>
                <a:lnTo>
                  <a:pt x="417526" y="1491087"/>
                </a:lnTo>
                <a:cubicBezTo>
                  <a:pt x="364889" y="1339869"/>
                  <a:pt x="364889" y="1180454"/>
                  <a:pt x="417526" y="1029236"/>
                </a:cubicBezTo>
                <a:lnTo>
                  <a:pt x="166671" y="732774"/>
                </a:lnTo>
                <a:lnTo>
                  <a:pt x="350486" y="484679"/>
                </a:lnTo>
                <a:lnTo>
                  <a:pt x="707149" y="638334"/>
                </a:lnTo>
                <a:cubicBezTo>
                  <a:pt x="848889" y="527203"/>
                  <a:pt x="1026057" y="447495"/>
                  <a:pt x="1220434" y="407408"/>
                </a:cubicBezTo>
                <a:lnTo>
                  <a:pt x="1309300" y="29359"/>
                </a:lnTo>
                <a:lnTo>
                  <a:pt x="1710813" y="29359"/>
                </a:lnTo>
                <a:lnTo>
                  <a:pt x="1799679" y="407408"/>
                </a:lnTo>
                <a:cubicBezTo>
                  <a:pt x="1994056" y="447495"/>
                  <a:pt x="2171224" y="527202"/>
                  <a:pt x="2312964" y="638334"/>
                </a:cubicBezTo>
                <a:close/>
              </a:path>
            </a:pathLst>
          </a:custGeom>
          <a:solidFill>
            <a:srgbClr val="00B050"/>
          </a:solidFill>
        </p:spPr>
        <p:style>
          <a:lnRef idx="2">
            <a:schemeClr val="lt1">
              <a:hueOff val="0"/>
              <a:satOff val="0"/>
              <a:lumOff val="0"/>
              <a:alphaOff val="0"/>
            </a:schemeClr>
          </a:lnRef>
          <a:fillRef idx="1">
            <a:schemeClr val="accent1">
              <a:shade val="50000"/>
              <a:hueOff val="-270496"/>
              <a:satOff val="-50469"/>
              <a:lumOff val="39498"/>
              <a:alphaOff val="0"/>
            </a:schemeClr>
          </a:fillRef>
          <a:effectRef idx="0">
            <a:schemeClr val="accent1">
              <a:shade val="50000"/>
              <a:hueOff val="-270496"/>
              <a:satOff val="-50469"/>
              <a:lumOff val="39498"/>
              <a:alphaOff val="0"/>
            </a:schemeClr>
          </a:effectRef>
          <a:fontRef idx="minor">
            <a:schemeClr val="lt1"/>
          </a:fontRef>
        </p:style>
        <p:txBody>
          <a:bodyPr spcFirstLastPara="0" vert="horz" wrap="square" lIns="737629" tIns="668814" rIns="737629" bIns="668814" numCol="1" spcCol="1270" anchor="ctr" anchorCtr="0">
            <a:noAutofit/>
          </a:bodyPr>
          <a:lstStyle/>
          <a:p>
            <a:pPr algn="ctr" defTabSz="1066800">
              <a:lnSpc>
                <a:spcPct val="90000"/>
              </a:lnSpc>
              <a:spcAft>
                <a:spcPct val="35000"/>
              </a:spcAft>
            </a:pPr>
            <a:r>
              <a:rPr lang="en-US" sz="2400" b="1" dirty="0">
                <a:solidFill>
                  <a:schemeClr val="tx1"/>
                </a:solidFill>
              </a:rPr>
              <a:t>Culture</a:t>
            </a:r>
          </a:p>
        </p:txBody>
      </p:sp>
      <p:sp>
        <p:nvSpPr>
          <p:cNvPr id="9" name="Circular Arrow 8"/>
          <p:cNvSpPr/>
          <p:nvPr/>
        </p:nvSpPr>
        <p:spPr>
          <a:xfrm rot="14657795">
            <a:off x="1066297" y="2107787"/>
            <a:ext cx="3421433" cy="3185203"/>
          </a:xfrm>
          <a:prstGeom prst="circularArrow">
            <a:avLst>
              <a:gd name="adj1" fmla="val 4688"/>
              <a:gd name="adj2" fmla="val 299029"/>
              <a:gd name="adj3" fmla="val 2526152"/>
              <a:gd name="adj4" fmla="val 15839929"/>
              <a:gd name="adj5" fmla="val 5469"/>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sp>
    </p:spTree>
    <p:extLst>
      <p:ext uri="{BB962C8B-B14F-4D97-AF65-F5344CB8AC3E}">
        <p14:creationId xmlns:p14="http://schemas.microsoft.com/office/powerpoint/2010/main" val="2654791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Board Responsibilities</a:t>
            </a:r>
          </a:p>
        </p:txBody>
      </p:sp>
      <p:sp>
        <p:nvSpPr>
          <p:cNvPr id="3" name="Content Placeholder 2"/>
          <p:cNvSpPr>
            <a:spLocks noGrp="1"/>
          </p:cNvSpPr>
          <p:nvPr>
            <p:ph sz="quarter" idx="12"/>
          </p:nvPr>
        </p:nvSpPr>
        <p:spPr>
          <a:xfrm>
            <a:off x="4266956" y="1534687"/>
            <a:ext cx="4419844" cy="4160837"/>
          </a:xfrm>
        </p:spPr>
        <p:txBody>
          <a:bodyPr/>
          <a:lstStyle/>
          <a:p>
            <a:pPr marL="514350" indent="-514350">
              <a:buFont typeface="+mj-lt"/>
              <a:buAutoNum type="arabicPeriod"/>
            </a:pPr>
            <a:r>
              <a:rPr lang="en-US" sz="3600" dirty="0">
                <a:solidFill>
                  <a:schemeClr val="tx1"/>
                </a:solidFill>
              </a:rPr>
              <a:t>Set organization’s </a:t>
            </a:r>
            <a:r>
              <a:rPr lang="en-US" sz="4000" b="1" u="sng" dirty="0">
                <a:solidFill>
                  <a:schemeClr val="tx1">
                    <a:lumMod val="85000"/>
                    <a:lumOff val="15000"/>
                  </a:schemeClr>
                </a:solidFill>
              </a:rPr>
              <a:t>direction</a:t>
            </a:r>
          </a:p>
          <a:p>
            <a:pPr marL="514350" indent="-514350">
              <a:buFont typeface="+mj-lt"/>
              <a:buAutoNum type="arabicPeriod"/>
            </a:pPr>
            <a:r>
              <a:rPr lang="en-US" sz="3600" dirty="0">
                <a:solidFill>
                  <a:schemeClr val="tx1"/>
                </a:solidFill>
              </a:rPr>
              <a:t>Ensure necessary</a:t>
            </a:r>
            <a:r>
              <a:rPr lang="en-US" sz="3600" dirty="0">
                <a:solidFill>
                  <a:schemeClr val="accent3">
                    <a:lumMod val="75000"/>
                  </a:schemeClr>
                </a:solidFill>
              </a:rPr>
              <a:t> </a:t>
            </a:r>
            <a:r>
              <a:rPr lang="en-US" sz="4000" b="1" u="sng" dirty="0">
                <a:solidFill>
                  <a:schemeClr val="tx1">
                    <a:lumMod val="85000"/>
                    <a:lumOff val="15000"/>
                  </a:schemeClr>
                </a:solidFill>
              </a:rPr>
              <a:t>resources</a:t>
            </a:r>
          </a:p>
          <a:p>
            <a:pPr marL="514350" indent="-514350">
              <a:buFont typeface="+mj-lt"/>
              <a:buAutoNum type="arabicPeriod"/>
            </a:pPr>
            <a:r>
              <a:rPr lang="en-US" sz="3600" dirty="0">
                <a:solidFill>
                  <a:schemeClr val="tx1"/>
                </a:solidFill>
              </a:rPr>
              <a:t>Provide</a:t>
            </a:r>
            <a:r>
              <a:rPr lang="en-US" sz="3600" dirty="0">
                <a:solidFill>
                  <a:schemeClr val="accent6">
                    <a:lumMod val="75000"/>
                  </a:schemeClr>
                </a:solidFill>
              </a:rPr>
              <a:t> </a:t>
            </a:r>
            <a:r>
              <a:rPr lang="en-US" sz="4000" b="1" u="sng" dirty="0">
                <a:solidFill>
                  <a:schemeClr val="tx1">
                    <a:lumMod val="85000"/>
                    <a:lumOff val="15000"/>
                  </a:schemeClr>
                </a:solidFill>
              </a:rPr>
              <a:t>oversight</a:t>
            </a:r>
          </a:p>
        </p:txBody>
      </p:sp>
      <p:pic>
        <p:nvPicPr>
          <p:cNvPr id="5" name="Graphic 4" descr="Board Of Directors">
            <a:extLst>
              <a:ext uri="{FF2B5EF4-FFF2-40B4-BE49-F238E27FC236}">
                <a16:creationId xmlns:a16="http://schemas.microsoft.com/office/drawing/2014/main" id="{E8F85B9F-CF25-4E53-B326-CC7234BC61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1534687"/>
            <a:ext cx="3304574" cy="3304574"/>
          </a:xfrm>
          <a:prstGeom prst="rect">
            <a:avLst/>
          </a:prstGeom>
        </p:spPr>
      </p:pic>
    </p:spTree>
    <p:extLst>
      <p:ext uri="{BB962C8B-B14F-4D97-AF65-F5344CB8AC3E}">
        <p14:creationId xmlns:p14="http://schemas.microsoft.com/office/powerpoint/2010/main" val="74884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85" y="0"/>
            <a:ext cx="8229600" cy="1143000"/>
          </a:xfrm>
        </p:spPr>
        <p:txBody>
          <a:bodyPr>
            <a:normAutofit/>
          </a:bodyPr>
          <a:lstStyle/>
          <a:p>
            <a:r>
              <a:rPr lang="en-US" sz="4000" dirty="0">
                <a:solidFill>
                  <a:schemeClr val="accent1">
                    <a:lumMod val="90000"/>
                    <a:lumOff val="10000"/>
                  </a:schemeClr>
                </a:solidFill>
              </a:rPr>
              <a:t>Set Organization’s Direction</a:t>
            </a:r>
          </a:p>
        </p:txBody>
      </p:sp>
      <p:sp>
        <p:nvSpPr>
          <p:cNvPr id="3" name="Content Placeholder 2"/>
          <p:cNvSpPr>
            <a:spLocks noGrp="1"/>
          </p:cNvSpPr>
          <p:nvPr>
            <p:ph sz="quarter" idx="12"/>
          </p:nvPr>
        </p:nvSpPr>
        <p:spPr>
          <a:xfrm>
            <a:off x="2545535" y="1083477"/>
            <a:ext cx="6290121" cy="4160837"/>
          </a:xfrm>
        </p:spPr>
        <p:txBody>
          <a:bodyPr>
            <a:normAutofit lnSpcReduction="10000"/>
          </a:bodyPr>
          <a:lstStyle/>
          <a:p>
            <a:r>
              <a:rPr lang="en-US" sz="3600" dirty="0">
                <a:solidFill>
                  <a:schemeClr val="tx1">
                    <a:lumMod val="85000"/>
                    <a:lumOff val="15000"/>
                  </a:schemeClr>
                </a:solidFill>
              </a:rPr>
              <a:t>Engage in strategic thinking</a:t>
            </a:r>
          </a:p>
          <a:p>
            <a:pPr marL="0" indent="0">
              <a:buNone/>
            </a:pPr>
            <a:r>
              <a:rPr lang="en-US" sz="3600" dirty="0">
                <a:solidFill>
                  <a:schemeClr val="tx1">
                    <a:lumMod val="85000"/>
                    <a:lumOff val="15000"/>
                  </a:schemeClr>
                </a:solidFill>
              </a:rPr>
              <a:t>  and planning</a:t>
            </a:r>
          </a:p>
          <a:p>
            <a:r>
              <a:rPr lang="en-US" sz="3600" dirty="0">
                <a:solidFill>
                  <a:schemeClr val="tx1">
                    <a:lumMod val="85000"/>
                    <a:lumOff val="15000"/>
                  </a:schemeClr>
                </a:solidFill>
              </a:rPr>
              <a:t>Set the organization’s mission and vision for the future</a:t>
            </a:r>
          </a:p>
          <a:p>
            <a:r>
              <a:rPr lang="en-US" sz="3600" dirty="0">
                <a:solidFill>
                  <a:schemeClr val="tx1">
                    <a:lumMod val="85000"/>
                    <a:lumOff val="15000"/>
                  </a:schemeClr>
                </a:solidFill>
              </a:rPr>
              <a:t>Establish organizational values</a:t>
            </a:r>
          </a:p>
          <a:p>
            <a:r>
              <a:rPr lang="en-US" sz="3600" dirty="0">
                <a:solidFill>
                  <a:schemeClr val="tx1">
                    <a:lumMod val="85000"/>
                    <a:lumOff val="15000"/>
                  </a:schemeClr>
                </a:solidFill>
              </a:rPr>
              <a:t>Ensuring alignment of  operational or annual plans with the strategic plan</a:t>
            </a:r>
          </a:p>
        </p:txBody>
      </p:sp>
      <p:pic>
        <p:nvPicPr>
          <p:cNvPr id="6" name="Graphic 5" descr="Road">
            <a:extLst>
              <a:ext uri="{FF2B5EF4-FFF2-40B4-BE49-F238E27FC236}">
                <a16:creationId xmlns:a16="http://schemas.microsoft.com/office/drawing/2014/main" id="{7E198781-B3D0-4E8A-AA04-9E67E51F60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647" y="2136511"/>
            <a:ext cx="1742946" cy="1742946"/>
          </a:xfrm>
          <a:prstGeom prst="rect">
            <a:avLst/>
          </a:prstGeom>
        </p:spPr>
      </p:pic>
    </p:spTree>
    <p:extLst>
      <p:ext uri="{BB962C8B-B14F-4D97-AF65-F5344CB8AC3E}">
        <p14:creationId xmlns:p14="http://schemas.microsoft.com/office/powerpoint/2010/main" val="265441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chemeClr val="accent1">
                    <a:lumMod val="90000"/>
                    <a:lumOff val="10000"/>
                  </a:schemeClr>
                </a:solidFill>
              </a:rPr>
              <a:t>Ensure Necessary Resources</a:t>
            </a:r>
          </a:p>
        </p:txBody>
      </p:sp>
      <p:sp>
        <p:nvSpPr>
          <p:cNvPr id="3" name="Content Placeholder 2"/>
          <p:cNvSpPr>
            <a:spLocks noGrp="1"/>
          </p:cNvSpPr>
          <p:nvPr>
            <p:ph sz="quarter" idx="12"/>
          </p:nvPr>
        </p:nvSpPr>
        <p:spPr>
          <a:xfrm>
            <a:off x="672708" y="1143002"/>
            <a:ext cx="8229600" cy="4160837"/>
          </a:xfrm>
        </p:spPr>
        <p:txBody>
          <a:bodyPr/>
          <a:lstStyle/>
          <a:p>
            <a:r>
              <a:rPr lang="en-US" sz="3600" dirty="0">
                <a:solidFill>
                  <a:schemeClr val="tx1">
                    <a:lumMod val="85000"/>
                    <a:lumOff val="15000"/>
                  </a:schemeClr>
                </a:solidFill>
              </a:rPr>
              <a:t>Hire capable executive leadership</a:t>
            </a:r>
          </a:p>
          <a:p>
            <a:r>
              <a:rPr lang="en-US" sz="3600" dirty="0">
                <a:solidFill>
                  <a:schemeClr val="tx1">
                    <a:lumMod val="85000"/>
                    <a:lumOff val="15000"/>
                  </a:schemeClr>
                </a:solidFill>
              </a:rPr>
              <a:t>Ensure adequate financial resources</a:t>
            </a:r>
          </a:p>
          <a:p>
            <a:r>
              <a:rPr lang="en-US" sz="3600" dirty="0">
                <a:solidFill>
                  <a:schemeClr val="tx1">
                    <a:lumMod val="85000"/>
                    <a:lumOff val="15000"/>
                  </a:schemeClr>
                </a:solidFill>
              </a:rPr>
              <a:t>Promote positive public image</a:t>
            </a:r>
          </a:p>
          <a:p>
            <a:r>
              <a:rPr lang="en-US" sz="3600" dirty="0">
                <a:solidFill>
                  <a:schemeClr val="tx1">
                    <a:lumMod val="85000"/>
                    <a:lumOff val="15000"/>
                  </a:schemeClr>
                </a:solidFill>
              </a:rPr>
              <a:t>Ensure the presence of a capable and responsible Board</a:t>
            </a:r>
          </a:p>
        </p:txBody>
      </p:sp>
      <p:pic>
        <p:nvPicPr>
          <p:cNvPr id="7" name="Graphic 6" descr="Dollar">
            <a:extLst>
              <a:ext uri="{FF2B5EF4-FFF2-40B4-BE49-F238E27FC236}">
                <a16:creationId xmlns:a16="http://schemas.microsoft.com/office/drawing/2014/main" id="{528F45B3-AB05-4B49-84F7-E6ACB64767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76060">
            <a:off x="2598988" y="4042669"/>
            <a:ext cx="1724157" cy="1724157"/>
          </a:xfrm>
          <a:prstGeom prst="rect">
            <a:avLst/>
          </a:prstGeom>
        </p:spPr>
      </p:pic>
      <p:pic>
        <p:nvPicPr>
          <p:cNvPr id="9" name="Graphic 8" descr="Users">
            <a:extLst>
              <a:ext uri="{FF2B5EF4-FFF2-40B4-BE49-F238E27FC236}">
                <a16:creationId xmlns:a16="http://schemas.microsoft.com/office/drawing/2014/main" id="{76A9A9C8-B206-40D6-B392-38FF2FEEA5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15791">
            <a:off x="4427316" y="4143711"/>
            <a:ext cx="1985058" cy="1985058"/>
          </a:xfrm>
          <a:prstGeom prst="rect">
            <a:avLst/>
          </a:prstGeom>
        </p:spPr>
      </p:pic>
    </p:spTree>
    <p:extLst>
      <p:ext uri="{BB962C8B-B14F-4D97-AF65-F5344CB8AC3E}">
        <p14:creationId xmlns:p14="http://schemas.microsoft.com/office/powerpoint/2010/main" val="30405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806" y="329609"/>
            <a:ext cx="7728727" cy="1143000"/>
          </a:xfrm>
        </p:spPr>
        <p:txBody>
          <a:bodyPr>
            <a:normAutofit/>
          </a:bodyPr>
          <a:lstStyle/>
          <a:p>
            <a:r>
              <a:rPr lang="en-US" sz="4000" dirty="0">
                <a:solidFill>
                  <a:schemeClr val="accent1">
                    <a:lumMod val="90000"/>
                    <a:lumOff val="10000"/>
                  </a:schemeClr>
                </a:solidFill>
              </a:rPr>
              <a:t>Provide Oversight</a:t>
            </a:r>
          </a:p>
        </p:txBody>
      </p:sp>
      <p:sp>
        <p:nvSpPr>
          <p:cNvPr id="3" name="Text Placeholder 2"/>
          <p:cNvSpPr>
            <a:spLocks noGrp="1"/>
          </p:cNvSpPr>
          <p:nvPr>
            <p:ph type="body" sz="quarter" idx="12"/>
          </p:nvPr>
        </p:nvSpPr>
        <p:spPr>
          <a:xfrm>
            <a:off x="806932" y="1758265"/>
            <a:ext cx="7859396" cy="4186238"/>
          </a:xfrm>
        </p:spPr>
        <p:txBody>
          <a:bodyPr/>
          <a:lstStyle/>
          <a:p>
            <a:r>
              <a:rPr lang="en-US" sz="3600" dirty="0">
                <a:solidFill>
                  <a:schemeClr val="tx1">
                    <a:lumMod val="85000"/>
                    <a:lumOff val="15000"/>
                  </a:schemeClr>
                </a:solidFill>
              </a:rPr>
              <a:t>Oversee financial management</a:t>
            </a:r>
          </a:p>
          <a:p>
            <a:r>
              <a:rPr lang="en-US" sz="3600" dirty="0">
                <a:solidFill>
                  <a:schemeClr val="tx1">
                    <a:lumMod val="85000"/>
                    <a:lumOff val="15000"/>
                  </a:schemeClr>
                </a:solidFill>
              </a:rPr>
              <a:t>Minimize exposure to risk</a:t>
            </a:r>
          </a:p>
          <a:p>
            <a:r>
              <a:rPr lang="en-US" sz="3600" dirty="0">
                <a:solidFill>
                  <a:schemeClr val="tx1">
                    <a:lumMod val="85000"/>
                    <a:lumOff val="15000"/>
                  </a:schemeClr>
                </a:solidFill>
              </a:rPr>
              <a:t>Measure progress on strategic plan</a:t>
            </a:r>
          </a:p>
          <a:p>
            <a:r>
              <a:rPr lang="en-US" sz="3600" dirty="0">
                <a:solidFill>
                  <a:schemeClr val="tx1">
                    <a:lumMod val="85000"/>
                    <a:lumOff val="15000"/>
                  </a:schemeClr>
                </a:solidFill>
              </a:rPr>
              <a:t>Monitor programs and services</a:t>
            </a:r>
          </a:p>
          <a:p>
            <a:r>
              <a:rPr lang="en-US" sz="3600" dirty="0">
                <a:solidFill>
                  <a:schemeClr val="tx1">
                    <a:lumMod val="85000"/>
                    <a:lumOff val="15000"/>
                  </a:schemeClr>
                </a:solidFill>
              </a:rPr>
              <a:t>Provide legal and moral oversight</a:t>
            </a:r>
          </a:p>
          <a:p>
            <a:r>
              <a:rPr lang="en-US" sz="3600" dirty="0">
                <a:solidFill>
                  <a:schemeClr val="tx1">
                    <a:lumMod val="85000"/>
                    <a:lumOff val="15000"/>
                  </a:schemeClr>
                </a:solidFill>
              </a:rPr>
              <a:t>Evaluate the CSE &amp; Board </a:t>
            </a:r>
            <a:r>
              <a:rPr lang="en-US" sz="3200" dirty="0">
                <a:solidFill>
                  <a:schemeClr val="tx1">
                    <a:lumMod val="85000"/>
                    <a:lumOff val="15000"/>
                  </a:schemeClr>
                </a:solidFill>
              </a:rPr>
              <a:t>            </a:t>
            </a:r>
          </a:p>
        </p:txBody>
      </p:sp>
      <p:pic>
        <p:nvPicPr>
          <p:cNvPr id="5" name="Graphic 4" descr="Eye">
            <a:extLst>
              <a:ext uri="{FF2B5EF4-FFF2-40B4-BE49-F238E27FC236}">
                <a16:creationId xmlns:a16="http://schemas.microsoft.com/office/drawing/2014/main" id="{B2282D7E-288E-4294-A8C1-0B2F6F2475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1205" y="443909"/>
            <a:ext cx="914400" cy="914400"/>
          </a:xfrm>
          <a:prstGeom prst="rect">
            <a:avLst/>
          </a:prstGeom>
        </p:spPr>
      </p:pic>
    </p:spTree>
    <p:extLst>
      <p:ext uri="{BB962C8B-B14F-4D97-AF65-F5344CB8AC3E}">
        <p14:creationId xmlns:p14="http://schemas.microsoft.com/office/powerpoint/2010/main" val="267985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7DBEC-FE18-401C-BF78-111937A7F518}"/>
              </a:ext>
            </a:extLst>
          </p:cNvPr>
          <p:cNvSpPr>
            <a:spLocks noGrp="1"/>
          </p:cNvSpPr>
          <p:nvPr>
            <p:ph type="title"/>
          </p:nvPr>
        </p:nvSpPr>
        <p:spPr>
          <a:xfrm>
            <a:off x="457200" y="63624"/>
            <a:ext cx="8229600" cy="556308"/>
          </a:xfrm>
        </p:spPr>
        <p:txBody>
          <a:bodyPr/>
          <a:lstStyle/>
          <a:p>
            <a:r>
              <a:rPr lang="en-US" b="1" dirty="0">
                <a:solidFill>
                  <a:schemeClr val="accent1">
                    <a:lumMod val="90000"/>
                    <a:lumOff val="10000"/>
                  </a:schemeClr>
                </a:solidFill>
              </a:rPr>
              <a:t>Program Overview</a:t>
            </a:r>
          </a:p>
        </p:txBody>
      </p:sp>
      <p:grpSp>
        <p:nvGrpSpPr>
          <p:cNvPr id="3" name="Group 2"/>
          <p:cNvGrpSpPr/>
          <p:nvPr/>
        </p:nvGrpSpPr>
        <p:grpSpPr>
          <a:xfrm>
            <a:off x="395209" y="689675"/>
            <a:ext cx="8415579" cy="5478650"/>
            <a:chOff x="457200" y="1242769"/>
            <a:chExt cx="8229598" cy="4607372"/>
          </a:xfrm>
        </p:grpSpPr>
        <p:sp>
          <p:nvSpPr>
            <p:cNvPr id="4" name="Freeform 3"/>
            <p:cNvSpPr/>
            <p:nvPr/>
          </p:nvSpPr>
          <p:spPr>
            <a:xfrm>
              <a:off x="457200" y="1278136"/>
              <a:ext cx="2571749" cy="1997246"/>
            </a:xfrm>
            <a:custGeom>
              <a:avLst/>
              <a:gdLst>
                <a:gd name="connsiteX0" fmla="*/ 0 w 2571749"/>
                <a:gd name="connsiteY0" fmla="*/ 0 h 1997246"/>
                <a:gd name="connsiteX1" fmla="*/ 2571749 w 2571749"/>
                <a:gd name="connsiteY1" fmla="*/ 0 h 1997246"/>
                <a:gd name="connsiteX2" fmla="*/ 2571749 w 2571749"/>
                <a:gd name="connsiteY2" fmla="*/ 1997246 h 1997246"/>
                <a:gd name="connsiteX3" fmla="*/ 0 w 2571749"/>
                <a:gd name="connsiteY3" fmla="*/ 1997246 h 1997246"/>
                <a:gd name="connsiteX4" fmla="*/ 0 w 2571749"/>
                <a:gd name="connsiteY4" fmla="*/ 0 h 1997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997246">
                  <a:moveTo>
                    <a:pt x="0" y="0"/>
                  </a:moveTo>
                  <a:lnTo>
                    <a:pt x="2571749" y="0"/>
                  </a:lnTo>
                  <a:lnTo>
                    <a:pt x="2571749" y="1997246"/>
                  </a:lnTo>
                  <a:lnTo>
                    <a:pt x="0" y="1997246"/>
                  </a:lnTo>
                  <a:lnTo>
                    <a:pt x="0" y="0"/>
                  </a:lnTo>
                  <a:close/>
                </a:path>
              </a:pathLst>
            </a:custGeom>
            <a:solidFill>
              <a:schemeClr val="accent5">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rmAutofit fontScale="92500" lnSpcReduction="20000"/>
            </a:bodyPr>
            <a:lstStyle/>
            <a:p>
              <a:pPr algn="ctr" defTabSz="800100">
                <a:lnSpc>
                  <a:spcPct val="90000"/>
                </a:lnSpc>
                <a:spcAft>
                  <a:spcPct val="35000"/>
                </a:spcAft>
              </a:pPr>
              <a:endParaRPr lang="en-US" sz="2000" dirty="0">
                <a:solidFill>
                  <a:schemeClr val="tx1"/>
                </a:solidFill>
              </a:endParaRPr>
            </a:p>
            <a:p>
              <a:pPr algn="ctr" defTabSz="800100">
                <a:lnSpc>
                  <a:spcPct val="90000"/>
                </a:lnSpc>
                <a:spcAft>
                  <a:spcPct val="35000"/>
                </a:spcAft>
              </a:pPr>
              <a:r>
                <a:rPr lang="en-US" sz="2000" dirty="0">
                  <a:solidFill>
                    <a:schemeClr val="tx1"/>
                  </a:solidFill>
                </a:rPr>
                <a:t>I.  Understanding the Organization</a:t>
              </a:r>
            </a:p>
            <a:p>
              <a:pPr algn="ctr" defTabSz="800100">
                <a:lnSpc>
                  <a:spcPct val="90000"/>
                </a:lnSpc>
                <a:spcAft>
                  <a:spcPct val="35000"/>
                </a:spcAft>
              </a:pPr>
              <a:endParaRPr lang="en-US" sz="900" dirty="0">
                <a:solidFill>
                  <a:schemeClr val="tx1"/>
                </a:solidFill>
              </a:endParaRPr>
            </a:p>
            <a:p>
              <a:pPr marL="285750" indent="-285750" defTabSz="800100">
                <a:lnSpc>
                  <a:spcPct val="90000"/>
                </a:lnSpc>
                <a:spcAft>
                  <a:spcPct val="35000"/>
                </a:spcAft>
                <a:buFont typeface="Arial" panose="020B0604020202020204" pitchFamily="34" charset="0"/>
                <a:buChar char="•"/>
              </a:pPr>
              <a:r>
                <a:rPr lang="en-CA" sz="1700" dirty="0">
                  <a:solidFill>
                    <a:schemeClr val="tx1"/>
                  </a:solidFill>
                </a:rPr>
                <a:t>Perspectives Of Leadership</a:t>
              </a:r>
            </a:p>
            <a:p>
              <a:pPr marL="285750" indent="-285750" defTabSz="800100">
                <a:lnSpc>
                  <a:spcPct val="90000"/>
                </a:lnSpc>
                <a:spcAft>
                  <a:spcPct val="35000"/>
                </a:spcAft>
                <a:buFont typeface="Arial" panose="020B0604020202020204" pitchFamily="34" charset="0"/>
                <a:buChar char="•"/>
              </a:pPr>
              <a:r>
                <a:rPr lang="en-CA" sz="1700" dirty="0">
                  <a:solidFill>
                    <a:schemeClr val="tx1"/>
                  </a:solidFill>
                </a:rPr>
                <a:t>Challenges for Associations Today</a:t>
              </a:r>
            </a:p>
            <a:p>
              <a:pPr marL="285750" indent="-285750" defTabSz="800100">
                <a:lnSpc>
                  <a:spcPct val="90000"/>
                </a:lnSpc>
                <a:spcAft>
                  <a:spcPct val="35000"/>
                </a:spcAft>
                <a:buFont typeface="Arial" panose="020B0604020202020204" pitchFamily="34" charset="0"/>
                <a:buChar char="•"/>
              </a:pPr>
              <a:r>
                <a:rPr lang="en-CA" sz="1700" dirty="0">
                  <a:solidFill>
                    <a:schemeClr val="tx1"/>
                  </a:solidFill>
                </a:rPr>
                <a:t>Future Assumptions and Key Drivers</a:t>
              </a:r>
              <a:endParaRPr lang="en-US" sz="1700" dirty="0">
                <a:solidFill>
                  <a:schemeClr val="tx1"/>
                </a:solidFill>
              </a:endParaRPr>
            </a:p>
            <a:p>
              <a:pPr algn="ctr" defTabSz="800100">
                <a:lnSpc>
                  <a:spcPct val="90000"/>
                </a:lnSpc>
                <a:spcAft>
                  <a:spcPct val="35000"/>
                </a:spcAft>
              </a:pPr>
              <a:endParaRPr lang="en-US" sz="1200" dirty="0">
                <a:solidFill>
                  <a:schemeClr val="tx1"/>
                </a:solidFill>
              </a:endParaRPr>
            </a:p>
            <a:p>
              <a:pPr algn="ctr" defTabSz="800100">
                <a:lnSpc>
                  <a:spcPct val="90000"/>
                </a:lnSpc>
                <a:spcAft>
                  <a:spcPct val="35000"/>
                </a:spcAft>
              </a:pPr>
              <a:endParaRPr lang="en-US" sz="1200" dirty="0">
                <a:solidFill>
                  <a:schemeClr val="tx1"/>
                </a:solidFill>
              </a:endParaRPr>
            </a:p>
          </p:txBody>
        </p:sp>
        <p:sp>
          <p:nvSpPr>
            <p:cNvPr id="5" name="Freeform 4"/>
            <p:cNvSpPr/>
            <p:nvPr/>
          </p:nvSpPr>
          <p:spPr>
            <a:xfrm>
              <a:off x="3286125" y="1242769"/>
              <a:ext cx="2571749" cy="2032613"/>
            </a:xfrm>
            <a:custGeom>
              <a:avLst/>
              <a:gdLst>
                <a:gd name="connsiteX0" fmla="*/ 0 w 2571749"/>
                <a:gd name="connsiteY0" fmla="*/ 0 h 2067980"/>
                <a:gd name="connsiteX1" fmla="*/ 2571749 w 2571749"/>
                <a:gd name="connsiteY1" fmla="*/ 0 h 2067980"/>
                <a:gd name="connsiteX2" fmla="*/ 2571749 w 2571749"/>
                <a:gd name="connsiteY2" fmla="*/ 2067980 h 2067980"/>
                <a:gd name="connsiteX3" fmla="*/ 0 w 2571749"/>
                <a:gd name="connsiteY3" fmla="*/ 2067980 h 2067980"/>
                <a:gd name="connsiteX4" fmla="*/ 0 w 2571749"/>
                <a:gd name="connsiteY4" fmla="*/ 0 h 2067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2067980">
                  <a:moveTo>
                    <a:pt x="0" y="0"/>
                  </a:moveTo>
                  <a:lnTo>
                    <a:pt x="2571749" y="0"/>
                  </a:lnTo>
                  <a:lnTo>
                    <a:pt x="2571749" y="2067980"/>
                  </a:lnTo>
                  <a:lnTo>
                    <a:pt x="0" y="2067980"/>
                  </a:lnTo>
                  <a:lnTo>
                    <a:pt x="0" y="0"/>
                  </a:lnTo>
                  <a:close/>
                </a:path>
              </a:pathLst>
            </a:custGeom>
            <a:solidFill>
              <a:schemeClr val="accent5">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en-US" sz="2000" dirty="0">
                  <a:solidFill>
                    <a:schemeClr val="tx1"/>
                  </a:solidFill>
                </a:rPr>
                <a:t>II.  Leading Together</a:t>
              </a:r>
            </a:p>
            <a:p>
              <a:pPr algn="ctr" defTabSz="800100">
                <a:lnSpc>
                  <a:spcPct val="90000"/>
                </a:lnSpc>
                <a:spcAft>
                  <a:spcPct val="35000"/>
                </a:spcAft>
              </a:pPr>
              <a:endParaRPr lang="en-US" sz="1200" dirty="0">
                <a:solidFill>
                  <a:schemeClr val="tx1"/>
                </a:solidFill>
              </a:endParaRPr>
            </a:p>
            <a:p>
              <a:pPr marL="285750" indent="-285750" defTabSz="800100">
                <a:lnSpc>
                  <a:spcPct val="90000"/>
                </a:lnSpc>
                <a:spcAft>
                  <a:spcPct val="35000"/>
                </a:spcAft>
                <a:buFont typeface="Arial" panose="020B0604020202020204" pitchFamily="34" charset="0"/>
                <a:buChar char="•"/>
              </a:pPr>
              <a:r>
                <a:rPr lang="en-CA" sz="1600" dirty="0">
                  <a:solidFill>
                    <a:schemeClr val="tx1"/>
                  </a:solidFill>
                </a:rPr>
                <a:t>Thinking &amp; Working Style Preferences</a:t>
              </a:r>
            </a:p>
            <a:p>
              <a:pPr algn="ctr" defTabSz="800100">
                <a:lnSpc>
                  <a:spcPct val="90000"/>
                </a:lnSpc>
                <a:spcAft>
                  <a:spcPct val="35000"/>
                </a:spcAft>
              </a:pPr>
              <a:endParaRPr lang="en-US" sz="1100" dirty="0">
                <a:solidFill>
                  <a:schemeClr val="tx1"/>
                </a:solidFill>
              </a:endParaRPr>
            </a:p>
            <a:p>
              <a:pPr algn="ctr" defTabSz="800100">
                <a:lnSpc>
                  <a:spcPct val="90000"/>
                </a:lnSpc>
                <a:spcAft>
                  <a:spcPct val="35000"/>
                </a:spcAft>
              </a:pPr>
              <a:endParaRPr lang="en-US" sz="1100" dirty="0">
                <a:solidFill>
                  <a:schemeClr val="tx1"/>
                </a:solidFill>
              </a:endParaRPr>
            </a:p>
          </p:txBody>
        </p:sp>
        <p:sp>
          <p:nvSpPr>
            <p:cNvPr id="6" name="Freeform 5"/>
            <p:cNvSpPr/>
            <p:nvPr/>
          </p:nvSpPr>
          <p:spPr>
            <a:xfrm>
              <a:off x="6115049" y="1268029"/>
              <a:ext cx="2571749" cy="2017460"/>
            </a:xfrm>
            <a:custGeom>
              <a:avLst/>
              <a:gdLst>
                <a:gd name="connsiteX0" fmla="*/ 0 w 2571749"/>
                <a:gd name="connsiteY0" fmla="*/ 0 h 2017460"/>
                <a:gd name="connsiteX1" fmla="*/ 2571749 w 2571749"/>
                <a:gd name="connsiteY1" fmla="*/ 0 h 2017460"/>
                <a:gd name="connsiteX2" fmla="*/ 2571749 w 2571749"/>
                <a:gd name="connsiteY2" fmla="*/ 2017460 h 2017460"/>
                <a:gd name="connsiteX3" fmla="*/ 0 w 2571749"/>
                <a:gd name="connsiteY3" fmla="*/ 2017460 h 2017460"/>
                <a:gd name="connsiteX4" fmla="*/ 0 w 2571749"/>
                <a:gd name="connsiteY4" fmla="*/ 0 h 201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2017460">
                  <a:moveTo>
                    <a:pt x="0" y="0"/>
                  </a:moveTo>
                  <a:lnTo>
                    <a:pt x="2571749" y="0"/>
                  </a:lnTo>
                  <a:lnTo>
                    <a:pt x="2571749" y="2017460"/>
                  </a:lnTo>
                  <a:lnTo>
                    <a:pt x="0" y="2017460"/>
                  </a:lnTo>
                  <a:lnTo>
                    <a:pt x="0" y="0"/>
                  </a:lnTo>
                  <a:close/>
                </a:path>
              </a:pathLst>
            </a:custGeom>
            <a:solidFill>
              <a:schemeClr val="accent5">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en-US" sz="2000" dirty="0">
                  <a:solidFill>
                    <a:schemeClr val="tx1"/>
                  </a:solidFill>
                </a:rPr>
                <a:t>III. Leading the Organization</a:t>
              </a:r>
            </a:p>
            <a:p>
              <a:pPr algn="ctr" defTabSz="800100">
                <a:lnSpc>
                  <a:spcPct val="90000"/>
                </a:lnSpc>
                <a:spcAft>
                  <a:spcPct val="35000"/>
                </a:spcAft>
              </a:pPr>
              <a:endParaRPr lang="en-CA" sz="900" dirty="0">
                <a:solidFill>
                  <a:schemeClr val="tx1"/>
                </a:solidFill>
              </a:endParaRPr>
            </a:p>
            <a:p>
              <a:pPr marL="285750" indent="-285750" defTabSz="800100">
                <a:lnSpc>
                  <a:spcPct val="90000"/>
                </a:lnSpc>
                <a:spcAft>
                  <a:spcPct val="35000"/>
                </a:spcAft>
                <a:buFont typeface="Arial" panose="020B0604020202020204" pitchFamily="34" charset="0"/>
                <a:buChar char="•"/>
              </a:pPr>
              <a:r>
                <a:rPr lang="en-CA" sz="1600" dirty="0">
                  <a:solidFill>
                    <a:schemeClr val="tx1"/>
                  </a:solidFill>
                </a:rPr>
                <a:t>Roles &amp; Responsibilities</a:t>
              </a:r>
            </a:p>
            <a:p>
              <a:pPr marL="285750" indent="-285750" defTabSz="800100">
                <a:lnSpc>
                  <a:spcPct val="90000"/>
                </a:lnSpc>
                <a:spcAft>
                  <a:spcPct val="35000"/>
                </a:spcAft>
                <a:buFont typeface="Arial" panose="020B0604020202020204" pitchFamily="34" charset="0"/>
                <a:buChar char="•"/>
              </a:pPr>
              <a:r>
                <a:rPr lang="en-CA" sz="1600" dirty="0">
                  <a:solidFill>
                    <a:schemeClr val="tx1"/>
                  </a:solidFill>
                </a:rPr>
                <a:t>Representative Governance Model</a:t>
              </a:r>
            </a:p>
            <a:p>
              <a:pPr marL="285750" indent="-285750" defTabSz="800100">
                <a:lnSpc>
                  <a:spcPct val="90000"/>
                </a:lnSpc>
                <a:spcAft>
                  <a:spcPct val="35000"/>
                </a:spcAft>
                <a:buFont typeface="Arial" panose="020B0604020202020204" pitchFamily="34" charset="0"/>
                <a:buChar char="•"/>
              </a:pPr>
              <a:r>
                <a:rPr lang="en-CA" sz="1600" dirty="0">
                  <a:solidFill>
                    <a:schemeClr val="tx1"/>
                  </a:solidFill>
                </a:rPr>
                <a:t>Association Infrastructure</a:t>
              </a:r>
            </a:p>
            <a:p>
              <a:pPr defTabSz="800100">
                <a:lnSpc>
                  <a:spcPct val="90000"/>
                </a:lnSpc>
                <a:spcAft>
                  <a:spcPct val="35000"/>
                </a:spcAft>
              </a:pPr>
              <a:endParaRPr lang="en-US" sz="1100" dirty="0">
                <a:solidFill>
                  <a:schemeClr val="tx1"/>
                </a:solidFill>
              </a:endParaRPr>
            </a:p>
          </p:txBody>
        </p:sp>
        <p:sp>
          <p:nvSpPr>
            <p:cNvPr id="7" name="Freeform 6"/>
            <p:cNvSpPr/>
            <p:nvPr/>
          </p:nvSpPr>
          <p:spPr>
            <a:xfrm>
              <a:off x="1856514" y="3476985"/>
              <a:ext cx="2571749" cy="2357996"/>
            </a:xfrm>
            <a:custGeom>
              <a:avLst/>
              <a:gdLst>
                <a:gd name="connsiteX0" fmla="*/ 0 w 2571749"/>
                <a:gd name="connsiteY0" fmla="*/ 0 h 2357996"/>
                <a:gd name="connsiteX1" fmla="*/ 2571749 w 2571749"/>
                <a:gd name="connsiteY1" fmla="*/ 0 h 2357996"/>
                <a:gd name="connsiteX2" fmla="*/ 2571749 w 2571749"/>
                <a:gd name="connsiteY2" fmla="*/ 2357996 h 2357996"/>
                <a:gd name="connsiteX3" fmla="*/ 0 w 2571749"/>
                <a:gd name="connsiteY3" fmla="*/ 2357996 h 2357996"/>
                <a:gd name="connsiteX4" fmla="*/ 0 w 2571749"/>
                <a:gd name="connsiteY4" fmla="*/ 0 h 235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2357996">
                  <a:moveTo>
                    <a:pt x="0" y="0"/>
                  </a:moveTo>
                  <a:lnTo>
                    <a:pt x="2571749" y="0"/>
                  </a:lnTo>
                  <a:lnTo>
                    <a:pt x="2571749" y="2357996"/>
                  </a:lnTo>
                  <a:lnTo>
                    <a:pt x="0" y="2357996"/>
                  </a:lnTo>
                  <a:lnTo>
                    <a:pt x="0" y="0"/>
                  </a:lnTo>
                  <a:close/>
                </a:path>
              </a:pathLst>
            </a:custGeom>
            <a:solidFill>
              <a:schemeClr val="accent5">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en-US" sz="2000" dirty="0">
                  <a:solidFill>
                    <a:schemeClr val="tx1"/>
                  </a:solidFill>
                </a:rPr>
                <a:t>IV.  Leading the Board</a:t>
              </a:r>
            </a:p>
            <a:p>
              <a:pPr algn="ctr" defTabSz="800100">
                <a:lnSpc>
                  <a:spcPct val="90000"/>
                </a:lnSpc>
                <a:spcAft>
                  <a:spcPct val="35000"/>
                </a:spcAft>
              </a:pPr>
              <a:endParaRPr lang="en-US" sz="900" dirty="0">
                <a:solidFill>
                  <a:schemeClr val="tx1"/>
                </a:solidFill>
              </a:endParaRPr>
            </a:p>
            <a:p>
              <a:pPr marL="285750" indent="-285750" defTabSz="800100">
                <a:lnSpc>
                  <a:spcPct val="90000"/>
                </a:lnSpc>
                <a:spcAft>
                  <a:spcPct val="35000"/>
                </a:spcAft>
                <a:buFont typeface="Arial" panose="020B0604020202020204" pitchFamily="34" charset="0"/>
                <a:buChar char="•"/>
              </a:pPr>
              <a:r>
                <a:rPr lang="en-CA" sz="1600" dirty="0">
                  <a:solidFill>
                    <a:schemeClr val="tx1"/>
                  </a:solidFill>
                </a:rPr>
                <a:t>Effective Decisions</a:t>
              </a:r>
              <a:endParaRPr lang="en-CA" sz="1600" dirty="0">
                <a:solidFill>
                  <a:schemeClr val="tx1"/>
                </a:solidFill>
                <a:highlight>
                  <a:srgbClr val="FFFF00"/>
                </a:highlight>
              </a:endParaRPr>
            </a:p>
            <a:p>
              <a:pPr marL="285750" indent="-285750" defTabSz="800100">
                <a:lnSpc>
                  <a:spcPct val="90000"/>
                </a:lnSpc>
                <a:spcAft>
                  <a:spcPct val="35000"/>
                </a:spcAft>
                <a:buFont typeface="Arial" panose="020B0604020202020204" pitchFamily="34" charset="0"/>
                <a:buChar char="•"/>
              </a:pPr>
              <a:r>
                <a:rPr lang="en-CA" sz="1600" dirty="0">
                  <a:solidFill>
                    <a:schemeClr val="tx1"/>
                  </a:solidFill>
                </a:rPr>
                <a:t>Board Agenda</a:t>
              </a:r>
            </a:p>
            <a:p>
              <a:pPr marL="285750" indent="-285750" defTabSz="800100">
                <a:lnSpc>
                  <a:spcPct val="90000"/>
                </a:lnSpc>
                <a:spcAft>
                  <a:spcPct val="35000"/>
                </a:spcAft>
                <a:buFont typeface="Arial" panose="020B0604020202020204" pitchFamily="34" charset="0"/>
                <a:buChar char="•"/>
              </a:pPr>
              <a:r>
                <a:rPr lang="en-CA" sz="1600" dirty="0">
                  <a:solidFill>
                    <a:schemeClr val="tx1"/>
                  </a:solidFill>
                </a:rPr>
                <a:t>Effective Engagement</a:t>
              </a:r>
              <a:endParaRPr lang="en-US" sz="1100" dirty="0">
                <a:solidFill>
                  <a:schemeClr val="tx1"/>
                </a:solidFill>
              </a:endParaRPr>
            </a:p>
            <a:p>
              <a:pPr algn="ctr" defTabSz="800100">
                <a:lnSpc>
                  <a:spcPct val="90000"/>
                </a:lnSpc>
                <a:spcAft>
                  <a:spcPct val="35000"/>
                </a:spcAft>
              </a:pPr>
              <a:endParaRPr lang="en-US" sz="1100" dirty="0">
                <a:solidFill>
                  <a:schemeClr val="tx1"/>
                </a:solidFill>
              </a:endParaRPr>
            </a:p>
          </p:txBody>
        </p:sp>
        <p:sp>
          <p:nvSpPr>
            <p:cNvPr id="8" name="Freeform 7"/>
            <p:cNvSpPr/>
            <p:nvPr/>
          </p:nvSpPr>
          <p:spPr>
            <a:xfrm>
              <a:off x="4700587" y="3482038"/>
              <a:ext cx="2571749" cy="2368103"/>
            </a:xfrm>
            <a:custGeom>
              <a:avLst/>
              <a:gdLst>
                <a:gd name="connsiteX0" fmla="*/ 0 w 2571749"/>
                <a:gd name="connsiteY0" fmla="*/ 0 h 2368103"/>
                <a:gd name="connsiteX1" fmla="*/ 2571749 w 2571749"/>
                <a:gd name="connsiteY1" fmla="*/ 0 h 2368103"/>
                <a:gd name="connsiteX2" fmla="*/ 2571749 w 2571749"/>
                <a:gd name="connsiteY2" fmla="*/ 2368103 h 2368103"/>
                <a:gd name="connsiteX3" fmla="*/ 0 w 2571749"/>
                <a:gd name="connsiteY3" fmla="*/ 2368103 h 2368103"/>
                <a:gd name="connsiteX4" fmla="*/ 0 w 2571749"/>
                <a:gd name="connsiteY4" fmla="*/ 0 h 236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2368103">
                  <a:moveTo>
                    <a:pt x="0" y="0"/>
                  </a:moveTo>
                  <a:lnTo>
                    <a:pt x="2571749" y="0"/>
                  </a:lnTo>
                  <a:lnTo>
                    <a:pt x="2571749" y="2368103"/>
                  </a:lnTo>
                  <a:lnTo>
                    <a:pt x="0" y="2368103"/>
                  </a:lnTo>
                  <a:lnTo>
                    <a:pt x="0" y="0"/>
                  </a:lnTo>
                  <a:close/>
                </a:path>
              </a:pathLst>
            </a:custGeom>
            <a:solidFill>
              <a:schemeClr val="accent5">
                <a:lumMod val="20000"/>
                <a:lumOff val="80000"/>
              </a:schemeClr>
            </a:solid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endParaRPr lang="en-US" dirty="0">
                <a:solidFill>
                  <a:schemeClr val="tx1"/>
                </a:solidFill>
              </a:endParaRPr>
            </a:p>
            <a:p>
              <a:pPr algn="ctr" defTabSz="800100">
                <a:lnSpc>
                  <a:spcPct val="90000"/>
                </a:lnSpc>
                <a:spcAft>
                  <a:spcPct val="35000"/>
                </a:spcAft>
              </a:pPr>
              <a:r>
                <a:rPr lang="en-US" sz="2000" dirty="0">
                  <a:solidFill>
                    <a:schemeClr val="tx1"/>
                  </a:solidFill>
                </a:rPr>
                <a:t>V.  Critical Issues for Today’s Leaders</a:t>
              </a:r>
            </a:p>
            <a:p>
              <a:pPr algn="ctr" defTabSz="800100">
                <a:lnSpc>
                  <a:spcPct val="90000"/>
                </a:lnSpc>
                <a:spcAft>
                  <a:spcPct val="35000"/>
                </a:spcAft>
              </a:pPr>
              <a:endParaRPr lang="en-US" sz="900" dirty="0">
                <a:solidFill>
                  <a:schemeClr val="tx1"/>
                </a:solidFill>
              </a:endParaRPr>
            </a:p>
            <a:p>
              <a:pPr marL="285750" indent="-285750" defTabSz="800100">
                <a:lnSpc>
                  <a:spcPct val="90000"/>
                </a:lnSpc>
                <a:spcAft>
                  <a:spcPct val="35000"/>
                </a:spcAft>
                <a:buFont typeface="Arial" panose="020B0604020202020204" pitchFamily="34" charset="0"/>
                <a:buChar char="•"/>
              </a:pPr>
              <a:r>
                <a:rPr lang="en-US" sz="1600" dirty="0">
                  <a:solidFill>
                    <a:schemeClr val="tx1"/>
                  </a:solidFill>
                </a:rPr>
                <a:t>Distinguishing Value                Proposition(s)</a:t>
              </a:r>
            </a:p>
            <a:p>
              <a:pPr marL="285750" indent="-285750" defTabSz="800100">
                <a:lnSpc>
                  <a:spcPct val="90000"/>
                </a:lnSpc>
                <a:spcAft>
                  <a:spcPct val="35000"/>
                </a:spcAft>
                <a:buFont typeface="Arial" panose="020B0604020202020204" pitchFamily="34" charset="0"/>
                <a:buChar char="•"/>
              </a:pPr>
              <a:r>
                <a:rPr lang="en-US" sz="1600" dirty="0">
                  <a:solidFill>
                    <a:schemeClr val="tx1"/>
                  </a:solidFill>
                </a:rPr>
                <a:t>Navigating Today’s Critical Issues </a:t>
              </a:r>
            </a:p>
            <a:p>
              <a:pPr marL="285750" indent="-285750" defTabSz="800100">
                <a:lnSpc>
                  <a:spcPct val="90000"/>
                </a:lnSpc>
                <a:spcAft>
                  <a:spcPct val="35000"/>
                </a:spcAft>
                <a:buFont typeface="Arial" panose="020B0604020202020204" pitchFamily="34" charset="0"/>
                <a:buChar char="•"/>
              </a:pPr>
              <a:r>
                <a:rPr lang="en-US" sz="1600" dirty="0">
                  <a:solidFill>
                    <a:schemeClr val="tx1"/>
                  </a:solidFill>
                </a:rPr>
                <a:t>Leading Change</a:t>
              </a:r>
            </a:p>
            <a:p>
              <a:pPr algn="ctr" defTabSz="800100">
                <a:lnSpc>
                  <a:spcPct val="90000"/>
                </a:lnSpc>
                <a:spcAft>
                  <a:spcPct val="35000"/>
                </a:spcAft>
              </a:pPr>
              <a:r>
                <a:rPr lang="en-US" sz="1200" dirty="0">
                  <a:solidFill>
                    <a:schemeClr val="tx1"/>
                  </a:solidFill>
                </a:rPr>
                <a:t> </a:t>
              </a:r>
            </a:p>
          </p:txBody>
        </p:sp>
      </p:grpSp>
    </p:spTree>
    <p:extLst>
      <p:ext uri="{BB962C8B-B14F-4D97-AF65-F5344CB8AC3E}">
        <p14:creationId xmlns:p14="http://schemas.microsoft.com/office/powerpoint/2010/main" val="1459278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112691" y="993696"/>
            <a:ext cx="2918617" cy="4870608"/>
          </a:xfrm>
        </p:spPr>
        <p:txBody>
          <a:bodyPr>
            <a:normAutofit fontScale="77500" lnSpcReduction="20000"/>
          </a:bodyPr>
          <a:lstStyle/>
          <a:p>
            <a:pPr marL="0" indent="0">
              <a:buNone/>
            </a:pPr>
            <a:r>
              <a:rPr lang="en-US" sz="5700" b="1" dirty="0">
                <a:solidFill>
                  <a:schemeClr val="accent1">
                    <a:lumMod val="90000"/>
                    <a:lumOff val="10000"/>
                  </a:schemeClr>
                </a:solidFill>
              </a:rPr>
              <a:t>Oversight</a:t>
            </a:r>
          </a:p>
          <a:p>
            <a:r>
              <a:rPr lang="en-US" sz="4400" dirty="0"/>
              <a:t>Outcomes</a:t>
            </a:r>
          </a:p>
          <a:p>
            <a:r>
              <a:rPr lang="en-US" sz="4400" dirty="0"/>
              <a:t>Board</a:t>
            </a:r>
            <a:br>
              <a:rPr lang="en-US" sz="4400" dirty="0"/>
            </a:br>
            <a:endParaRPr lang="en-US" sz="4400" dirty="0"/>
          </a:p>
          <a:p>
            <a:pPr marL="0" indent="0">
              <a:buNone/>
            </a:pPr>
            <a:r>
              <a:rPr lang="en-US" sz="5700" b="1" dirty="0">
                <a:solidFill>
                  <a:schemeClr val="accent1">
                    <a:lumMod val="90000"/>
                    <a:lumOff val="10000"/>
                  </a:schemeClr>
                </a:solidFill>
              </a:rPr>
              <a:t>Supervision</a:t>
            </a:r>
          </a:p>
          <a:p>
            <a:r>
              <a:rPr lang="en-US" sz="4400" dirty="0"/>
              <a:t>Activity</a:t>
            </a:r>
          </a:p>
          <a:p>
            <a:r>
              <a:rPr lang="en-US" sz="4400" dirty="0"/>
              <a:t>Senior Staff</a:t>
            </a:r>
          </a:p>
          <a:p>
            <a:pPr marL="0" indent="0">
              <a:buNone/>
            </a:pPr>
            <a:endParaRPr lang="en-US" sz="5400" b="1" dirty="0">
              <a:solidFill>
                <a:srgbClr val="002060"/>
              </a:solidFill>
            </a:endParaRPr>
          </a:p>
          <a:p>
            <a:pPr marL="0" indent="0">
              <a:buNone/>
            </a:pPr>
            <a:r>
              <a:rPr lang="en-US" sz="5400" b="1" dirty="0">
                <a:solidFill>
                  <a:srgbClr val="002060"/>
                </a:solidFill>
              </a:rPr>
              <a:t> </a:t>
            </a:r>
          </a:p>
        </p:txBody>
      </p:sp>
      <p:pic>
        <p:nvPicPr>
          <p:cNvPr id="4" name="Graphic 3" descr="Cheers">
            <a:extLst>
              <a:ext uri="{FF2B5EF4-FFF2-40B4-BE49-F238E27FC236}">
                <a16:creationId xmlns:a16="http://schemas.microsoft.com/office/drawing/2014/main" id="{7EBEB3A3-B2BB-4C89-BF17-44EE1ACCCD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8234" y="875167"/>
            <a:ext cx="1279002" cy="1279002"/>
          </a:xfrm>
          <a:prstGeom prst="rect">
            <a:avLst/>
          </a:prstGeom>
        </p:spPr>
      </p:pic>
      <p:pic>
        <p:nvPicPr>
          <p:cNvPr id="6" name="Graphic 5" descr="Magnifying glass">
            <a:extLst>
              <a:ext uri="{FF2B5EF4-FFF2-40B4-BE49-F238E27FC236}">
                <a16:creationId xmlns:a16="http://schemas.microsoft.com/office/drawing/2014/main" id="{B1B41184-9EB1-4763-B60A-86DBFD9F2E8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98243" y="3623249"/>
            <a:ext cx="1197981" cy="1197981"/>
          </a:xfrm>
          <a:prstGeom prst="rect">
            <a:avLst/>
          </a:prstGeom>
        </p:spPr>
      </p:pic>
    </p:spTree>
    <p:extLst>
      <p:ext uri="{BB962C8B-B14F-4D97-AF65-F5344CB8AC3E}">
        <p14:creationId xmlns:p14="http://schemas.microsoft.com/office/powerpoint/2010/main" val="1635534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Board Fiduciary Responsibilities</a:t>
            </a:r>
          </a:p>
        </p:txBody>
      </p:sp>
      <p:sp>
        <p:nvSpPr>
          <p:cNvPr id="3" name="Content Placeholder 2"/>
          <p:cNvSpPr>
            <a:spLocks noGrp="1"/>
          </p:cNvSpPr>
          <p:nvPr>
            <p:ph sz="quarter" idx="12"/>
          </p:nvPr>
        </p:nvSpPr>
        <p:spPr>
          <a:xfrm>
            <a:off x="537669" y="1861713"/>
            <a:ext cx="4438368" cy="4160837"/>
          </a:xfrm>
        </p:spPr>
        <p:txBody>
          <a:bodyPr/>
          <a:lstStyle/>
          <a:p>
            <a:r>
              <a:rPr lang="en-US" sz="4400" dirty="0">
                <a:solidFill>
                  <a:schemeClr val="tx1">
                    <a:lumMod val="85000"/>
                    <a:lumOff val="15000"/>
                  </a:schemeClr>
                </a:solidFill>
              </a:rPr>
              <a:t>Duty of Care</a:t>
            </a:r>
          </a:p>
          <a:p>
            <a:r>
              <a:rPr lang="en-US" sz="4400" dirty="0">
                <a:solidFill>
                  <a:schemeClr val="tx1">
                    <a:lumMod val="85000"/>
                    <a:lumOff val="15000"/>
                  </a:schemeClr>
                </a:solidFill>
              </a:rPr>
              <a:t>Duty of Obedience </a:t>
            </a:r>
          </a:p>
          <a:p>
            <a:r>
              <a:rPr lang="en-US" sz="4400" dirty="0">
                <a:solidFill>
                  <a:schemeClr val="tx1">
                    <a:lumMod val="85000"/>
                    <a:lumOff val="15000"/>
                  </a:schemeClr>
                </a:solidFill>
              </a:rPr>
              <a:t>Duty of Loyalty</a:t>
            </a:r>
          </a:p>
          <a:p>
            <a:endParaRPr lang="en-US" sz="4400" dirty="0">
              <a:solidFill>
                <a:schemeClr val="tx1">
                  <a:lumMod val="85000"/>
                  <a:lumOff val="15000"/>
                </a:schemeClr>
              </a:solidFill>
            </a:endParaRPr>
          </a:p>
        </p:txBody>
      </p:sp>
      <p:pic>
        <p:nvPicPr>
          <p:cNvPr id="7" name="Picture 2" descr="C:\Users\Glenn Tecker\AppData\Local\Microsoft\Windows\INetCache\IE\WWNQ7Y47\CLIPART_OF_25029_SMJPG_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50735" y="1536406"/>
            <a:ext cx="4056321" cy="405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4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90000"/>
                    <a:lumOff val="10000"/>
                  </a:schemeClr>
                </a:solidFill>
              </a:rPr>
              <a:t>Duty of Care</a:t>
            </a:r>
          </a:p>
        </p:txBody>
      </p:sp>
      <p:sp>
        <p:nvSpPr>
          <p:cNvPr id="3" name="Content Placeholder 2"/>
          <p:cNvSpPr>
            <a:spLocks noGrp="1"/>
          </p:cNvSpPr>
          <p:nvPr>
            <p:ph sz="quarter" idx="12"/>
          </p:nvPr>
        </p:nvSpPr>
        <p:spPr>
          <a:xfrm>
            <a:off x="457200" y="1206625"/>
            <a:ext cx="8229600" cy="4502026"/>
          </a:xfrm>
        </p:spPr>
        <p:txBody>
          <a:bodyPr/>
          <a:lstStyle/>
          <a:p>
            <a:r>
              <a:rPr lang="en-US" sz="2800" dirty="0">
                <a:solidFill>
                  <a:schemeClr val="tx1">
                    <a:lumMod val="85000"/>
                    <a:lumOff val="15000"/>
                  </a:schemeClr>
                </a:solidFill>
              </a:rPr>
              <a:t>Be informed and ask questions.</a:t>
            </a:r>
          </a:p>
          <a:p>
            <a:r>
              <a:rPr lang="en-US" sz="2800" dirty="0">
                <a:solidFill>
                  <a:schemeClr val="tx1">
                    <a:lumMod val="85000"/>
                    <a:lumOff val="15000"/>
                  </a:schemeClr>
                </a:solidFill>
              </a:rPr>
              <a:t>The duty of care describes the level of competence that is expected of a board member and is commonly expressed as the </a:t>
            </a:r>
            <a:r>
              <a:rPr lang="en-US" sz="2800" dirty="0">
                <a:solidFill>
                  <a:srgbClr val="000099"/>
                </a:solidFill>
              </a:rPr>
              <a:t>“</a:t>
            </a:r>
            <a:r>
              <a:rPr lang="en-US" sz="2800" b="1" dirty="0">
                <a:solidFill>
                  <a:srgbClr val="000099"/>
                </a:solidFill>
              </a:rPr>
              <a:t>duty of care that an ordinary prudent person would exercise in a like position and under similar circumstances</a:t>
            </a:r>
            <a:r>
              <a:rPr lang="en-US" sz="2800" dirty="0">
                <a:solidFill>
                  <a:srgbClr val="000099"/>
                </a:solidFill>
              </a:rPr>
              <a:t>.”</a:t>
            </a:r>
          </a:p>
          <a:p>
            <a:r>
              <a:rPr lang="en-US" sz="2800" dirty="0">
                <a:solidFill>
                  <a:schemeClr val="tx1">
                    <a:lumMod val="85000"/>
                    <a:lumOff val="15000"/>
                  </a:schemeClr>
                </a:solidFill>
              </a:rPr>
              <a:t>This means that a board member owes the duty to exercise reasonable care when he or she decides as a steward of the organization.</a:t>
            </a:r>
          </a:p>
        </p:txBody>
      </p:sp>
    </p:spTree>
    <p:extLst>
      <p:ext uri="{BB962C8B-B14F-4D97-AF65-F5344CB8AC3E}">
        <p14:creationId xmlns:p14="http://schemas.microsoft.com/office/powerpoint/2010/main" val="21427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Duty of Obedience</a:t>
            </a:r>
          </a:p>
        </p:txBody>
      </p:sp>
      <p:sp>
        <p:nvSpPr>
          <p:cNvPr id="3" name="Content Placeholder 2"/>
          <p:cNvSpPr>
            <a:spLocks noGrp="1"/>
          </p:cNvSpPr>
          <p:nvPr>
            <p:ph sz="quarter" idx="12"/>
          </p:nvPr>
        </p:nvSpPr>
        <p:spPr>
          <a:xfrm>
            <a:off x="621449" y="1283747"/>
            <a:ext cx="7895230" cy="4160837"/>
          </a:xfrm>
        </p:spPr>
        <p:txBody>
          <a:bodyPr>
            <a:normAutofit/>
          </a:bodyPr>
          <a:lstStyle/>
          <a:p>
            <a:r>
              <a:rPr lang="en-US" sz="2800" dirty="0"/>
              <a:t>Requires board members to be </a:t>
            </a:r>
            <a:r>
              <a:rPr lang="en-US" sz="2800" b="1" dirty="0">
                <a:solidFill>
                  <a:srgbClr val="000099"/>
                </a:solidFill>
              </a:rPr>
              <a:t>faithful to the organization’s mission.</a:t>
            </a:r>
          </a:p>
          <a:p>
            <a:r>
              <a:rPr lang="en-US" sz="2800" dirty="0"/>
              <a:t>They are not permitted to act in a way that is inconsistent with the central goals of the organization.</a:t>
            </a:r>
          </a:p>
          <a:p>
            <a:r>
              <a:rPr lang="en-US" sz="2800" dirty="0"/>
              <a:t>A basis for this rule lies in the public trust that the organization will manage donated funds to fulfill the organization’s mission.</a:t>
            </a:r>
          </a:p>
        </p:txBody>
      </p:sp>
    </p:spTree>
    <p:extLst>
      <p:ext uri="{BB962C8B-B14F-4D97-AF65-F5344CB8AC3E}">
        <p14:creationId xmlns:p14="http://schemas.microsoft.com/office/powerpoint/2010/main" val="51339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Duty of Loyalty</a:t>
            </a:r>
          </a:p>
        </p:txBody>
      </p:sp>
      <p:sp>
        <p:nvSpPr>
          <p:cNvPr id="3" name="Content Placeholder 2"/>
          <p:cNvSpPr>
            <a:spLocks noGrp="1"/>
          </p:cNvSpPr>
          <p:nvPr>
            <p:ph sz="quarter" idx="12"/>
          </p:nvPr>
        </p:nvSpPr>
        <p:spPr>
          <a:xfrm>
            <a:off x="627799" y="1206626"/>
            <a:ext cx="8059003" cy="4160837"/>
          </a:xfrm>
        </p:spPr>
        <p:txBody>
          <a:bodyPr>
            <a:normAutofit lnSpcReduction="10000"/>
          </a:bodyPr>
          <a:lstStyle/>
          <a:p>
            <a:r>
              <a:rPr lang="en-US" sz="2800" dirty="0"/>
              <a:t>Show undivided allegiance to the organization’s welfare.</a:t>
            </a:r>
          </a:p>
          <a:p>
            <a:r>
              <a:rPr lang="en-US" sz="2800" dirty="0"/>
              <a:t>A standard of faithfulness; a board member must give </a:t>
            </a:r>
            <a:r>
              <a:rPr lang="en-US" sz="2800" b="1" dirty="0">
                <a:solidFill>
                  <a:srgbClr val="000099"/>
                </a:solidFill>
              </a:rPr>
              <a:t>undivided allegiance when making decisions </a:t>
            </a:r>
            <a:r>
              <a:rPr lang="en-US" sz="2800" dirty="0"/>
              <a:t>affecting the organization.</a:t>
            </a:r>
          </a:p>
          <a:p>
            <a:r>
              <a:rPr lang="en-US" sz="2800" dirty="0"/>
              <a:t>A board member can never use information obtained as a member for personal gain and </a:t>
            </a:r>
            <a:r>
              <a:rPr lang="en-US" sz="2800" b="1" dirty="0">
                <a:solidFill>
                  <a:srgbClr val="000099"/>
                </a:solidFill>
              </a:rPr>
              <a:t>must act in the best interest of the organization.</a:t>
            </a:r>
          </a:p>
          <a:p>
            <a:r>
              <a:rPr lang="en-US" sz="2800" dirty="0"/>
              <a:t>Board members must comply with policies regarding code of conduct and ethical behavior.</a:t>
            </a:r>
          </a:p>
        </p:txBody>
      </p:sp>
    </p:spTree>
    <p:extLst>
      <p:ext uri="{BB962C8B-B14F-4D97-AF65-F5344CB8AC3E}">
        <p14:creationId xmlns:p14="http://schemas.microsoft.com/office/powerpoint/2010/main" val="1333179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4294967295"/>
          </p:nvPr>
        </p:nvSpPr>
        <p:spPr>
          <a:xfrm>
            <a:off x="321469" y="1720589"/>
            <a:ext cx="8501062" cy="4560194"/>
          </a:xfrm>
          <a:noFill/>
          <a:ln/>
        </p:spPr>
        <p:txBody>
          <a:bodyPr>
            <a:normAutofit/>
          </a:bodyPr>
          <a:lstStyle/>
          <a:p>
            <a:pPr marL="457200" lvl="1" indent="-457200">
              <a:spcBef>
                <a:spcPts val="200"/>
              </a:spcBef>
              <a:spcAft>
                <a:spcPts val="200"/>
              </a:spcAft>
              <a:buSzPct val="150000"/>
              <a:buFont typeface="Wingdings" panose="05000000000000000000" pitchFamily="2" charset="2"/>
              <a:buChar char="q"/>
              <a:tabLst>
                <a:tab pos="114300" algn="l"/>
              </a:tabLst>
            </a:pPr>
            <a:r>
              <a:rPr lang="en-US" altLang="en-US" sz="2000" dirty="0">
                <a:solidFill>
                  <a:schemeClr val="tx1">
                    <a:lumMod val="85000"/>
                    <a:lumOff val="15000"/>
                  </a:schemeClr>
                </a:solidFill>
                <a:cs typeface="Times New Roman" panose="02020603050405020304" pitchFamily="18" charset="0"/>
              </a:rPr>
              <a:t>Our governing bodies define and delegate rather than react and ratify.</a:t>
            </a:r>
          </a:p>
          <a:p>
            <a:pPr marL="457200" lvl="1" indent="-457200">
              <a:spcBef>
                <a:spcPts val="200"/>
              </a:spcBef>
              <a:spcAft>
                <a:spcPts val="200"/>
              </a:spcAft>
              <a:buSzPct val="150000"/>
              <a:buFont typeface="Wingdings" panose="05000000000000000000" pitchFamily="2" charset="2"/>
              <a:buChar char="q"/>
              <a:tabLst>
                <a:tab pos="114300" algn="l"/>
              </a:tabLst>
            </a:pPr>
            <a:r>
              <a:rPr lang="en-US" altLang="en-US" sz="2000" dirty="0">
                <a:solidFill>
                  <a:schemeClr val="tx1">
                    <a:lumMod val="85000"/>
                    <a:lumOff val="15000"/>
                  </a:schemeClr>
                </a:solidFill>
                <a:cs typeface="Times New Roman" panose="02020603050405020304" pitchFamily="18" charset="0"/>
              </a:rPr>
              <a:t>Our leadership focuses on the outcomes desired rather than on the activity required.</a:t>
            </a:r>
          </a:p>
          <a:p>
            <a:pPr marL="457200" lvl="1" indent="-457200">
              <a:spcBef>
                <a:spcPts val="200"/>
              </a:spcBef>
              <a:spcAft>
                <a:spcPts val="200"/>
              </a:spcAft>
              <a:buSzPct val="150000"/>
              <a:buFont typeface="Wingdings" panose="05000000000000000000" pitchFamily="2" charset="2"/>
              <a:buChar char="q"/>
              <a:tabLst>
                <a:tab pos="114300" algn="l"/>
              </a:tabLst>
            </a:pPr>
            <a:r>
              <a:rPr lang="en-US" altLang="en-US" sz="2000" dirty="0">
                <a:solidFill>
                  <a:schemeClr val="tx1">
                    <a:lumMod val="85000"/>
                    <a:lumOff val="15000"/>
                  </a:schemeClr>
                </a:solidFill>
                <a:cs typeface="Times New Roman" panose="02020603050405020304" pitchFamily="18" charset="0"/>
              </a:rPr>
              <a:t>Our leadership focuses on what needs to happen next, rather than on what has already been done.</a:t>
            </a:r>
          </a:p>
          <a:p>
            <a:pPr marL="457200" lvl="1" indent="-457200">
              <a:spcBef>
                <a:spcPts val="200"/>
              </a:spcBef>
              <a:spcAft>
                <a:spcPts val="200"/>
              </a:spcAft>
              <a:buSzPct val="150000"/>
              <a:buFont typeface="Wingdings" panose="05000000000000000000" pitchFamily="2" charset="2"/>
              <a:buChar char="q"/>
              <a:tabLst>
                <a:tab pos="114300" algn="l"/>
              </a:tabLst>
            </a:pPr>
            <a:r>
              <a:rPr lang="en-US" altLang="en-US" sz="2000" dirty="0">
                <a:solidFill>
                  <a:schemeClr val="tx1">
                    <a:lumMod val="85000"/>
                    <a:lumOff val="15000"/>
                  </a:schemeClr>
                </a:solidFill>
                <a:cs typeface="Times New Roman" panose="02020603050405020304" pitchFamily="18" charset="0"/>
              </a:rPr>
              <a:t>Our discussions are informed, rather than opinion rich and information poor.</a:t>
            </a:r>
          </a:p>
          <a:p>
            <a:pPr marL="457200" lvl="1" indent="-457200">
              <a:spcBef>
                <a:spcPts val="200"/>
              </a:spcBef>
              <a:spcAft>
                <a:spcPts val="200"/>
              </a:spcAft>
              <a:buSzPct val="150000"/>
              <a:buFont typeface="Wingdings" panose="05000000000000000000" pitchFamily="2" charset="2"/>
              <a:buChar char="q"/>
              <a:tabLst>
                <a:tab pos="114300" algn="l"/>
              </a:tabLst>
            </a:pPr>
            <a:r>
              <a:rPr lang="en-US" altLang="en-US" sz="2000" dirty="0">
                <a:solidFill>
                  <a:schemeClr val="tx1">
                    <a:lumMod val="85000"/>
                    <a:lumOff val="15000"/>
                  </a:schemeClr>
                </a:solidFill>
              </a:rPr>
              <a:t>Our leaders spend their valuable and limited time together using information not collecting it. </a:t>
            </a:r>
          </a:p>
          <a:p>
            <a:pPr marL="457200" lvl="1" indent="-457200">
              <a:spcBef>
                <a:spcPts val="200"/>
              </a:spcBef>
              <a:spcAft>
                <a:spcPts val="200"/>
              </a:spcAft>
              <a:buSzPct val="150000"/>
              <a:buFont typeface="Wingdings" panose="05000000000000000000" pitchFamily="2" charset="2"/>
              <a:buChar char="q"/>
              <a:tabLst>
                <a:tab pos="114300" algn="l"/>
              </a:tabLst>
            </a:pPr>
            <a:r>
              <a:rPr lang="en-US" altLang="en-US" sz="2000" dirty="0">
                <a:solidFill>
                  <a:schemeClr val="tx1">
                    <a:lumMod val="85000"/>
                    <a:lumOff val="15000"/>
                  </a:schemeClr>
                </a:solidFill>
              </a:rPr>
              <a:t>Issues of capacity, core capability, strategic position and all possible choices are routinely considered in deciding what to do.</a:t>
            </a:r>
          </a:p>
          <a:p>
            <a:pPr marL="457200" lvl="1" indent="-457200">
              <a:spcBef>
                <a:spcPts val="200"/>
              </a:spcBef>
              <a:spcAft>
                <a:spcPts val="200"/>
              </a:spcAft>
              <a:buSzPct val="150000"/>
              <a:buFont typeface="Wingdings" panose="05000000000000000000" pitchFamily="2" charset="2"/>
              <a:buChar char="q"/>
              <a:tabLst>
                <a:tab pos="114300" algn="l"/>
              </a:tabLst>
            </a:pPr>
            <a:r>
              <a:rPr lang="en-US" altLang="en-US" sz="2000" dirty="0">
                <a:solidFill>
                  <a:schemeClr val="tx1">
                    <a:lumMod val="85000"/>
                    <a:lumOff val="15000"/>
                  </a:schemeClr>
                </a:solidFill>
                <a:cs typeface="Times New Roman" panose="02020603050405020304" pitchFamily="18" charset="0"/>
              </a:rPr>
              <a:t>Fiduciary responsibility is exercised by defining desired outcomes consistent with strategic intent and core values, rather then detailing how an outcome is to be achieved or re-managing work after it has been accomplished. </a:t>
            </a:r>
          </a:p>
          <a:p>
            <a:pPr marL="0" lvl="1" indent="0">
              <a:spcBef>
                <a:spcPts val="200"/>
              </a:spcBef>
              <a:spcAft>
                <a:spcPts val="200"/>
              </a:spcAft>
              <a:buSzPct val="150000"/>
              <a:buNone/>
              <a:tabLst>
                <a:tab pos="114300" algn="l"/>
              </a:tabLst>
            </a:pPr>
            <a:r>
              <a:rPr lang="en-US" altLang="en-US" dirty="0">
                <a:solidFill>
                  <a:schemeClr val="tx1">
                    <a:lumMod val="85000"/>
                    <a:lumOff val="15000"/>
                  </a:schemeClr>
                </a:solidFill>
              </a:rPr>
              <a:t> </a:t>
            </a:r>
          </a:p>
        </p:txBody>
      </p:sp>
      <p:sp>
        <p:nvSpPr>
          <p:cNvPr id="67589" name="Rectangle 5"/>
          <p:cNvSpPr>
            <a:spLocks noGrp="1" noChangeArrowheads="1"/>
          </p:cNvSpPr>
          <p:nvPr>
            <p:ph type="title" idx="4294967295"/>
          </p:nvPr>
        </p:nvSpPr>
        <p:spPr>
          <a:xfrm>
            <a:off x="219077" y="257177"/>
            <a:ext cx="8924925" cy="1165225"/>
          </a:xfrm>
          <a:noFill/>
          <a:ln/>
          <a:extLst>
            <a:ext uri="{91240B29-F687-4F45-9708-019B960494DF}">
              <a14:hiddenLine xmlns:a14="http://schemas.microsoft.com/office/drawing/2010/main" w="9525">
                <a:solidFill>
                  <a:schemeClr val="tx2"/>
                </a:solidFill>
                <a:miter lim="800000"/>
                <a:headEnd/>
                <a:tailEnd/>
              </a14:hiddenLine>
            </a:ext>
          </a:extLst>
        </p:spPr>
        <p:txBody>
          <a:bodyPr>
            <a:normAutofit fontScale="90000"/>
          </a:bodyPr>
          <a:lstStyle/>
          <a:p>
            <a:r>
              <a:rPr lang="en-US" altLang="en-US" sz="4400" b="1" dirty="0">
                <a:solidFill>
                  <a:schemeClr val="accent1">
                    <a:lumMod val="90000"/>
                    <a:lumOff val="10000"/>
                  </a:schemeClr>
                </a:solidFill>
                <a:latin typeface="+mn-lt"/>
              </a:rPr>
              <a:t>Principles of Good Governance Process</a:t>
            </a:r>
            <a:br>
              <a:rPr lang="en-US" altLang="en-US" sz="3200" dirty="0">
                <a:solidFill>
                  <a:schemeClr val="accent1">
                    <a:lumMod val="90000"/>
                    <a:lumOff val="10000"/>
                  </a:schemeClr>
                </a:solidFill>
              </a:rPr>
            </a:br>
            <a:r>
              <a:rPr lang="en-US" altLang="en-US" sz="3600" dirty="0">
                <a:solidFill>
                  <a:schemeClr val="accent1">
                    <a:lumMod val="90000"/>
                    <a:lumOff val="10000"/>
                  </a:schemeClr>
                </a:solidFill>
              </a:rPr>
              <a:t>High Level Self-Assessment </a:t>
            </a:r>
            <a:br>
              <a:rPr lang="en-US" altLang="en-US" sz="2800" dirty="0">
                <a:solidFill>
                  <a:srgbClr val="002060"/>
                </a:solidFill>
              </a:rPr>
            </a:br>
            <a:endParaRPr lang="en-US" altLang="en-US" sz="2800" dirty="0">
              <a:solidFill>
                <a:srgbClr val="C00000"/>
              </a:solidFill>
            </a:endParaRPr>
          </a:p>
        </p:txBody>
      </p:sp>
      <p:sp>
        <p:nvSpPr>
          <p:cNvPr id="67587" name="Text Box 3"/>
          <p:cNvSpPr txBox="1">
            <a:spLocks noChangeArrowheads="1"/>
          </p:cNvSpPr>
          <p:nvPr/>
        </p:nvSpPr>
        <p:spPr bwMode="auto">
          <a:xfrm>
            <a:off x="770065" y="1253125"/>
            <a:ext cx="7370311" cy="338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600" dirty="0">
                <a:solidFill>
                  <a:srgbClr val="000099"/>
                </a:solidFill>
                <a:latin typeface="+mj-lt"/>
              </a:rPr>
              <a:t>Key: 1=all the time;  2=most of the time; 3=seldom; 4=never</a:t>
            </a:r>
          </a:p>
        </p:txBody>
      </p:sp>
    </p:spTree>
    <p:extLst>
      <p:ext uri="{BB962C8B-B14F-4D97-AF65-F5344CB8AC3E}">
        <p14:creationId xmlns:p14="http://schemas.microsoft.com/office/powerpoint/2010/main" val="313769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38" y="93245"/>
            <a:ext cx="8583724" cy="1143000"/>
          </a:xfrm>
        </p:spPr>
        <p:txBody>
          <a:bodyPr/>
          <a:lstStyle/>
          <a:p>
            <a:r>
              <a:rPr lang="en-US" sz="4000" dirty="0">
                <a:solidFill>
                  <a:schemeClr val="accent1">
                    <a:lumMod val="90000"/>
                    <a:lumOff val="10000"/>
                  </a:schemeClr>
                </a:solidFill>
              </a:rPr>
              <a:t>The Representative Governance Model</a:t>
            </a:r>
          </a:p>
        </p:txBody>
      </p:sp>
      <p:sp>
        <p:nvSpPr>
          <p:cNvPr id="3" name="Content Placeholder 2"/>
          <p:cNvSpPr>
            <a:spLocks noGrp="1"/>
          </p:cNvSpPr>
          <p:nvPr>
            <p:ph sz="quarter" idx="12"/>
          </p:nvPr>
        </p:nvSpPr>
        <p:spPr>
          <a:xfrm>
            <a:off x="4350812" y="2090962"/>
            <a:ext cx="4513050" cy="4160837"/>
          </a:xfrm>
        </p:spPr>
        <p:txBody>
          <a:bodyPr>
            <a:normAutofit/>
          </a:bodyPr>
          <a:lstStyle/>
          <a:p>
            <a:pPr marL="514350" indent="-514350">
              <a:buFont typeface="+mj-lt"/>
              <a:buAutoNum type="arabicPeriod"/>
            </a:pPr>
            <a:r>
              <a:rPr lang="en-US" sz="3600" dirty="0"/>
              <a:t>One part </a:t>
            </a:r>
            <a:r>
              <a:rPr lang="en-US" sz="3600" b="1" dirty="0">
                <a:solidFill>
                  <a:srgbClr val="000099"/>
                </a:solidFill>
              </a:rPr>
              <a:t>political</a:t>
            </a:r>
          </a:p>
          <a:p>
            <a:pPr marL="514350" indent="-514350">
              <a:buFont typeface="+mj-lt"/>
              <a:buAutoNum type="arabicPeriod"/>
            </a:pPr>
            <a:r>
              <a:rPr lang="en-US" sz="3600" dirty="0"/>
              <a:t>One part </a:t>
            </a:r>
            <a:r>
              <a:rPr lang="en-US" sz="3600" b="1" dirty="0">
                <a:solidFill>
                  <a:srgbClr val="000099"/>
                </a:solidFill>
              </a:rPr>
              <a:t>corporate</a:t>
            </a:r>
          </a:p>
          <a:p>
            <a:pPr marL="514350" indent="-514350">
              <a:buFont typeface="+mj-lt"/>
              <a:buAutoNum type="arabicPeriod"/>
            </a:pPr>
            <a:r>
              <a:rPr lang="en-US" sz="3600" dirty="0"/>
              <a:t>Two parts </a:t>
            </a:r>
            <a:r>
              <a:rPr lang="en-US" sz="3600" b="1" dirty="0">
                <a:solidFill>
                  <a:srgbClr val="000099"/>
                </a:solidFill>
              </a:rPr>
              <a:t>weird</a:t>
            </a:r>
          </a:p>
        </p:txBody>
      </p:sp>
      <p:pic>
        <p:nvPicPr>
          <p:cNvPr id="5" name="Picture 3" descr="C:\Users\Glenn Tecker\AppData\Local\Microsoft\Windows\INetCache\IE\XSADSDL1\Foto-Bosch-trabajo-en-equipo-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 y="1599230"/>
            <a:ext cx="3934048" cy="3314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7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3284"/>
            <a:ext cx="8229600" cy="1143000"/>
          </a:xfrm>
        </p:spPr>
        <p:txBody>
          <a:bodyPr>
            <a:normAutofit/>
          </a:bodyPr>
          <a:lstStyle/>
          <a:p>
            <a:r>
              <a:rPr lang="en-US" sz="4000" dirty="0">
                <a:solidFill>
                  <a:schemeClr val="accent1">
                    <a:lumMod val="90000"/>
                    <a:lumOff val="10000"/>
                  </a:schemeClr>
                </a:solidFill>
              </a:rPr>
              <a:t>Representative Governance Model</a:t>
            </a:r>
          </a:p>
        </p:txBody>
      </p:sp>
      <p:sp>
        <p:nvSpPr>
          <p:cNvPr id="3" name="Content Placeholder 2"/>
          <p:cNvSpPr>
            <a:spLocks noGrp="1"/>
          </p:cNvSpPr>
          <p:nvPr>
            <p:ph sz="quarter" idx="12"/>
          </p:nvPr>
        </p:nvSpPr>
        <p:spPr/>
        <p:txBody>
          <a:bodyPr/>
          <a:lstStyle/>
          <a:p>
            <a:pPr marL="0" indent="0" algn="ctr">
              <a:buNone/>
            </a:pPr>
            <a:r>
              <a:rPr lang="en-US" sz="3600" b="1" dirty="0">
                <a:solidFill>
                  <a:schemeClr val="tx1">
                    <a:lumMod val="85000"/>
                    <a:lumOff val="15000"/>
                  </a:schemeClr>
                </a:solidFill>
              </a:rPr>
              <a:t>Whose interests do you represent?</a:t>
            </a:r>
          </a:p>
          <a:p>
            <a:pPr marL="0" indent="0">
              <a:buNone/>
            </a:pPr>
            <a:endParaRPr lang="en-US" sz="3600" dirty="0"/>
          </a:p>
          <a:p>
            <a:pPr marL="0" indent="0" algn="ctr">
              <a:buNone/>
            </a:pPr>
            <a:r>
              <a:rPr lang="en-US" sz="4400" dirty="0">
                <a:solidFill>
                  <a:schemeClr val="tx1">
                    <a:lumMod val="85000"/>
                    <a:lumOff val="15000"/>
                  </a:schemeClr>
                </a:solidFill>
              </a:rPr>
              <a:t>The</a:t>
            </a:r>
            <a:r>
              <a:rPr lang="en-US" sz="4400" dirty="0"/>
              <a:t> </a:t>
            </a:r>
            <a:r>
              <a:rPr lang="en-US" sz="4400" b="1" dirty="0">
                <a:solidFill>
                  <a:srgbClr val="000099"/>
                </a:solidFill>
              </a:rPr>
              <a:t>component</a:t>
            </a:r>
            <a:r>
              <a:rPr lang="en-US" sz="4400" dirty="0"/>
              <a:t> </a:t>
            </a:r>
            <a:r>
              <a:rPr lang="en-US" sz="4400" dirty="0">
                <a:solidFill>
                  <a:schemeClr val="tx1">
                    <a:lumMod val="85000"/>
                    <a:lumOff val="15000"/>
                  </a:schemeClr>
                </a:solidFill>
              </a:rPr>
              <a:t>that sent you?</a:t>
            </a:r>
          </a:p>
          <a:p>
            <a:pPr marL="0" indent="0" algn="ctr">
              <a:buNone/>
            </a:pPr>
            <a:r>
              <a:rPr lang="en-US" sz="3600" dirty="0">
                <a:solidFill>
                  <a:schemeClr val="tx1">
                    <a:lumMod val="85000"/>
                    <a:lumOff val="15000"/>
                  </a:schemeClr>
                </a:solidFill>
              </a:rPr>
              <a:t>or</a:t>
            </a:r>
          </a:p>
          <a:p>
            <a:pPr marL="0" indent="0" algn="ctr">
              <a:buNone/>
            </a:pPr>
            <a:r>
              <a:rPr lang="en-US" sz="4400" dirty="0">
                <a:solidFill>
                  <a:schemeClr val="tx1">
                    <a:lumMod val="85000"/>
                    <a:lumOff val="15000"/>
                  </a:schemeClr>
                </a:solidFill>
              </a:rPr>
              <a:t>The</a:t>
            </a:r>
            <a:r>
              <a:rPr lang="en-US" sz="4400" dirty="0"/>
              <a:t> </a:t>
            </a:r>
            <a:r>
              <a:rPr lang="en-US" sz="4400" b="1" dirty="0">
                <a:solidFill>
                  <a:srgbClr val="000099"/>
                </a:solidFill>
              </a:rPr>
              <a:t>association</a:t>
            </a:r>
            <a:r>
              <a:rPr lang="en-US" sz="4400" dirty="0">
                <a:solidFill>
                  <a:srgbClr val="000099"/>
                </a:solidFill>
              </a:rPr>
              <a:t> </a:t>
            </a:r>
            <a:r>
              <a:rPr lang="en-US" sz="4400" dirty="0">
                <a:solidFill>
                  <a:schemeClr val="tx1">
                    <a:lumMod val="85000"/>
                    <a:lumOff val="15000"/>
                  </a:schemeClr>
                </a:solidFill>
              </a:rPr>
              <a:t>as an enterprise?</a:t>
            </a:r>
          </a:p>
        </p:txBody>
      </p:sp>
    </p:spTree>
    <p:extLst>
      <p:ext uri="{BB962C8B-B14F-4D97-AF65-F5344CB8AC3E}">
        <p14:creationId xmlns:p14="http://schemas.microsoft.com/office/powerpoint/2010/main" val="337220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C:\Users\Lori\AppData\Local\Microsoft\Windows\Temporary Internet Files\Content.IE5\LSGDI3BV\MP90044864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4281" y="2596961"/>
            <a:ext cx="4667536" cy="31116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0090" y="63624"/>
            <a:ext cx="8277860" cy="1143000"/>
          </a:xfrm>
        </p:spPr>
        <p:txBody>
          <a:bodyPr>
            <a:normAutofit/>
          </a:bodyPr>
          <a:lstStyle/>
          <a:p>
            <a:r>
              <a:rPr lang="en-US" sz="4000" dirty="0">
                <a:solidFill>
                  <a:schemeClr val="accent1">
                    <a:lumMod val="90000"/>
                    <a:lumOff val="10000"/>
                  </a:schemeClr>
                </a:solidFill>
              </a:rPr>
              <a:t>Representative Governance Model</a:t>
            </a:r>
          </a:p>
        </p:txBody>
      </p:sp>
      <p:sp>
        <p:nvSpPr>
          <p:cNvPr id="3" name="Content Placeholder 2"/>
          <p:cNvSpPr>
            <a:spLocks noGrp="1"/>
          </p:cNvSpPr>
          <p:nvPr>
            <p:ph sz="quarter" idx="12"/>
          </p:nvPr>
        </p:nvSpPr>
        <p:spPr>
          <a:xfrm>
            <a:off x="1364705" y="1222819"/>
            <a:ext cx="6988630" cy="4160837"/>
          </a:xfrm>
        </p:spPr>
        <p:txBody>
          <a:bodyPr/>
          <a:lstStyle/>
          <a:p>
            <a:pPr marL="0" indent="0">
              <a:buNone/>
            </a:pPr>
            <a:r>
              <a:rPr lang="en-US" sz="3600" dirty="0">
                <a:solidFill>
                  <a:schemeClr val="tx1">
                    <a:lumMod val="85000"/>
                    <a:lumOff val="15000"/>
                  </a:schemeClr>
                </a:solidFill>
              </a:rPr>
              <a:t>The answer – in practice – in the political/corporate hybrid is probably:</a:t>
            </a:r>
          </a:p>
          <a:p>
            <a:pPr marL="0" indent="0">
              <a:buNone/>
            </a:pPr>
            <a:endParaRPr lang="en-US" dirty="0"/>
          </a:p>
        </p:txBody>
      </p:sp>
    </p:spTree>
    <p:extLst>
      <p:ext uri="{BB962C8B-B14F-4D97-AF65-F5344CB8AC3E}">
        <p14:creationId xmlns:p14="http://schemas.microsoft.com/office/powerpoint/2010/main" val="2831832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69" y="6350"/>
            <a:ext cx="8347281" cy="1143000"/>
          </a:xfrm>
        </p:spPr>
        <p:txBody>
          <a:bodyPr>
            <a:normAutofit/>
          </a:bodyPr>
          <a:lstStyle/>
          <a:p>
            <a:r>
              <a:rPr lang="en-US" sz="4000" dirty="0">
                <a:solidFill>
                  <a:schemeClr val="accent1">
                    <a:lumMod val="90000"/>
                    <a:lumOff val="10000"/>
                  </a:schemeClr>
                </a:solidFill>
              </a:rPr>
              <a:t>Transparency &amp; Trust in Governance</a:t>
            </a:r>
          </a:p>
        </p:txBody>
      </p:sp>
      <p:sp>
        <p:nvSpPr>
          <p:cNvPr id="3" name="Content Placeholder 2"/>
          <p:cNvSpPr>
            <a:spLocks noGrp="1"/>
          </p:cNvSpPr>
          <p:nvPr>
            <p:ph sz="quarter" idx="12"/>
          </p:nvPr>
        </p:nvSpPr>
        <p:spPr/>
        <p:txBody>
          <a:bodyPr/>
          <a:lstStyle/>
          <a:p>
            <a:pPr marL="0" indent="0">
              <a:buNone/>
            </a:pPr>
            <a:r>
              <a:rPr lang="en-US" sz="3600" dirty="0">
                <a:solidFill>
                  <a:schemeClr val="tx1">
                    <a:lumMod val="85000"/>
                    <a:lumOff val="15000"/>
                  </a:schemeClr>
                </a:solidFill>
              </a:rPr>
              <a:t>Occurs when board members understand the difference between being </a:t>
            </a:r>
          </a:p>
          <a:p>
            <a:pPr marL="0" indent="0" algn="ctr">
              <a:buNone/>
            </a:pPr>
            <a:r>
              <a:rPr lang="en-US" sz="4800" dirty="0">
                <a:solidFill>
                  <a:srgbClr val="000099"/>
                </a:solidFill>
              </a:rPr>
              <a:t>“representative </a:t>
            </a:r>
            <a:r>
              <a:rPr lang="en-US" sz="4800" b="1" u="sng" dirty="0">
                <a:solidFill>
                  <a:srgbClr val="000099"/>
                </a:solidFill>
              </a:rPr>
              <a:t>for</a:t>
            </a:r>
            <a:r>
              <a:rPr lang="en-US" sz="4800" dirty="0">
                <a:solidFill>
                  <a:srgbClr val="000099"/>
                </a:solidFill>
              </a:rPr>
              <a:t>” </a:t>
            </a:r>
          </a:p>
          <a:p>
            <a:pPr marL="0" indent="0" algn="ctr">
              <a:buNone/>
            </a:pPr>
            <a:r>
              <a:rPr lang="en-US" dirty="0">
                <a:solidFill>
                  <a:schemeClr val="tx1">
                    <a:lumMod val="85000"/>
                    <a:lumOff val="15000"/>
                  </a:schemeClr>
                </a:solidFill>
              </a:rPr>
              <a:t>versus being </a:t>
            </a:r>
          </a:p>
          <a:p>
            <a:pPr marL="0" indent="0" algn="ctr">
              <a:buNone/>
            </a:pPr>
            <a:r>
              <a:rPr lang="en-US" sz="4800" dirty="0">
                <a:solidFill>
                  <a:srgbClr val="000099"/>
                </a:solidFill>
              </a:rPr>
              <a:t>“representative </a:t>
            </a:r>
            <a:r>
              <a:rPr lang="en-US" sz="4800" b="1" u="sng" dirty="0">
                <a:solidFill>
                  <a:srgbClr val="000099"/>
                </a:solidFill>
              </a:rPr>
              <a:t>of</a:t>
            </a:r>
            <a:r>
              <a:rPr lang="en-US" sz="4800" b="1" dirty="0">
                <a:solidFill>
                  <a:srgbClr val="000099"/>
                </a:solidFill>
              </a:rPr>
              <a:t>.</a:t>
            </a:r>
            <a:r>
              <a:rPr lang="en-US" sz="4800" dirty="0">
                <a:solidFill>
                  <a:srgbClr val="000099"/>
                </a:solidFill>
              </a:rPr>
              <a:t>” </a:t>
            </a:r>
          </a:p>
        </p:txBody>
      </p:sp>
    </p:spTree>
    <p:extLst>
      <p:ext uri="{BB962C8B-B14F-4D97-AF65-F5344CB8AC3E}">
        <p14:creationId xmlns:p14="http://schemas.microsoft.com/office/powerpoint/2010/main" val="135577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8862"/>
            <a:ext cx="8229600" cy="1143000"/>
          </a:xfrm>
        </p:spPr>
        <p:txBody>
          <a:bodyPr/>
          <a:lstStyle/>
          <a:p>
            <a:r>
              <a:rPr lang="en-US" b="1" u="sng" dirty="0">
                <a:solidFill>
                  <a:schemeClr val="accent1"/>
                </a:solidFill>
              </a:rPr>
              <a:t>Discussion Thread I</a:t>
            </a:r>
          </a:p>
        </p:txBody>
      </p:sp>
      <p:sp>
        <p:nvSpPr>
          <p:cNvPr id="3" name="Content Placeholder 2"/>
          <p:cNvSpPr>
            <a:spLocks noGrp="1"/>
          </p:cNvSpPr>
          <p:nvPr>
            <p:ph sz="quarter" idx="4294967295"/>
          </p:nvPr>
        </p:nvSpPr>
        <p:spPr>
          <a:xfrm>
            <a:off x="1816052" y="3533173"/>
            <a:ext cx="6005513" cy="3630612"/>
          </a:xfrm>
        </p:spPr>
        <p:txBody>
          <a:bodyPr/>
          <a:lstStyle/>
          <a:p>
            <a:pPr lvl="0">
              <a:buFont typeface="Arial" panose="020B0604020202020204" pitchFamily="34" charset="0"/>
              <a:buChar char="•"/>
            </a:pPr>
            <a:r>
              <a:rPr lang="en-US" sz="3000" dirty="0"/>
              <a:t>Perspectives of Leadership</a:t>
            </a:r>
          </a:p>
          <a:p>
            <a:pPr lvl="0">
              <a:buFont typeface="Arial" panose="020B0604020202020204" pitchFamily="34" charset="0"/>
              <a:buChar char="•"/>
            </a:pPr>
            <a:r>
              <a:rPr lang="en-CA" sz="3000" dirty="0"/>
              <a:t>Challenges for Associations Today</a:t>
            </a:r>
          </a:p>
          <a:p>
            <a:pPr lvl="0">
              <a:buFont typeface="Arial" panose="020B0604020202020204" pitchFamily="34" charset="0"/>
              <a:buChar char="•"/>
            </a:pPr>
            <a:r>
              <a:rPr lang="en-CA" sz="3000" dirty="0"/>
              <a:t>Future Assumptions and Key Drivers</a:t>
            </a:r>
          </a:p>
          <a:p>
            <a:pPr lvl="0">
              <a:buFont typeface="Arial" panose="020B0604020202020204" pitchFamily="34" charset="0"/>
              <a:buChar char="•"/>
            </a:pPr>
            <a:endParaRPr lang="en-US" sz="3000" dirty="0"/>
          </a:p>
        </p:txBody>
      </p:sp>
      <p:sp>
        <p:nvSpPr>
          <p:cNvPr id="4" name="TextBox 3"/>
          <p:cNvSpPr txBox="1"/>
          <p:nvPr/>
        </p:nvSpPr>
        <p:spPr>
          <a:xfrm>
            <a:off x="1919745" y="1129374"/>
            <a:ext cx="5798126" cy="1092607"/>
          </a:xfrm>
          <a:prstGeom prst="rect">
            <a:avLst/>
          </a:prstGeom>
          <a:noFill/>
        </p:spPr>
        <p:txBody>
          <a:bodyPr wrap="none" rtlCol="0" anchor="t">
            <a:spAutoFit/>
          </a:bodyPr>
          <a:lstStyle/>
          <a:p>
            <a:r>
              <a:rPr lang="en-US" sz="3300" dirty="0">
                <a:solidFill>
                  <a:schemeClr val="accent1">
                    <a:lumMod val="90000"/>
                    <a:lumOff val="10000"/>
                  </a:schemeClr>
                </a:solidFill>
                <a:latin typeface="Calibri" panose="020F0502020204030204" pitchFamily="34" charset="0"/>
                <a:ea typeface="+mj-ea"/>
                <a:cs typeface="+mj-cs"/>
              </a:rPr>
              <a:t>Understanding the Organization</a:t>
            </a:r>
          </a:p>
          <a:p>
            <a:endParaRPr lang="en-US" sz="3200" dirty="0">
              <a:latin typeface="+mj-lt"/>
            </a:endParaRPr>
          </a:p>
        </p:txBody>
      </p:sp>
      <p:pic>
        <p:nvPicPr>
          <p:cNvPr id="13" name="Graphic 12" descr="Management">
            <a:extLst>
              <a:ext uri="{FF2B5EF4-FFF2-40B4-BE49-F238E27FC236}">
                <a16:creationId xmlns:a16="http://schemas.microsoft.com/office/drawing/2014/main" id="{669ADBF7-8E9C-4F8F-A839-C6EE1AFC52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3158" y="1881281"/>
            <a:ext cx="1531301" cy="1531301"/>
          </a:xfrm>
          <a:prstGeom prst="rect">
            <a:avLst/>
          </a:prstGeom>
          <a:effectLst/>
        </p:spPr>
      </p:pic>
    </p:spTree>
    <p:extLst>
      <p:ext uri="{BB962C8B-B14F-4D97-AF65-F5344CB8AC3E}">
        <p14:creationId xmlns:p14="http://schemas.microsoft.com/office/powerpoint/2010/main" val="138253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Representative For</a:t>
            </a:r>
          </a:p>
        </p:txBody>
      </p:sp>
      <p:sp>
        <p:nvSpPr>
          <p:cNvPr id="3" name="Content Placeholder 2"/>
          <p:cNvSpPr>
            <a:spLocks noGrp="1"/>
          </p:cNvSpPr>
          <p:nvPr>
            <p:ph sz="quarter" idx="12"/>
          </p:nvPr>
        </p:nvSpPr>
        <p:spPr>
          <a:xfrm>
            <a:off x="457200" y="1488440"/>
            <a:ext cx="8229600" cy="4160837"/>
          </a:xfrm>
        </p:spPr>
        <p:txBody>
          <a:bodyPr/>
          <a:lstStyle/>
          <a:p>
            <a:pPr marL="0" indent="0">
              <a:buNone/>
            </a:pPr>
            <a:r>
              <a:rPr lang="en-US" sz="2800" dirty="0">
                <a:solidFill>
                  <a:schemeClr val="tx1">
                    <a:lumMod val="85000"/>
                    <a:lumOff val="15000"/>
                  </a:schemeClr>
                </a:solidFill>
              </a:rPr>
              <a:t>If board members believe they are</a:t>
            </a:r>
            <a:r>
              <a:rPr lang="en-US" sz="2800" dirty="0"/>
              <a:t> </a:t>
            </a:r>
            <a:r>
              <a:rPr lang="en-US" sz="2800" dirty="0">
                <a:solidFill>
                  <a:srgbClr val="000099"/>
                </a:solidFill>
              </a:rPr>
              <a:t>“</a:t>
            </a:r>
            <a:r>
              <a:rPr lang="en-US" sz="2800" b="1" dirty="0">
                <a:solidFill>
                  <a:srgbClr val="000099"/>
                </a:solidFill>
              </a:rPr>
              <a:t>representative for</a:t>
            </a:r>
            <a:r>
              <a:rPr lang="en-US" sz="2800" dirty="0">
                <a:solidFill>
                  <a:srgbClr val="000099"/>
                </a:solidFill>
              </a:rPr>
              <a:t>,” </a:t>
            </a:r>
            <a:r>
              <a:rPr lang="en-US" sz="2800" dirty="0">
                <a:solidFill>
                  <a:schemeClr val="tx1">
                    <a:lumMod val="85000"/>
                    <a:lumOff val="15000"/>
                  </a:schemeClr>
                </a:solidFill>
              </a:rPr>
              <a:t>they see themselves as the elected representatives of a particular constituency.</a:t>
            </a:r>
          </a:p>
          <a:p>
            <a:pPr marL="0" indent="0">
              <a:buNone/>
            </a:pPr>
            <a:endParaRPr lang="en-US" sz="2800" dirty="0"/>
          </a:p>
          <a:p>
            <a:pPr marL="0" indent="0">
              <a:buNone/>
            </a:pPr>
            <a:r>
              <a:rPr lang="en-US" sz="2800" i="1" dirty="0">
                <a:solidFill>
                  <a:schemeClr val="tx1">
                    <a:lumMod val="85000"/>
                    <a:lumOff val="15000"/>
                  </a:schemeClr>
                </a:solidFill>
              </a:rPr>
              <a:t>They voice only the self interests and opinions of that constituency and vote only on behalf of that</a:t>
            </a:r>
            <a:r>
              <a:rPr lang="en-US" sz="2800" i="1" dirty="0"/>
              <a:t> </a:t>
            </a:r>
            <a:r>
              <a:rPr lang="en-US" sz="2800" b="1" i="1" dirty="0">
                <a:solidFill>
                  <a:srgbClr val="000099"/>
                </a:solidFill>
              </a:rPr>
              <a:t>constituency’s interests</a:t>
            </a:r>
            <a:r>
              <a:rPr lang="en-US" sz="2800" i="1" dirty="0">
                <a:solidFill>
                  <a:srgbClr val="000099"/>
                </a:solidFill>
              </a:rPr>
              <a:t>. </a:t>
            </a:r>
          </a:p>
          <a:p>
            <a:pPr marL="0" indent="0">
              <a:buNone/>
            </a:pPr>
            <a:endParaRPr lang="en-US" dirty="0"/>
          </a:p>
        </p:txBody>
      </p:sp>
    </p:spTree>
    <p:extLst>
      <p:ext uri="{BB962C8B-B14F-4D97-AF65-F5344CB8AC3E}">
        <p14:creationId xmlns:p14="http://schemas.microsoft.com/office/powerpoint/2010/main" val="350512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Representative Of</a:t>
            </a:r>
          </a:p>
        </p:txBody>
      </p:sp>
      <p:sp>
        <p:nvSpPr>
          <p:cNvPr id="3" name="Content Placeholder 2"/>
          <p:cNvSpPr>
            <a:spLocks noGrp="1"/>
          </p:cNvSpPr>
          <p:nvPr>
            <p:ph sz="quarter" idx="12"/>
          </p:nvPr>
        </p:nvSpPr>
        <p:spPr>
          <a:xfrm>
            <a:off x="457200" y="1315803"/>
            <a:ext cx="8229600" cy="4160837"/>
          </a:xfrm>
        </p:spPr>
        <p:txBody>
          <a:bodyPr>
            <a:normAutofit/>
          </a:bodyPr>
          <a:lstStyle/>
          <a:p>
            <a:pPr marL="0" indent="0">
              <a:buNone/>
            </a:pPr>
            <a:r>
              <a:rPr lang="en-US" sz="2800" dirty="0">
                <a:solidFill>
                  <a:schemeClr val="tx1">
                    <a:lumMod val="85000"/>
                    <a:lumOff val="15000"/>
                  </a:schemeClr>
                </a:solidFill>
              </a:rPr>
              <a:t>Board members who view their role as ensuring that the views, beliefs, values, and self interests of the constituencies they know the best are on the table as part of the conversation, are </a:t>
            </a:r>
            <a:r>
              <a:rPr lang="en-US" sz="2800" dirty="0">
                <a:solidFill>
                  <a:srgbClr val="000099"/>
                </a:solidFill>
              </a:rPr>
              <a:t>“</a:t>
            </a:r>
            <a:r>
              <a:rPr lang="en-US" sz="2800" b="1" dirty="0">
                <a:solidFill>
                  <a:srgbClr val="000099"/>
                </a:solidFill>
              </a:rPr>
              <a:t>representative of</a:t>
            </a:r>
            <a:r>
              <a:rPr lang="en-US" sz="2800" dirty="0">
                <a:solidFill>
                  <a:srgbClr val="000099"/>
                </a:solidFill>
              </a:rPr>
              <a:t>.” </a:t>
            </a:r>
          </a:p>
          <a:p>
            <a:pPr marL="0" indent="0">
              <a:buNone/>
            </a:pPr>
            <a:endParaRPr lang="en-US" sz="2800" dirty="0"/>
          </a:p>
          <a:p>
            <a:pPr marL="0" indent="0">
              <a:buNone/>
            </a:pPr>
            <a:r>
              <a:rPr lang="en-US" sz="2800" i="1" dirty="0">
                <a:solidFill>
                  <a:schemeClr val="tx1">
                    <a:lumMod val="85000"/>
                    <a:lumOff val="15000"/>
                  </a:schemeClr>
                </a:solidFill>
              </a:rPr>
              <a:t>They voice interests and opinions of those they know best and vote on behalf of the best </a:t>
            </a:r>
            <a:r>
              <a:rPr lang="en-US" sz="2800" b="1" i="1" dirty="0">
                <a:solidFill>
                  <a:srgbClr val="000099"/>
                </a:solidFill>
              </a:rPr>
              <a:t>overall interests of the organization</a:t>
            </a:r>
            <a:r>
              <a:rPr lang="en-US" sz="2800" i="1" dirty="0">
                <a:solidFill>
                  <a:srgbClr val="000099"/>
                </a:solidFill>
              </a:rPr>
              <a:t>. </a:t>
            </a:r>
          </a:p>
          <a:p>
            <a:pPr marL="0" indent="0">
              <a:buNone/>
            </a:pPr>
            <a:endParaRPr lang="en-US" dirty="0"/>
          </a:p>
        </p:txBody>
      </p:sp>
    </p:spTree>
    <p:extLst>
      <p:ext uri="{BB962C8B-B14F-4D97-AF65-F5344CB8AC3E}">
        <p14:creationId xmlns:p14="http://schemas.microsoft.com/office/powerpoint/2010/main" val="3836952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FF37105-7228-4B6C-9E8D-D31EBFE01E7A}"/>
              </a:ext>
            </a:extLst>
          </p:cNvPr>
          <p:cNvSpPr/>
          <p:nvPr/>
        </p:nvSpPr>
        <p:spPr>
          <a:xfrm>
            <a:off x="364211" y="819996"/>
            <a:ext cx="8353568" cy="5449069"/>
          </a:xfrm>
          <a:prstGeom prst="ellipse">
            <a:avLst/>
          </a:pr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197691" y="1410357"/>
            <a:ext cx="4520088" cy="4607673"/>
          </a:xfrm>
          <a:prstGeom prst="ellipse">
            <a:avLst/>
          </a:prstGeom>
          <a:solidFill>
            <a:schemeClr val="accent1">
              <a:lumMod val="25000"/>
              <a:lumOff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u="sng" dirty="0">
                <a:solidFill>
                  <a:srgbClr val="002060"/>
                </a:solidFill>
              </a:rPr>
              <a:t>Key Processes</a:t>
            </a:r>
          </a:p>
          <a:p>
            <a:pPr algn="ctr"/>
            <a:endParaRPr lang="en-US" sz="1600" b="1" u="sng" dirty="0">
              <a:solidFill>
                <a:srgbClr val="7030A0"/>
              </a:solidFill>
            </a:endParaRPr>
          </a:p>
          <a:p>
            <a:pPr algn="ctr"/>
            <a:r>
              <a:rPr lang="en-US" sz="2800" b="1" dirty="0">
                <a:solidFill>
                  <a:schemeClr val="tx1"/>
                </a:solidFill>
              </a:rPr>
              <a:t>Research, Data &amp; Analytics</a:t>
            </a:r>
          </a:p>
          <a:p>
            <a:pPr algn="ctr"/>
            <a:endParaRPr lang="en-US" b="1" dirty="0">
              <a:solidFill>
                <a:schemeClr val="tx1"/>
              </a:solidFill>
            </a:endParaRPr>
          </a:p>
          <a:p>
            <a:pPr algn="ctr"/>
            <a:r>
              <a:rPr lang="en-US" sz="2800" b="1" dirty="0">
                <a:solidFill>
                  <a:schemeClr val="tx1"/>
                </a:solidFill>
              </a:rPr>
              <a:t>Strategy</a:t>
            </a:r>
          </a:p>
          <a:p>
            <a:pPr algn="ctr"/>
            <a:endParaRPr lang="en-US" b="1" dirty="0">
              <a:solidFill>
                <a:schemeClr val="tx1"/>
              </a:solidFill>
            </a:endParaRPr>
          </a:p>
          <a:p>
            <a:pPr algn="ctr"/>
            <a:r>
              <a:rPr lang="en-US" sz="2800" b="1" dirty="0">
                <a:solidFill>
                  <a:schemeClr val="tx1"/>
                </a:solidFill>
              </a:rPr>
              <a:t>Policy</a:t>
            </a:r>
          </a:p>
          <a:p>
            <a:pPr algn="ctr"/>
            <a:endParaRPr lang="en-US" b="1" dirty="0">
              <a:solidFill>
                <a:schemeClr val="tx1"/>
              </a:solidFill>
            </a:endParaRPr>
          </a:p>
          <a:p>
            <a:pPr algn="ctr"/>
            <a:r>
              <a:rPr lang="en-US" sz="2800" b="1" dirty="0">
                <a:solidFill>
                  <a:schemeClr val="tx1"/>
                </a:solidFill>
              </a:rPr>
              <a:t>Resource Allocation</a:t>
            </a:r>
          </a:p>
        </p:txBody>
      </p:sp>
      <p:sp>
        <p:nvSpPr>
          <p:cNvPr id="6" name="Oval 5"/>
          <p:cNvSpPr/>
          <p:nvPr/>
        </p:nvSpPr>
        <p:spPr>
          <a:xfrm>
            <a:off x="305861" y="1235119"/>
            <a:ext cx="4874681" cy="4802889"/>
          </a:xfrm>
          <a:prstGeom prst="ellips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5820" y="-83716"/>
            <a:ext cx="8045438" cy="1143000"/>
          </a:xfrm>
        </p:spPr>
        <p:txBody>
          <a:bodyPr>
            <a:normAutofit/>
          </a:bodyPr>
          <a:lstStyle/>
          <a:p>
            <a:r>
              <a:rPr lang="en-US" sz="4000" dirty="0">
                <a:solidFill>
                  <a:schemeClr val="accent1">
                    <a:lumMod val="90000"/>
                    <a:lumOff val="10000"/>
                  </a:schemeClr>
                </a:solidFill>
                <a:latin typeface="+mn-lt"/>
              </a:rPr>
              <a:t>Model of Association Infrastructure</a:t>
            </a:r>
          </a:p>
        </p:txBody>
      </p:sp>
      <p:sp>
        <p:nvSpPr>
          <p:cNvPr id="5" name="Rectangle 8"/>
          <p:cNvSpPr>
            <a:spLocks noChangeArrowheads="1"/>
          </p:cNvSpPr>
          <p:nvPr/>
        </p:nvSpPr>
        <p:spPr bwMode="auto">
          <a:xfrm rot="5400000" flipH="1">
            <a:off x="2846372" y="3494272"/>
            <a:ext cx="2829238" cy="520655"/>
          </a:xfrm>
          <a:prstGeom prst="rect">
            <a:avLst/>
          </a:prstGeom>
          <a:noFill/>
          <a:ln w="12700">
            <a:noFill/>
            <a:miter lim="800000"/>
            <a:headEnd/>
            <a:tailEnd/>
          </a:ln>
          <a:effectLst/>
        </p:spPr>
        <p:txBody>
          <a:bodyPr wrap="square" lIns="90488" tIns="44450" rIns="90488" bIns="44450">
            <a:spAutoFit/>
          </a:bodyPr>
          <a:lstStyle/>
          <a:p>
            <a:pPr algn="ctr">
              <a:spcBef>
                <a:spcPct val="50000"/>
              </a:spcBef>
              <a:tabLst>
                <a:tab pos="285750" algn="l"/>
              </a:tabLst>
            </a:pPr>
            <a:r>
              <a:rPr lang="en-US" sz="2800" b="1" dirty="0">
                <a:solidFill>
                  <a:schemeClr val="tx1">
                    <a:lumMod val="75000"/>
                    <a:lumOff val="25000"/>
                  </a:schemeClr>
                </a:solidFill>
                <a:latin typeface="Calibri" pitchFamily="34" charset="0"/>
              </a:rPr>
              <a:t>6. </a:t>
            </a:r>
            <a:r>
              <a:rPr lang="en-US" sz="2800" b="1" dirty="0">
                <a:solidFill>
                  <a:schemeClr val="tx1">
                    <a:lumMod val="75000"/>
                    <a:lumOff val="25000"/>
                  </a:schemeClr>
                </a:solidFill>
                <a:latin typeface="Arial" panose="020B0604020202020204" pitchFamily="34" charset="0"/>
                <a:cs typeface="Arial" panose="020B0604020202020204" pitchFamily="34" charset="0"/>
              </a:rPr>
              <a:t>Technology</a:t>
            </a:r>
          </a:p>
        </p:txBody>
      </p:sp>
      <p:cxnSp>
        <p:nvCxnSpPr>
          <p:cNvPr id="7" name="Straight Arrow Connector 6"/>
          <p:cNvCxnSpPr/>
          <p:nvPr/>
        </p:nvCxnSpPr>
        <p:spPr>
          <a:xfrm>
            <a:off x="6517916" y="3455358"/>
            <a:ext cx="0" cy="29558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517916" y="4158983"/>
            <a:ext cx="0" cy="30465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517916" y="4864265"/>
            <a:ext cx="0" cy="30495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Line 10"/>
          <p:cNvSpPr>
            <a:spLocks noChangeShapeType="1"/>
          </p:cNvSpPr>
          <p:nvPr/>
        </p:nvSpPr>
        <p:spPr bwMode="auto">
          <a:xfrm>
            <a:off x="4102264" y="2553195"/>
            <a:ext cx="0" cy="1793174"/>
          </a:xfrm>
          <a:prstGeom prst="line">
            <a:avLst/>
          </a:prstGeom>
          <a:noFill/>
          <a:ln w="12700">
            <a:solidFill>
              <a:schemeClr val="tx1"/>
            </a:solidFill>
            <a:round/>
            <a:headEnd/>
            <a:tailEnd/>
          </a:ln>
          <a:effectLst/>
        </p:spPr>
        <p:txBody>
          <a:bodyPr/>
          <a:lstStyle/>
          <a:p>
            <a:endParaRPr lang="en-US" b="1" dirty="0">
              <a:latin typeface="Calibri" pitchFamily="34" charset="0"/>
            </a:endParaRPr>
          </a:p>
        </p:txBody>
      </p:sp>
      <p:sp>
        <p:nvSpPr>
          <p:cNvPr id="11" name="Line 11"/>
          <p:cNvSpPr>
            <a:spLocks noChangeShapeType="1"/>
          </p:cNvSpPr>
          <p:nvPr/>
        </p:nvSpPr>
        <p:spPr bwMode="auto">
          <a:xfrm>
            <a:off x="3884550" y="2553195"/>
            <a:ext cx="203200" cy="0"/>
          </a:xfrm>
          <a:prstGeom prst="line">
            <a:avLst/>
          </a:prstGeom>
          <a:noFill/>
          <a:ln w="12700">
            <a:solidFill>
              <a:schemeClr val="tx1"/>
            </a:solidFill>
            <a:round/>
            <a:headEnd/>
            <a:tailEnd/>
          </a:ln>
          <a:effectLst/>
        </p:spPr>
        <p:txBody>
          <a:bodyPr/>
          <a:lstStyle/>
          <a:p>
            <a:endParaRPr lang="en-US" b="1" dirty="0">
              <a:latin typeface="Calibri" pitchFamily="34" charset="0"/>
            </a:endParaRPr>
          </a:p>
        </p:txBody>
      </p:sp>
      <p:sp>
        <p:nvSpPr>
          <p:cNvPr id="12" name="Line 11"/>
          <p:cNvSpPr>
            <a:spLocks noChangeShapeType="1"/>
          </p:cNvSpPr>
          <p:nvPr/>
        </p:nvSpPr>
        <p:spPr bwMode="auto">
          <a:xfrm>
            <a:off x="3899064" y="4346369"/>
            <a:ext cx="203200" cy="0"/>
          </a:xfrm>
          <a:prstGeom prst="line">
            <a:avLst/>
          </a:prstGeom>
          <a:noFill/>
          <a:ln w="12700">
            <a:solidFill>
              <a:schemeClr val="tx1"/>
            </a:solidFill>
            <a:round/>
            <a:headEnd/>
            <a:tailEnd/>
          </a:ln>
          <a:effectLst/>
        </p:spPr>
        <p:txBody>
          <a:bodyPr/>
          <a:lstStyle/>
          <a:p>
            <a:endParaRPr lang="en-US" b="1" dirty="0">
              <a:latin typeface="Calibri" pitchFamily="34" charset="0"/>
            </a:endParaRPr>
          </a:p>
        </p:txBody>
      </p:sp>
      <p:cxnSp>
        <p:nvCxnSpPr>
          <p:cNvPr id="16" name="Straight Arrow Connector 15"/>
          <p:cNvCxnSpPr/>
          <p:nvPr/>
        </p:nvCxnSpPr>
        <p:spPr>
          <a:xfrm>
            <a:off x="4527511" y="3455358"/>
            <a:ext cx="11132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2850079" y="3418626"/>
            <a:ext cx="10489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08540" y="1752029"/>
            <a:ext cx="4572000" cy="2985433"/>
          </a:xfrm>
          <a:prstGeom prst="rect">
            <a:avLst/>
          </a:prstGeom>
        </p:spPr>
        <p:txBody>
          <a:bodyPr>
            <a:spAutoFit/>
          </a:bodyPr>
          <a:lstStyle/>
          <a:p>
            <a:pPr algn="ctr"/>
            <a:r>
              <a:rPr lang="en-US" sz="3200" b="1" u="sng" dirty="0">
                <a:solidFill>
                  <a:srgbClr val="002060"/>
                </a:solidFill>
              </a:rPr>
              <a:t>Key Structures</a:t>
            </a:r>
          </a:p>
          <a:p>
            <a:pPr algn="ctr"/>
            <a:endParaRPr lang="en-US" sz="1600" b="1" u="sng" dirty="0"/>
          </a:p>
          <a:p>
            <a:pPr marL="514350" indent="-514350">
              <a:buFont typeface="+mj-lt"/>
              <a:buAutoNum type="arabicPeriod"/>
            </a:pPr>
            <a:r>
              <a:rPr lang="en-US" sz="2800" b="1" dirty="0"/>
              <a:t>Membership</a:t>
            </a:r>
          </a:p>
          <a:p>
            <a:pPr marL="514350" indent="-514350">
              <a:buFont typeface="+mj-lt"/>
              <a:buAutoNum type="arabicPeriod"/>
            </a:pPr>
            <a:r>
              <a:rPr lang="en-US" sz="2800" b="1" dirty="0"/>
              <a:t>Governance</a:t>
            </a:r>
          </a:p>
          <a:p>
            <a:pPr marL="514350" indent="-514350">
              <a:buFont typeface="+mj-lt"/>
              <a:buAutoNum type="arabicPeriod"/>
            </a:pPr>
            <a:r>
              <a:rPr lang="en-US" sz="2800" b="1" dirty="0"/>
              <a:t>Program</a:t>
            </a:r>
          </a:p>
          <a:p>
            <a:pPr marL="514350" indent="-514350">
              <a:buFont typeface="+mj-lt"/>
              <a:buAutoNum type="arabicPeriod"/>
            </a:pPr>
            <a:r>
              <a:rPr lang="en-US" sz="2800" b="1" dirty="0"/>
              <a:t>Workforce</a:t>
            </a:r>
          </a:p>
          <a:p>
            <a:pPr marL="514350" indent="-514350">
              <a:buFont typeface="+mj-lt"/>
              <a:buAutoNum type="arabicPeriod"/>
            </a:pPr>
            <a:r>
              <a:rPr lang="en-US" sz="2800" b="1" dirty="0"/>
              <a:t>Financial</a:t>
            </a:r>
          </a:p>
        </p:txBody>
      </p:sp>
      <p:sp>
        <p:nvSpPr>
          <p:cNvPr id="4" name="TextBox 3">
            <a:extLst>
              <a:ext uri="{FF2B5EF4-FFF2-40B4-BE49-F238E27FC236}">
                <a16:creationId xmlns:a16="http://schemas.microsoft.com/office/drawing/2014/main" id="{4AA38F77-449D-4BA6-9CBA-92AF3C371D98}"/>
              </a:ext>
            </a:extLst>
          </p:cNvPr>
          <p:cNvSpPr txBox="1"/>
          <p:nvPr/>
        </p:nvSpPr>
        <p:spPr>
          <a:xfrm>
            <a:off x="3810009" y="1025289"/>
            <a:ext cx="2175398" cy="600164"/>
          </a:xfrm>
          <a:prstGeom prst="rect">
            <a:avLst/>
          </a:prstGeom>
          <a:noFill/>
        </p:spPr>
        <p:txBody>
          <a:bodyPr wrap="square" rtlCol="0">
            <a:spAutoFit/>
          </a:bodyPr>
          <a:lstStyle/>
          <a:p>
            <a:r>
              <a:rPr lang="en-US" sz="3300" dirty="0"/>
              <a:t>CULTURE</a:t>
            </a:r>
          </a:p>
        </p:txBody>
      </p:sp>
    </p:spTree>
    <p:extLst>
      <p:ext uri="{BB962C8B-B14F-4D97-AF65-F5344CB8AC3E}">
        <p14:creationId xmlns:p14="http://schemas.microsoft.com/office/powerpoint/2010/main" val="454136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2"/>
          <p:cNvSpPr>
            <a:spLocks noGrp="1"/>
          </p:cNvSpPr>
          <p:nvPr>
            <p:ph type="title"/>
          </p:nvPr>
        </p:nvSpPr>
        <p:spPr bwMode="auto">
          <a:xfrm>
            <a:off x="633346" y="154069"/>
            <a:ext cx="8098664"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sz="4000" dirty="0">
                <a:solidFill>
                  <a:schemeClr val="accent1">
                    <a:lumMod val="90000"/>
                    <a:lumOff val="10000"/>
                  </a:schemeClr>
                </a:solidFill>
                <a:ea typeface="ＭＳ Ｐゴシック" pitchFamily="34" charset="-128"/>
              </a:rPr>
              <a:t>Organizing and Aligning</a:t>
            </a:r>
          </a:p>
        </p:txBody>
      </p:sp>
      <p:sp>
        <p:nvSpPr>
          <p:cNvPr id="101379" name="Content Placeholder 1"/>
          <p:cNvSpPr>
            <a:spLocks noGrp="1"/>
          </p:cNvSpPr>
          <p:nvPr>
            <p:ph idx="4294967295"/>
          </p:nvPr>
        </p:nvSpPr>
        <p:spPr bwMode="auto">
          <a:xfrm>
            <a:off x="795338" y="1204915"/>
            <a:ext cx="8098664" cy="4492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 typeface="Wingdings" pitchFamily="2" charset="2"/>
              <a:buChar char="§"/>
            </a:pPr>
            <a:r>
              <a:rPr lang="en-US" sz="2800" dirty="0">
                <a:ea typeface="ＭＳ Ｐゴシック" pitchFamily="34" charset="-128"/>
              </a:rPr>
              <a:t>An organization’s </a:t>
            </a:r>
            <a:r>
              <a:rPr lang="en-US" sz="2800" b="1" dirty="0">
                <a:ea typeface="ＭＳ Ｐゴシック" pitchFamily="34" charset="-128"/>
              </a:rPr>
              <a:t>structure results in better performance only if it improves the organization’s ability to make and execute key decisions </a:t>
            </a:r>
            <a:r>
              <a:rPr lang="en-US" sz="2800" dirty="0">
                <a:ea typeface="ＭＳ Ｐゴシック" pitchFamily="34" charset="-128"/>
              </a:rPr>
              <a:t>better and faster.  </a:t>
            </a:r>
          </a:p>
          <a:p>
            <a:pPr eaLnBrk="1" hangingPunct="1">
              <a:buFont typeface="Wingdings" pitchFamily="2" charset="2"/>
              <a:buChar char="§"/>
            </a:pPr>
            <a:r>
              <a:rPr lang="en-US" sz="2800" dirty="0">
                <a:ea typeface="ＭＳ Ｐゴシック" pitchFamily="34" charset="-128"/>
              </a:rPr>
              <a:t>If an organization can sync its structure with its decisions, then the structure will work better, and performance will improve.</a:t>
            </a:r>
          </a:p>
          <a:p>
            <a:pPr eaLnBrk="1" hangingPunct="1">
              <a:buFont typeface="Wingdings 3" pitchFamily="18" charset="2"/>
              <a:buNone/>
            </a:pPr>
            <a:endParaRPr lang="en-US" sz="2800" dirty="0">
              <a:ea typeface="ＭＳ Ｐゴシック" pitchFamily="34" charset="-128"/>
            </a:endParaRPr>
          </a:p>
          <a:p>
            <a:pPr eaLnBrk="1" hangingPunct="1">
              <a:buFont typeface="Wingdings 3" pitchFamily="18" charset="2"/>
              <a:buNone/>
            </a:pPr>
            <a:r>
              <a:rPr lang="en-US" sz="2800" b="1" dirty="0">
                <a:solidFill>
                  <a:srgbClr val="00418D"/>
                </a:solidFill>
                <a:ea typeface="ＭＳ Ｐゴシック" pitchFamily="34" charset="-128"/>
              </a:rPr>
              <a:t>	</a:t>
            </a:r>
            <a:r>
              <a:rPr lang="en-US" sz="1800" b="1" i="1" dirty="0">
                <a:solidFill>
                  <a:srgbClr val="00418D"/>
                </a:solidFill>
                <a:ea typeface="ＭＳ Ｐゴシック" pitchFamily="34" charset="-128"/>
              </a:rPr>
              <a:t>	Adapted from, “The Decision-Driven Organization,” HBR, June 2010</a:t>
            </a:r>
          </a:p>
        </p:txBody>
      </p:sp>
    </p:spTree>
    <p:extLst>
      <p:ext uri="{BB962C8B-B14F-4D97-AF65-F5344CB8AC3E}">
        <p14:creationId xmlns:p14="http://schemas.microsoft.com/office/powerpoint/2010/main" val="1222617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4294967295"/>
          </p:nvPr>
        </p:nvSpPr>
        <p:spPr>
          <a:xfrm>
            <a:off x="501968" y="1077915"/>
            <a:ext cx="8482012" cy="5121275"/>
          </a:xfrm>
          <a:prstGeom prst="rect">
            <a:avLst/>
          </a:prstGeom>
        </p:spPr>
        <p:txBody>
          <a:bodyPr>
            <a:normAutofit fontScale="92500" lnSpcReduction="10000"/>
          </a:bodyPr>
          <a:lstStyle/>
          <a:p>
            <a:pPr algn="ctr" eaLnBrk="1" hangingPunct="1">
              <a:buFont typeface="Wingdings 3" pitchFamily="18" charset="2"/>
              <a:buNone/>
              <a:defRPr/>
            </a:pPr>
            <a:endParaRPr lang="en-US" sz="2000" dirty="0"/>
          </a:p>
          <a:p>
            <a:pPr algn="ctr" eaLnBrk="1" hangingPunct="1">
              <a:buFont typeface="Wingdings 3" pitchFamily="18" charset="2"/>
              <a:buNone/>
              <a:defRPr/>
            </a:pPr>
            <a:r>
              <a:rPr lang="en-US" sz="2000" dirty="0"/>
              <a:t>                  </a:t>
            </a:r>
            <a:endParaRPr lang="en-US" sz="2600" dirty="0"/>
          </a:p>
          <a:p>
            <a:pPr marL="457200" indent="-457200">
              <a:buFont typeface="Wingdings 3" pitchFamily="18" charset="2"/>
              <a:buAutoNum type="arabicPeriod"/>
              <a:defRPr/>
            </a:pPr>
            <a:r>
              <a:rPr lang="en-US" sz="2600" dirty="0"/>
              <a:t>___ 	Our </a:t>
            </a:r>
            <a:r>
              <a:rPr lang="en-US" sz="2600" b="1" dirty="0"/>
              <a:t>structure</a:t>
            </a:r>
            <a:r>
              <a:rPr lang="en-US" sz="2600" dirty="0"/>
              <a:t> helps-rather than hinders-the decisions 	 	 	most critical to our success.</a:t>
            </a:r>
          </a:p>
          <a:p>
            <a:pPr marL="457200" indent="-457200">
              <a:buFont typeface="Wingdings 3" pitchFamily="18" charset="2"/>
              <a:buAutoNum type="arabicPeriod"/>
              <a:defRPr/>
            </a:pPr>
            <a:endParaRPr lang="en-US" sz="900" dirty="0"/>
          </a:p>
          <a:p>
            <a:pPr marL="457200" indent="-457200">
              <a:buFont typeface="Wingdings 3" pitchFamily="18" charset="2"/>
              <a:buAutoNum type="arabicPeriod"/>
              <a:defRPr/>
            </a:pPr>
            <a:r>
              <a:rPr lang="en-US" sz="2600" dirty="0"/>
              <a:t>___ 	Individuals understand their </a:t>
            </a:r>
            <a:r>
              <a:rPr lang="en-US" sz="2600" b="1" dirty="0"/>
              <a:t>roles</a:t>
            </a:r>
            <a:r>
              <a:rPr lang="en-US" sz="2600" dirty="0"/>
              <a:t> and accountability in 	 	our most critical decisions</a:t>
            </a:r>
          </a:p>
          <a:p>
            <a:pPr marL="457200" indent="-457200">
              <a:buFont typeface="Wingdings 3" pitchFamily="18" charset="2"/>
              <a:buAutoNum type="arabicPeriod"/>
              <a:defRPr/>
            </a:pPr>
            <a:endParaRPr lang="en-US" sz="900" dirty="0"/>
          </a:p>
          <a:p>
            <a:pPr marL="457200" indent="-457200">
              <a:buFont typeface="Wingdings 3" pitchFamily="18" charset="2"/>
              <a:buAutoNum type="arabicPeriod"/>
              <a:defRPr/>
            </a:pPr>
            <a:r>
              <a:rPr lang="en-US" sz="2600" dirty="0"/>
              <a:t>___ 	Our </a:t>
            </a:r>
            <a:r>
              <a:rPr lang="en-US" sz="2600" b="1" dirty="0"/>
              <a:t>processes</a:t>
            </a:r>
            <a:r>
              <a:rPr lang="en-US" sz="2600" dirty="0"/>
              <a:t> are designed to produce effective, timely 	 	decisions and action.</a:t>
            </a:r>
          </a:p>
          <a:p>
            <a:pPr marL="457200" indent="-457200">
              <a:buFont typeface="Wingdings 3" pitchFamily="18" charset="2"/>
              <a:buAutoNum type="arabicPeriod"/>
              <a:defRPr/>
            </a:pPr>
            <a:endParaRPr lang="en-US" sz="900" dirty="0"/>
          </a:p>
          <a:p>
            <a:pPr marL="457200" indent="-457200">
              <a:buFont typeface="Wingdings 3" pitchFamily="18" charset="2"/>
              <a:buAutoNum type="arabicPeriod"/>
              <a:defRPr/>
            </a:pPr>
            <a:r>
              <a:rPr lang="en-US" sz="2600" dirty="0"/>
              <a:t>___ 	The people in critical decision roles have the 				</a:t>
            </a:r>
            <a:r>
              <a:rPr lang="en-US" sz="2600" b="1" dirty="0"/>
              <a:t>information </a:t>
            </a:r>
            <a:r>
              <a:rPr lang="en-US" sz="2600" dirty="0"/>
              <a:t>they need when and how they need it.</a:t>
            </a:r>
          </a:p>
          <a:p>
            <a:pPr marL="457200" indent="-457200">
              <a:buFont typeface="Wingdings 3" pitchFamily="18" charset="2"/>
              <a:buAutoNum type="arabicPeriod"/>
              <a:defRPr/>
            </a:pPr>
            <a:endParaRPr lang="en-US" sz="900" dirty="0"/>
          </a:p>
          <a:p>
            <a:pPr marL="457200" indent="-457200">
              <a:buFont typeface="Wingdings 3" pitchFamily="18" charset="2"/>
              <a:buAutoNum type="arabicPeriod"/>
              <a:defRPr/>
            </a:pPr>
            <a:r>
              <a:rPr lang="en-US" sz="2600" dirty="0"/>
              <a:t>___ 	Our </a:t>
            </a:r>
            <a:r>
              <a:rPr lang="en-US" sz="2600" b="1" dirty="0"/>
              <a:t>measures and incentives</a:t>
            </a:r>
            <a:r>
              <a:rPr lang="en-US" sz="2600" dirty="0"/>
              <a:t> focus people on making 	 	 	and executing effective decisions.</a:t>
            </a:r>
          </a:p>
        </p:txBody>
      </p:sp>
      <p:sp>
        <p:nvSpPr>
          <p:cNvPr id="13" name="Title 2">
            <a:extLst>
              <a:ext uri="{FF2B5EF4-FFF2-40B4-BE49-F238E27FC236}">
                <a16:creationId xmlns:a16="http://schemas.microsoft.com/office/drawing/2014/main" id="{A19651A0-9BB0-4FCC-8F4A-76AA5B4845B8}"/>
              </a:ext>
            </a:extLst>
          </p:cNvPr>
          <p:cNvSpPr>
            <a:spLocks noGrp="1"/>
          </p:cNvSpPr>
          <p:nvPr>
            <p:ph type="title"/>
          </p:nvPr>
        </p:nvSpPr>
        <p:spPr bwMode="auto">
          <a:xfrm>
            <a:off x="2977654" y="162321"/>
            <a:ext cx="493673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sz="3600" dirty="0">
                <a:solidFill>
                  <a:schemeClr val="accent1">
                    <a:lumMod val="90000"/>
                    <a:lumOff val="10000"/>
                  </a:schemeClr>
                </a:solidFill>
                <a:ea typeface="ＭＳ Ｐゴシック" pitchFamily="34" charset="-128"/>
              </a:rPr>
              <a:t>What Needs Attention?</a:t>
            </a:r>
          </a:p>
        </p:txBody>
      </p:sp>
      <p:sp>
        <p:nvSpPr>
          <p:cNvPr id="14" name="Rectangle 13">
            <a:extLst>
              <a:ext uri="{FF2B5EF4-FFF2-40B4-BE49-F238E27FC236}">
                <a16:creationId xmlns:a16="http://schemas.microsoft.com/office/drawing/2014/main" id="{87BE5C13-066D-4295-A4FB-E6B74C6A8D34}"/>
              </a:ext>
            </a:extLst>
          </p:cNvPr>
          <p:cNvSpPr/>
          <p:nvPr/>
        </p:nvSpPr>
        <p:spPr>
          <a:xfrm>
            <a:off x="1574157" y="806377"/>
            <a:ext cx="7315471" cy="369332"/>
          </a:xfrm>
          <a:prstGeom prst="rect">
            <a:avLst/>
          </a:prstGeom>
          <a:ln>
            <a:solidFill>
              <a:srgbClr val="0070C0"/>
            </a:solidFill>
          </a:ln>
        </p:spPr>
        <p:txBody>
          <a:bodyPr wrap="square">
            <a:spAutoFit/>
          </a:bodyPr>
          <a:lstStyle/>
          <a:p>
            <a:pPr algn="ctr" eaLnBrk="1" hangingPunct="1">
              <a:buFont typeface="Wingdings 3" pitchFamily="18" charset="2"/>
              <a:buNone/>
              <a:defRPr/>
            </a:pPr>
            <a:r>
              <a:rPr lang="en-US" dirty="0">
                <a:solidFill>
                  <a:srgbClr val="002060"/>
                </a:solidFill>
              </a:rPr>
              <a:t>         1= Strongly Disagree   2=Disagree   3=Agree   4=Strongly Agree</a:t>
            </a:r>
          </a:p>
        </p:txBody>
      </p:sp>
      <p:pic>
        <p:nvPicPr>
          <p:cNvPr id="15" name="Picture 3" descr="C:\Users\Glenn Tecker\AppData\Local\Microsoft\Windows\INetCache\IE\GJ77W1KL\preguntas[1].jpg">
            <a:extLst>
              <a:ext uri="{FF2B5EF4-FFF2-40B4-BE49-F238E27FC236}">
                <a16:creationId xmlns:a16="http://schemas.microsoft.com/office/drawing/2014/main" id="{22E5E2D3-F3AF-4D4B-A835-452F3B1C36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34" y="162321"/>
            <a:ext cx="1509923" cy="111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0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2"/>
          <p:cNvSpPr>
            <a:spLocks noGrp="1"/>
          </p:cNvSpPr>
          <p:nvPr>
            <p:ph type="title"/>
          </p:nvPr>
        </p:nvSpPr>
        <p:spPr bwMode="auto">
          <a:xfrm>
            <a:off x="2977654" y="162321"/>
            <a:ext cx="493673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sz="3600" dirty="0">
                <a:solidFill>
                  <a:schemeClr val="accent1">
                    <a:lumMod val="90000"/>
                    <a:lumOff val="10000"/>
                  </a:schemeClr>
                </a:solidFill>
                <a:ea typeface="ＭＳ Ｐゴシック" pitchFamily="34" charset="-128"/>
              </a:rPr>
              <a:t>What Needs Attention?</a:t>
            </a:r>
          </a:p>
        </p:txBody>
      </p:sp>
      <p:sp>
        <p:nvSpPr>
          <p:cNvPr id="13314" name="Content Placeholder 1"/>
          <p:cNvSpPr>
            <a:spLocks noGrp="1"/>
          </p:cNvSpPr>
          <p:nvPr>
            <p:ph idx="4294967295"/>
          </p:nvPr>
        </p:nvSpPr>
        <p:spPr>
          <a:xfrm>
            <a:off x="418094" y="1159517"/>
            <a:ext cx="8482012" cy="4940300"/>
          </a:xfrm>
          <a:prstGeom prst="rect">
            <a:avLst/>
          </a:prstGeom>
        </p:spPr>
        <p:txBody>
          <a:bodyPr>
            <a:normAutofit/>
          </a:bodyPr>
          <a:lstStyle/>
          <a:p>
            <a:pPr marL="457200" indent="-457200">
              <a:buFont typeface="+mj-lt"/>
              <a:buAutoNum type="arabicPeriod" startAt="6"/>
              <a:defRPr/>
            </a:pPr>
            <a:endParaRPr lang="en-US" sz="2400" dirty="0"/>
          </a:p>
          <a:p>
            <a:pPr marL="457200" indent="-457200">
              <a:buFont typeface="+mj-lt"/>
              <a:buAutoNum type="arabicPeriod" startAt="6"/>
              <a:defRPr/>
            </a:pPr>
            <a:r>
              <a:rPr lang="en-US" sz="2400" dirty="0"/>
              <a:t>___ 	People understand their </a:t>
            </a:r>
            <a:r>
              <a:rPr lang="en-US" sz="2400" b="1" dirty="0"/>
              <a:t>priorities</a:t>
            </a:r>
            <a:r>
              <a:rPr lang="en-US" sz="2400" dirty="0"/>
              <a:t> clearly enough to 	 	 	be able to make and execute the decisions they 	  		 	face?</a:t>
            </a:r>
          </a:p>
          <a:p>
            <a:pPr marL="457200" indent="-457200">
              <a:buFont typeface="+mj-lt"/>
              <a:buAutoNum type="arabicPeriod" startAt="6"/>
              <a:defRPr/>
            </a:pPr>
            <a:r>
              <a:rPr lang="en-US" sz="2400" dirty="0"/>
              <a:t>___ 	We make </a:t>
            </a:r>
            <a:r>
              <a:rPr lang="en-US" sz="2400" b="1" dirty="0"/>
              <a:t>decisions</a:t>
            </a:r>
            <a:r>
              <a:rPr lang="en-US" sz="2400" dirty="0"/>
              <a:t> in a style that is effective (for 	  	 	 	example, that appropriately balances inclusiveness 	  	 	with momentum).</a:t>
            </a:r>
          </a:p>
          <a:p>
            <a:pPr marL="457200" indent="-457200">
              <a:buFont typeface="+mj-lt"/>
              <a:buAutoNum type="arabicPeriod" startAt="6"/>
              <a:defRPr/>
            </a:pPr>
            <a:r>
              <a:rPr lang="en-US" sz="2400" dirty="0"/>
              <a:t>___ 	We put our </a:t>
            </a:r>
            <a:r>
              <a:rPr lang="en-US" sz="2400" b="1" dirty="0"/>
              <a:t>best people </a:t>
            </a:r>
            <a:r>
              <a:rPr lang="en-US" sz="2400" dirty="0"/>
              <a:t>in the jobs where they can 		 	have the biggest decision impact.</a:t>
            </a:r>
          </a:p>
          <a:p>
            <a:pPr marL="457200" indent="-457200">
              <a:buFont typeface="+mj-lt"/>
              <a:buAutoNum type="arabicPeriod" startAt="6"/>
              <a:defRPr/>
            </a:pPr>
            <a:r>
              <a:rPr lang="en-US" sz="2400" dirty="0"/>
              <a:t>___ 	Our leaders at all levels consistently demonstrate 		 	  	effective </a:t>
            </a:r>
            <a:r>
              <a:rPr lang="en-US" sz="2400" b="1" dirty="0"/>
              <a:t>decision</a:t>
            </a:r>
            <a:r>
              <a:rPr lang="en-US" sz="2400" dirty="0"/>
              <a:t> </a:t>
            </a:r>
            <a:r>
              <a:rPr lang="en-US" sz="2400" b="1" dirty="0"/>
              <a:t>behaviors</a:t>
            </a:r>
            <a:r>
              <a:rPr lang="en-US" sz="2400" dirty="0"/>
              <a:t>.</a:t>
            </a:r>
          </a:p>
          <a:p>
            <a:pPr marL="457200" indent="-457200">
              <a:buFont typeface="+mj-lt"/>
              <a:buAutoNum type="arabicPeriod" startAt="6"/>
              <a:defRPr/>
            </a:pPr>
            <a:r>
              <a:rPr lang="en-US" sz="2400" dirty="0"/>
              <a:t>___ 	Our </a:t>
            </a:r>
            <a:r>
              <a:rPr lang="en-US" sz="2400" b="1" dirty="0"/>
              <a:t>culture</a:t>
            </a:r>
            <a:r>
              <a:rPr lang="en-US" sz="2400" dirty="0"/>
              <a:t> reinforces prompt, effective decisions 		 	and action throughout the organization.</a:t>
            </a:r>
          </a:p>
          <a:p>
            <a:pPr marL="0" indent="0">
              <a:buNone/>
              <a:defRPr/>
            </a:pPr>
            <a:endParaRPr lang="en-US" sz="1200" dirty="0"/>
          </a:p>
          <a:p>
            <a:pPr marL="0" indent="0">
              <a:buNone/>
              <a:defRPr/>
            </a:pPr>
            <a:endParaRPr lang="en-US" sz="1200" dirty="0"/>
          </a:p>
          <a:p>
            <a:pPr marL="0" indent="0">
              <a:buNone/>
              <a:defRPr/>
            </a:pPr>
            <a:endParaRPr lang="en-US" sz="1200" dirty="0"/>
          </a:p>
        </p:txBody>
      </p:sp>
      <p:sp>
        <p:nvSpPr>
          <p:cNvPr id="2" name="Rectangle 1"/>
          <p:cNvSpPr/>
          <p:nvPr/>
        </p:nvSpPr>
        <p:spPr>
          <a:xfrm>
            <a:off x="1229609" y="740189"/>
            <a:ext cx="7315471" cy="369332"/>
          </a:xfrm>
          <a:prstGeom prst="rect">
            <a:avLst/>
          </a:prstGeom>
          <a:ln>
            <a:solidFill>
              <a:srgbClr val="0070C0"/>
            </a:solidFill>
          </a:ln>
        </p:spPr>
        <p:txBody>
          <a:bodyPr wrap="square">
            <a:spAutoFit/>
          </a:bodyPr>
          <a:lstStyle/>
          <a:p>
            <a:pPr algn="ctr" eaLnBrk="1" hangingPunct="1">
              <a:buFont typeface="Wingdings 3" pitchFamily="18" charset="2"/>
              <a:buNone/>
              <a:defRPr/>
            </a:pPr>
            <a:r>
              <a:rPr lang="en-US" dirty="0">
                <a:solidFill>
                  <a:srgbClr val="002060"/>
                </a:solidFill>
              </a:rPr>
              <a:t>         1= Strongly Disagree   2=Disagree   3=Agree   4=Strongly Agree</a:t>
            </a:r>
          </a:p>
        </p:txBody>
      </p:sp>
      <p:pic>
        <p:nvPicPr>
          <p:cNvPr id="3" name="Picture 3" descr="C:\Users\Glenn Tecker\AppData\Local\Microsoft\Windows\INetCache\IE\GJ77W1KL\preguntas[1].jpg">
            <a:extLst>
              <a:ext uri="{FF2B5EF4-FFF2-40B4-BE49-F238E27FC236}">
                <a16:creationId xmlns:a16="http://schemas.microsoft.com/office/drawing/2014/main" id="{EBD44AA0-1B59-4CC3-8EEE-F1864AE734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34" y="162321"/>
            <a:ext cx="1509923" cy="111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96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3693-C921-45BB-AD92-D85FC4DA5E2B}"/>
              </a:ext>
            </a:extLst>
          </p:cNvPr>
          <p:cNvSpPr>
            <a:spLocks noGrp="1"/>
          </p:cNvSpPr>
          <p:nvPr>
            <p:ph type="title"/>
          </p:nvPr>
        </p:nvSpPr>
        <p:spPr>
          <a:xfrm>
            <a:off x="594603" y="113333"/>
            <a:ext cx="7886700" cy="994172"/>
          </a:xfrm>
        </p:spPr>
        <p:txBody>
          <a:bodyPr>
            <a:normAutofit/>
          </a:bodyPr>
          <a:lstStyle/>
          <a:p>
            <a:r>
              <a:rPr lang="en-US" sz="4000" dirty="0">
                <a:solidFill>
                  <a:schemeClr val="accent1">
                    <a:lumMod val="90000"/>
                    <a:lumOff val="10000"/>
                  </a:schemeClr>
                </a:solidFill>
              </a:rPr>
              <a:t>Discussion Prompt</a:t>
            </a:r>
          </a:p>
        </p:txBody>
      </p:sp>
      <p:sp>
        <p:nvSpPr>
          <p:cNvPr id="3" name="Content Placeholder 2">
            <a:extLst>
              <a:ext uri="{FF2B5EF4-FFF2-40B4-BE49-F238E27FC236}">
                <a16:creationId xmlns:a16="http://schemas.microsoft.com/office/drawing/2014/main" id="{8D7D2EC0-D4C6-4CC4-86E7-18929DF70E71}"/>
              </a:ext>
            </a:extLst>
          </p:cNvPr>
          <p:cNvSpPr>
            <a:spLocks noGrp="1"/>
          </p:cNvSpPr>
          <p:nvPr>
            <p:ph idx="1"/>
          </p:nvPr>
        </p:nvSpPr>
        <p:spPr>
          <a:xfrm>
            <a:off x="364210" y="1511087"/>
            <a:ext cx="8516658" cy="4541003"/>
          </a:xfrm>
        </p:spPr>
        <p:txBody>
          <a:bodyPr>
            <a:normAutofit/>
          </a:bodyPr>
          <a:lstStyle/>
          <a:p>
            <a:pPr marL="385768" indent="-385768">
              <a:buFont typeface="+mj-lt"/>
              <a:buAutoNum type="arabicPeriod"/>
            </a:pPr>
            <a:r>
              <a:rPr lang="en-US" sz="4000" dirty="0"/>
              <a:t>What part of our organization’s infrastructure needs attention right now?  </a:t>
            </a:r>
          </a:p>
          <a:p>
            <a:pPr marL="385768" indent="-385768">
              <a:buFont typeface="+mj-lt"/>
              <a:buAutoNum type="arabicPeriod"/>
            </a:pPr>
            <a:r>
              <a:rPr lang="en-US" sz="4000" dirty="0"/>
              <a:t>What might need attention in the next six months? Next year?</a:t>
            </a:r>
          </a:p>
        </p:txBody>
      </p:sp>
    </p:spTree>
    <p:extLst>
      <p:ext uri="{BB962C8B-B14F-4D97-AF65-F5344CB8AC3E}">
        <p14:creationId xmlns:p14="http://schemas.microsoft.com/office/powerpoint/2010/main" val="96471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89"/>
            <a:ext cx="8229600" cy="1143000"/>
          </a:xfrm>
        </p:spPr>
        <p:txBody>
          <a:bodyPr>
            <a:normAutofit/>
          </a:bodyPr>
          <a:lstStyle/>
          <a:p>
            <a:r>
              <a:rPr lang="en-US" sz="4000" b="1" u="sng" dirty="0">
                <a:solidFill>
                  <a:schemeClr val="accent1">
                    <a:lumMod val="90000"/>
                    <a:lumOff val="10000"/>
                  </a:schemeClr>
                </a:solidFill>
              </a:rPr>
              <a:t>Discussion Thread IV</a:t>
            </a:r>
          </a:p>
        </p:txBody>
      </p:sp>
      <p:sp>
        <p:nvSpPr>
          <p:cNvPr id="3" name="Content Placeholder 2"/>
          <p:cNvSpPr>
            <a:spLocks noGrp="1"/>
          </p:cNvSpPr>
          <p:nvPr>
            <p:ph sz="quarter" idx="4294967295"/>
          </p:nvPr>
        </p:nvSpPr>
        <p:spPr>
          <a:xfrm>
            <a:off x="1112043" y="2048594"/>
            <a:ext cx="6919913" cy="4095750"/>
          </a:xfrm>
        </p:spPr>
        <p:txBody>
          <a:bodyPr/>
          <a:lstStyle/>
          <a:p>
            <a:pPr lvl="0">
              <a:buFont typeface="Arial" panose="020B0604020202020204" pitchFamily="34" charset="0"/>
              <a:buChar char="•"/>
            </a:pPr>
            <a:r>
              <a:rPr lang="en-US" sz="3000" dirty="0"/>
              <a:t>Effective Decisions</a:t>
            </a:r>
          </a:p>
          <a:p>
            <a:pPr lvl="0">
              <a:buFont typeface="Arial" panose="020B0604020202020204" pitchFamily="34" charset="0"/>
              <a:buChar char="•"/>
            </a:pPr>
            <a:r>
              <a:rPr lang="en-US" sz="3000" dirty="0"/>
              <a:t>Balanced Board</a:t>
            </a:r>
          </a:p>
          <a:p>
            <a:pPr lvl="0">
              <a:buFont typeface="Arial" panose="020B0604020202020204" pitchFamily="34" charset="0"/>
              <a:buChar char="•"/>
            </a:pPr>
            <a:r>
              <a:rPr lang="en-US" sz="3000" dirty="0"/>
              <a:t>Board Agenda</a:t>
            </a:r>
          </a:p>
          <a:p>
            <a:pPr lvl="0">
              <a:buFont typeface="Arial" panose="020B0604020202020204" pitchFamily="34" charset="0"/>
              <a:buChar char="•"/>
            </a:pPr>
            <a:r>
              <a:rPr lang="en-US" sz="3000" dirty="0"/>
              <a:t>Effective Engagement</a:t>
            </a:r>
          </a:p>
          <a:p>
            <a:pPr lvl="0">
              <a:buFont typeface="Arial" panose="020B0604020202020204" pitchFamily="34" charset="0"/>
              <a:buChar char="•"/>
            </a:pPr>
            <a:r>
              <a:rPr lang="en-US" sz="3000" dirty="0"/>
              <a:t>Assessing Performance</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flipH="1">
            <a:off x="5312141" y="2400870"/>
            <a:ext cx="3338174" cy="250363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38676" y="901148"/>
            <a:ext cx="3177858" cy="1077218"/>
          </a:xfrm>
          <a:prstGeom prst="rect">
            <a:avLst/>
          </a:prstGeom>
          <a:noFill/>
        </p:spPr>
        <p:txBody>
          <a:bodyPr wrap="none" rtlCol="0" anchor="t">
            <a:spAutoFit/>
          </a:bodyPr>
          <a:lstStyle/>
          <a:p>
            <a:r>
              <a:rPr lang="en-US" sz="3200" dirty="0">
                <a:solidFill>
                  <a:schemeClr val="accent1"/>
                </a:solidFill>
                <a:latin typeface="+mj-lt"/>
              </a:rPr>
              <a:t>Leading the Board</a:t>
            </a:r>
          </a:p>
          <a:p>
            <a:endParaRPr lang="en-US" sz="3200" dirty="0">
              <a:solidFill>
                <a:schemeClr val="accent1"/>
              </a:solidFill>
              <a:latin typeface="+mj-lt"/>
            </a:endParaRPr>
          </a:p>
        </p:txBody>
      </p:sp>
    </p:spTree>
    <p:extLst>
      <p:ext uri="{BB962C8B-B14F-4D97-AF65-F5344CB8AC3E}">
        <p14:creationId xmlns:p14="http://schemas.microsoft.com/office/powerpoint/2010/main" val="77935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Trust in Decisions</a:t>
            </a:r>
          </a:p>
        </p:txBody>
      </p:sp>
      <p:sp>
        <p:nvSpPr>
          <p:cNvPr id="3" name="Content Placeholder 2"/>
          <p:cNvSpPr>
            <a:spLocks noGrp="1"/>
          </p:cNvSpPr>
          <p:nvPr>
            <p:ph sz="quarter" idx="12"/>
          </p:nvPr>
        </p:nvSpPr>
        <p:spPr>
          <a:xfrm>
            <a:off x="457200" y="1547814"/>
            <a:ext cx="8229600" cy="1290390"/>
          </a:xfrm>
        </p:spPr>
        <p:txBody>
          <a:bodyPr/>
          <a:lstStyle/>
          <a:p>
            <a:pPr marL="0" indent="0">
              <a:buNone/>
            </a:pPr>
            <a:r>
              <a:rPr lang="en-US" sz="3600" dirty="0">
                <a:solidFill>
                  <a:schemeClr val="tx1"/>
                </a:solidFill>
              </a:rPr>
              <a:t>Members will respect governance they perceive to be:</a:t>
            </a:r>
          </a:p>
          <a:p>
            <a:pPr marL="0" indent="0" algn="ctr">
              <a:buNone/>
            </a:pPr>
            <a:endParaRPr lang="en-US" sz="2000" dirty="0">
              <a:solidFill>
                <a:schemeClr val="tx1"/>
              </a:solidFill>
            </a:endParaRPr>
          </a:p>
        </p:txBody>
      </p:sp>
      <p:sp>
        <p:nvSpPr>
          <p:cNvPr id="4" name="TextBox 3"/>
          <p:cNvSpPr txBox="1"/>
          <p:nvPr/>
        </p:nvSpPr>
        <p:spPr>
          <a:xfrm>
            <a:off x="904975" y="3146964"/>
            <a:ext cx="2705115" cy="1754326"/>
          </a:xfrm>
          <a:prstGeom prst="rect">
            <a:avLst/>
          </a:prstGeom>
          <a:noFill/>
        </p:spPr>
        <p:txBody>
          <a:bodyPr wrap="square" rtlCol="0">
            <a:spAutoFit/>
          </a:bodyPr>
          <a:lstStyle/>
          <a:p>
            <a:pPr algn="ctr"/>
            <a:r>
              <a:rPr lang="en-US" sz="3600" b="1" dirty="0">
                <a:solidFill>
                  <a:srgbClr val="002060"/>
                </a:solidFill>
                <a:latin typeface="+mn-lt"/>
              </a:rPr>
              <a:t>Credible </a:t>
            </a:r>
          </a:p>
          <a:p>
            <a:pPr algn="ctr"/>
            <a:r>
              <a:rPr lang="en-US" sz="3600" dirty="0">
                <a:latin typeface="+mn-lt"/>
              </a:rPr>
              <a:t>and </a:t>
            </a:r>
          </a:p>
          <a:p>
            <a:pPr algn="ctr"/>
            <a:r>
              <a:rPr lang="en-US" sz="3600" b="1" dirty="0">
                <a:solidFill>
                  <a:srgbClr val="002060"/>
                </a:solidFill>
                <a:latin typeface="+mn-lt"/>
              </a:rPr>
              <a:t>Legitimate</a:t>
            </a:r>
          </a:p>
        </p:txBody>
      </p:sp>
      <p:pic>
        <p:nvPicPr>
          <p:cNvPr id="10" name="Picture 9" descr="could build trust from day one or it takes years to build that trust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8293" y="2122741"/>
            <a:ext cx="5076865" cy="3807649"/>
          </a:xfrm>
          <a:prstGeom prst="rect">
            <a:avLst/>
          </a:prstGeom>
          <a:effectLst>
            <a:glow>
              <a:schemeClr val="accent1">
                <a:alpha val="40000"/>
              </a:schemeClr>
            </a:glow>
            <a:softEdge rad="0"/>
          </a:effectLst>
        </p:spPr>
      </p:pic>
    </p:spTree>
    <p:extLst>
      <p:ext uri="{BB962C8B-B14F-4D97-AF65-F5344CB8AC3E}">
        <p14:creationId xmlns:p14="http://schemas.microsoft.com/office/powerpoint/2010/main" val="779448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Glenn Tecker\AppData\Local\Microsoft\Windows\INetCache\IE\WWNQ7Y47\2136954043_b670879bac_o[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96635" y="1903265"/>
            <a:ext cx="5443869" cy="4322134"/>
          </a:xfrm>
          <a:prstGeom prst="rect">
            <a:avLst/>
          </a:prstGeom>
          <a:noFill/>
          <a:extLst>
            <a:ext uri="{909E8E84-426E-40DD-AFC4-6F175D3DCCD1}">
              <a14:hiddenFill xmlns:a14="http://schemas.microsoft.com/office/drawing/2010/main">
                <a:solidFill>
                  <a:srgbClr val="FFFFFF"/>
                </a:solidFill>
              </a14:hiddenFill>
            </a:ext>
          </a:extLst>
        </p:spPr>
      </p:pic>
      <p:sp>
        <p:nvSpPr>
          <p:cNvPr id="103426" name="Title 1"/>
          <p:cNvSpPr>
            <a:spLocks noGrp="1"/>
          </p:cNvSpPr>
          <p:nvPr>
            <p:ph type="title"/>
          </p:nvPr>
        </p:nvSpPr>
        <p:spPr bwMode="auto">
          <a:xfrm>
            <a:off x="662940" y="274638"/>
            <a:ext cx="848106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4000" dirty="0">
                <a:solidFill>
                  <a:schemeClr val="accent1">
                    <a:lumMod val="90000"/>
                    <a:lumOff val="10000"/>
                  </a:schemeClr>
                </a:solidFill>
              </a:rPr>
              <a:t>Decision Making</a:t>
            </a:r>
            <a:endParaRPr lang="en-US" sz="4000" b="1" dirty="0">
              <a:solidFill>
                <a:schemeClr val="accent1">
                  <a:lumMod val="90000"/>
                  <a:lumOff val="10000"/>
                </a:schemeClr>
              </a:solidFill>
              <a:ea typeface="ＭＳ Ｐゴシック" pitchFamily="34" charset="-128"/>
            </a:endParaRPr>
          </a:p>
        </p:txBody>
      </p:sp>
      <p:sp>
        <p:nvSpPr>
          <p:cNvPr id="103427" name="Text Placeholder 2"/>
          <p:cNvSpPr>
            <a:spLocks noGrp="1"/>
          </p:cNvSpPr>
          <p:nvPr>
            <p:ph type="body" sz="half" idx="1"/>
          </p:nvPr>
        </p:nvSpPr>
        <p:spPr bwMode="auto">
          <a:xfrm>
            <a:off x="457200" y="1121735"/>
            <a:ext cx="8229600" cy="209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r>
              <a:rPr lang="en-US" sz="3600" dirty="0"/>
              <a:t>Performance ultimately is the sum of the strategic decisions you make and execute.</a:t>
            </a:r>
          </a:p>
        </p:txBody>
      </p:sp>
    </p:spTree>
    <p:extLst>
      <p:ext uri="{BB962C8B-B14F-4D97-AF65-F5344CB8AC3E}">
        <p14:creationId xmlns:p14="http://schemas.microsoft.com/office/powerpoint/2010/main" val="43380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1">
                    <a:lumMod val="90000"/>
                    <a:lumOff val="10000"/>
                  </a:schemeClr>
                </a:solidFill>
              </a:rPr>
              <a:t>Why People Behave the Way They Do</a:t>
            </a:r>
          </a:p>
        </p:txBody>
      </p:sp>
      <p:sp>
        <p:nvSpPr>
          <p:cNvPr id="3" name="Content Placeholder 2"/>
          <p:cNvSpPr>
            <a:spLocks noGrp="1"/>
          </p:cNvSpPr>
          <p:nvPr>
            <p:ph sz="quarter" idx="12"/>
          </p:nvPr>
        </p:nvSpPr>
        <p:spPr>
          <a:xfrm>
            <a:off x="350324" y="1343103"/>
            <a:ext cx="7867701" cy="4160837"/>
          </a:xfrm>
        </p:spPr>
        <p:txBody>
          <a:bodyPr>
            <a:noAutofit/>
          </a:bodyPr>
          <a:lstStyle/>
          <a:p>
            <a:r>
              <a:rPr lang="en-US" sz="4000" dirty="0">
                <a:solidFill>
                  <a:schemeClr val="tx1"/>
                </a:solidFill>
              </a:rPr>
              <a:t>What is </a:t>
            </a:r>
            <a:r>
              <a:rPr lang="en-US" sz="4000" b="1" dirty="0">
                <a:solidFill>
                  <a:schemeClr val="tx1"/>
                </a:solidFill>
              </a:rPr>
              <a:t>perceived</a:t>
            </a:r>
            <a:r>
              <a:rPr lang="en-US" sz="4000" dirty="0">
                <a:solidFill>
                  <a:schemeClr val="tx1"/>
                </a:solidFill>
              </a:rPr>
              <a:t> is.</a:t>
            </a:r>
          </a:p>
          <a:p>
            <a:r>
              <a:rPr lang="en-US" sz="4000" dirty="0">
                <a:solidFill>
                  <a:schemeClr val="tx1"/>
                </a:solidFill>
              </a:rPr>
              <a:t>Perceptions are based on </a:t>
            </a:r>
            <a:r>
              <a:rPr lang="en-US" sz="4000" b="1" dirty="0">
                <a:solidFill>
                  <a:schemeClr val="tx1"/>
                </a:solidFill>
              </a:rPr>
              <a:t>available</a:t>
            </a:r>
            <a:r>
              <a:rPr lang="en-US" sz="4000" dirty="0">
                <a:solidFill>
                  <a:schemeClr val="tx1"/>
                </a:solidFill>
              </a:rPr>
              <a:t> information.</a:t>
            </a:r>
          </a:p>
          <a:p>
            <a:r>
              <a:rPr lang="en-US" sz="4000" dirty="0">
                <a:solidFill>
                  <a:schemeClr val="tx1"/>
                </a:solidFill>
              </a:rPr>
              <a:t>In the absence of information, we </a:t>
            </a:r>
            <a:r>
              <a:rPr lang="en-US" sz="4000" b="1" dirty="0">
                <a:solidFill>
                  <a:schemeClr val="tx1"/>
                </a:solidFill>
              </a:rPr>
              <a:t>assume</a:t>
            </a:r>
            <a:r>
              <a:rPr lang="en-US" sz="4000" dirty="0">
                <a:solidFill>
                  <a:schemeClr val="tx1"/>
                </a:solidFill>
              </a:rPr>
              <a:t>.</a:t>
            </a:r>
          </a:p>
          <a:p>
            <a:r>
              <a:rPr lang="en-US" sz="4000" dirty="0">
                <a:solidFill>
                  <a:schemeClr val="tx1"/>
                </a:solidFill>
              </a:rPr>
              <a:t>Behavior, no matter how crazy, has a </a:t>
            </a:r>
            <a:r>
              <a:rPr lang="en-US" sz="4000" b="1" dirty="0">
                <a:solidFill>
                  <a:schemeClr val="tx1"/>
                </a:solidFill>
              </a:rPr>
              <a:t>logical</a:t>
            </a:r>
            <a:r>
              <a:rPr lang="en-US" sz="4000" dirty="0">
                <a:solidFill>
                  <a:schemeClr val="tx1"/>
                </a:solidFill>
              </a:rPr>
              <a:t> basis.</a:t>
            </a:r>
          </a:p>
        </p:txBody>
      </p:sp>
    </p:spTree>
    <p:extLst>
      <p:ext uri="{BB962C8B-B14F-4D97-AF65-F5344CB8AC3E}">
        <p14:creationId xmlns:p14="http://schemas.microsoft.com/office/powerpoint/2010/main" val="4274881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2"/>
          <p:cNvSpPr>
            <a:spLocks noGrp="1"/>
          </p:cNvSpPr>
          <p:nvPr>
            <p:ph type="title"/>
          </p:nvPr>
        </p:nvSpPr>
        <p:spPr bwMode="auto">
          <a:xfrm>
            <a:off x="296556" y="0"/>
            <a:ext cx="8482012" cy="902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sz="4000" dirty="0">
                <a:solidFill>
                  <a:schemeClr val="accent1">
                    <a:lumMod val="90000"/>
                    <a:lumOff val="10000"/>
                  </a:schemeClr>
                </a:solidFill>
                <a:ea typeface="ＭＳ Ｐゴシック" pitchFamily="34" charset="-128"/>
              </a:rPr>
              <a:t>Rate Your Decision Effectiveness</a:t>
            </a:r>
          </a:p>
        </p:txBody>
      </p:sp>
      <p:sp>
        <p:nvSpPr>
          <p:cNvPr id="13314" name="Content Placeholder 1"/>
          <p:cNvSpPr>
            <a:spLocks noGrp="1"/>
          </p:cNvSpPr>
          <p:nvPr>
            <p:ph idx="4294967295"/>
          </p:nvPr>
        </p:nvSpPr>
        <p:spPr>
          <a:xfrm>
            <a:off x="542925" y="902825"/>
            <a:ext cx="8601075" cy="5078412"/>
          </a:xfrm>
          <a:prstGeom prst="rect">
            <a:avLst/>
          </a:prstGeom>
        </p:spPr>
        <p:txBody>
          <a:bodyPr>
            <a:normAutofit lnSpcReduction="10000"/>
          </a:bodyPr>
          <a:lstStyle/>
          <a:p>
            <a:pPr algn="ctr" eaLnBrk="1" hangingPunct="1">
              <a:buFont typeface="Wingdings 3" pitchFamily="18" charset="2"/>
              <a:buNone/>
              <a:defRPr/>
            </a:pPr>
            <a:r>
              <a:rPr lang="en-US" sz="2000" dirty="0">
                <a:solidFill>
                  <a:srgbClr val="C00000"/>
                </a:solidFill>
              </a:rPr>
              <a:t>4 = Most of the time   3 = Some of the time     2 = Infrequently    1 = Never</a:t>
            </a:r>
          </a:p>
          <a:p>
            <a:pPr algn="ctr" eaLnBrk="1" hangingPunct="1">
              <a:buFont typeface="Wingdings 3" pitchFamily="18" charset="2"/>
              <a:buNone/>
              <a:defRPr/>
            </a:pPr>
            <a:endParaRPr lang="en-US" sz="1100" dirty="0">
              <a:solidFill>
                <a:srgbClr val="002060"/>
              </a:solidFill>
            </a:endParaRPr>
          </a:p>
          <a:p>
            <a:pPr marL="457200" indent="-457200">
              <a:buFont typeface="Wingdings 3" pitchFamily="18" charset="2"/>
              <a:buAutoNum type="arabicPeriod"/>
              <a:defRPr/>
            </a:pPr>
            <a:r>
              <a:rPr lang="en-US" sz="2000" dirty="0"/>
              <a:t>	</a:t>
            </a:r>
            <a:r>
              <a:rPr lang="en-US" sz="2000" b="1" dirty="0"/>
              <a:t>QUALITY  </a:t>
            </a:r>
            <a:r>
              <a:rPr lang="en-US" sz="2000" dirty="0"/>
              <a:t> When looking back on critical decisions, we find that we 		chose the right course of action.</a:t>
            </a:r>
          </a:p>
          <a:p>
            <a:pPr marL="0" indent="0">
              <a:buNone/>
              <a:defRPr/>
            </a:pPr>
            <a:r>
              <a:rPr lang="en-US" sz="2000" i="1" dirty="0">
                <a:solidFill>
                  <a:srgbClr val="00418D"/>
                </a:solidFill>
              </a:rPr>
              <a:t>		Cite examples of when the organization chose wisely.</a:t>
            </a:r>
          </a:p>
          <a:p>
            <a:pPr marL="0" indent="0">
              <a:buNone/>
              <a:defRPr/>
            </a:pPr>
            <a:endParaRPr lang="en-US" sz="900" i="1" dirty="0">
              <a:solidFill>
                <a:srgbClr val="00418D"/>
              </a:solidFill>
            </a:endParaRPr>
          </a:p>
          <a:p>
            <a:pPr marL="0" indent="0">
              <a:buNone/>
              <a:defRPr/>
            </a:pPr>
            <a:r>
              <a:rPr lang="en-US" sz="2000" dirty="0"/>
              <a:t>2. 	</a:t>
            </a:r>
            <a:r>
              <a:rPr lang="en-US" sz="2000" b="1" dirty="0"/>
              <a:t>SPEED</a:t>
            </a:r>
            <a:r>
              <a:rPr lang="en-US" sz="2000" dirty="0"/>
              <a:t>   We make critical decisions with sufficient pace.</a:t>
            </a:r>
          </a:p>
          <a:p>
            <a:pPr marL="0" indent="0">
              <a:buNone/>
              <a:defRPr/>
            </a:pPr>
            <a:r>
              <a:rPr lang="en-US" sz="2000" i="1" dirty="0">
                <a:solidFill>
                  <a:srgbClr val="00418D"/>
                </a:solidFill>
              </a:rPr>
              <a:t>		Have opportunities been lost as a result of slow decision-making?</a:t>
            </a:r>
          </a:p>
          <a:p>
            <a:pPr marL="0" indent="0">
              <a:buNone/>
              <a:defRPr/>
            </a:pPr>
            <a:endParaRPr lang="en-US" sz="900" i="1" dirty="0">
              <a:solidFill>
                <a:srgbClr val="00418D"/>
              </a:solidFill>
            </a:endParaRPr>
          </a:p>
          <a:p>
            <a:pPr marL="0" indent="0">
              <a:buNone/>
              <a:defRPr/>
            </a:pPr>
            <a:r>
              <a:rPr lang="en-US" sz="2000" dirty="0"/>
              <a:t>3.	</a:t>
            </a:r>
            <a:r>
              <a:rPr lang="en-US" sz="2000" b="1" dirty="0"/>
              <a:t>YIELD  </a:t>
            </a:r>
            <a:r>
              <a:rPr lang="en-US" sz="2000" dirty="0"/>
              <a:t>We execute critical decisions as intended.</a:t>
            </a:r>
          </a:p>
          <a:p>
            <a:pPr marL="0" indent="0">
              <a:buNone/>
              <a:defRPr/>
            </a:pPr>
            <a:r>
              <a:rPr lang="en-US" sz="2000" i="1" dirty="0">
                <a:solidFill>
                  <a:srgbClr val="00418D"/>
                </a:solidFill>
              </a:rPr>
              <a:t>		Are measures of success and/or “check-in” points established in 			advance of implementation? </a:t>
            </a:r>
          </a:p>
          <a:p>
            <a:pPr marL="0" indent="0">
              <a:buNone/>
              <a:defRPr/>
            </a:pPr>
            <a:endParaRPr lang="en-US" sz="900" i="1" dirty="0">
              <a:solidFill>
                <a:srgbClr val="00418D"/>
              </a:solidFill>
            </a:endParaRPr>
          </a:p>
          <a:p>
            <a:pPr marL="457200" indent="-457200">
              <a:buAutoNum type="arabicPeriod" startAt="4"/>
              <a:defRPr/>
            </a:pPr>
            <a:r>
              <a:rPr lang="en-US" sz="2000" dirty="0"/>
              <a:t>	</a:t>
            </a:r>
            <a:r>
              <a:rPr lang="en-US" sz="2000" b="1" dirty="0"/>
              <a:t>EFFORT  </a:t>
            </a:r>
            <a:r>
              <a:rPr lang="en-US" sz="2000" dirty="0"/>
              <a:t>In making and executing critical decisions, we put in the 			right amount of effort.</a:t>
            </a:r>
          </a:p>
          <a:p>
            <a:pPr marL="0" indent="0">
              <a:buNone/>
              <a:defRPr/>
            </a:pPr>
            <a:r>
              <a:rPr lang="en-US" sz="2000" i="1" dirty="0">
                <a:solidFill>
                  <a:srgbClr val="00418D"/>
                </a:solidFill>
              </a:rPr>
              <a:t>		Do we consider the resources required for success and 				impact on other initiatives, projects, programs or service?</a:t>
            </a:r>
          </a:p>
          <a:p>
            <a:pPr marL="457200" indent="-457200">
              <a:spcAft>
                <a:spcPts val="600"/>
              </a:spcAft>
              <a:buAutoNum type="arabicPeriod" startAt="4"/>
              <a:defRPr/>
            </a:pPr>
            <a:endParaRPr lang="en-US" sz="2000" dirty="0"/>
          </a:p>
        </p:txBody>
      </p:sp>
    </p:spTree>
    <p:extLst>
      <p:ext uri="{BB962C8B-B14F-4D97-AF65-F5344CB8AC3E}">
        <p14:creationId xmlns:p14="http://schemas.microsoft.com/office/powerpoint/2010/main" val="131441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27"/>
            <a:ext cx="8229600" cy="718215"/>
          </a:xfrm>
        </p:spPr>
        <p:txBody>
          <a:bodyPr>
            <a:normAutofit fontScale="90000"/>
          </a:bodyPr>
          <a:lstStyle/>
          <a:p>
            <a:r>
              <a:rPr lang="en-US" sz="4400" dirty="0">
                <a:solidFill>
                  <a:schemeClr val="accent1">
                    <a:lumMod val="90000"/>
                    <a:lumOff val="10000"/>
                  </a:schemeClr>
                </a:solidFill>
                <a:latin typeface="+mn-lt"/>
                <a:cs typeface="+mn-cs"/>
              </a:rPr>
              <a:t>Flaws</a:t>
            </a:r>
            <a:r>
              <a:rPr lang="en-US" sz="4000" dirty="0">
                <a:solidFill>
                  <a:schemeClr val="accent1">
                    <a:lumMod val="90000"/>
                    <a:lumOff val="10000"/>
                  </a:schemeClr>
                </a:solidFill>
                <a:latin typeface="+mn-lt"/>
                <a:cs typeface="+mn-cs"/>
              </a:rPr>
              <a:t> in Decision Making</a:t>
            </a:r>
            <a:br>
              <a:rPr lang="en-US" sz="2800" dirty="0">
                <a:solidFill>
                  <a:schemeClr val="accent1">
                    <a:lumMod val="90000"/>
                    <a:lumOff val="10000"/>
                  </a:schemeClr>
                </a:solidFill>
              </a:rPr>
            </a:br>
            <a:r>
              <a:rPr lang="en-US" sz="1600" i="1" dirty="0"/>
              <a:t>(Adapted from “Hidden Flaws in Strategy” by Charles Roxburgh, 2003)</a:t>
            </a:r>
          </a:p>
        </p:txBody>
      </p:sp>
      <p:graphicFrame>
        <p:nvGraphicFramePr>
          <p:cNvPr id="4" name="Table 3"/>
          <p:cNvGraphicFramePr>
            <a:graphicFrameLocks noGrp="1"/>
          </p:cNvGraphicFramePr>
          <p:nvPr>
            <p:extLst>
              <p:ext uri="{D42A27DB-BD31-4B8C-83A1-F6EECF244321}">
                <p14:modId xmlns:p14="http://schemas.microsoft.com/office/powerpoint/2010/main" val="2768606962"/>
              </p:ext>
            </p:extLst>
          </p:nvPr>
        </p:nvGraphicFramePr>
        <p:xfrm>
          <a:off x="495275" y="941294"/>
          <a:ext cx="8093034" cy="5029200"/>
        </p:xfrm>
        <a:graphic>
          <a:graphicData uri="http://schemas.openxmlformats.org/drawingml/2006/table">
            <a:tbl>
              <a:tblPr firstRow="1" bandRow="1">
                <a:tableStyleId>{00A15C55-8517-42AA-B614-E9B94910E393}</a:tableStyleId>
              </a:tblPr>
              <a:tblGrid>
                <a:gridCol w="4851070">
                  <a:extLst>
                    <a:ext uri="{9D8B030D-6E8A-4147-A177-3AD203B41FA5}">
                      <a16:colId xmlns:a16="http://schemas.microsoft.com/office/drawing/2014/main" val="20000"/>
                    </a:ext>
                  </a:extLst>
                </a:gridCol>
                <a:gridCol w="3241964">
                  <a:extLst>
                    <a:ext uri="{9D8B030D-6E8A-4147-A177-3AD203B41FA5}">
                      <a16:colId xmlns:a16="http://schemas.microsoft.com/office/drawing/2014/main" val="20001"/>
                    </a:ext>
                  </a:extLst>
                </a:gridCol>
              </a:tblGrid>
              <a:tr h="551133">
                <a:tc>
                  <a:txBody>
                    <a:bodyPr/>
                    <a:lstStyle/>
                    <a:p>
                      <a:r>
                        <a:rPr lang="en-US" sz="1600" dirty="0">
                          <a:solidFill>
                            <a:schemeClr val="tx1"/>
                          </a:solidFill>
                        </a:rPr>
                        <a:t>Overconfidence</a:t>
                      </a:r>
                      <a:r>
                        <a:rPr lang="en-US" sz="1600" baseline="0" dirty="0">
                          <a:solidFill>
                            <a:schemeClr val="tx1"/>
                          </a:solidFill>
                        </a:rPr>
                        <a:t> </a:t>
                      </a:r>
                      <a:r>
                        <a:rPr lang="en-US" sz="1600" b="0" baseline="0" dirty="0">
                          <a:solidFill>
                            <a:schemeClr val="tx1"/>
                          </a:solidFill>
                        </a:rPr>
                        <a:t>– the tendency to want to do more than is possible.</a:t>
                      </a:r>
                      <a:endParaRPr lang="en-US" sz="1600" dirty="0">
                        <a:solidFill>
                          <a:schemeClr val="tx1"/>
                        </a:solidFill>
                      </a:endParaRPr>
                    </a:p>
                  </a:txBody>
                  <a:tcPr>
                    <a:solidFill>
                      <a:schemeClr val="accent4">
                        <a:lumMod val="20000"/>
                        <a:lumOff val="80000"/>
                      </a:schemeClr>
                    </a:solidFill>
                  </a:tcPr>
                </a:tc>
                <a:tc>
                  <a:txBody>
                    <a:bodyPr/>
                    <a:lstStyle/>
                    <a:p>
                      <a:endParaRPr lang="en-US" sz="1600" dirty="0">
                        <a:solidFill>
                          <a:schemeClr val="tx1"/>
                        </a:solidFill>
                      </a:endParaRPr>
                    </a:p>
                    <a:p>
                      <a:endParaRPr lang="en-US" sz="16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10000"/>
                  </a:ext>
                </a:extLst>
              </a:tr>
              <a:tr h="822960">
                <a:tc>
                  <a:txBody>
                    <a:bodyPr/>
                    <a:lstStyle/>
                    <a:p>
                      <a:r>
                        <a:rPr lang="en-US" sz="1600" b="1" dirty="0">
                          <a:solidFill>
                            <a:schemeClr val="tx1"/>
                          </a:solidFill>
                        </a:rPr>
                        <a:t>“Mental Accounting” </a:t>
                      </a:r>
                      <a:r>
                        <a:rPr lang="en-US" sz="1600" dirty="0">
                          <a:solidFill>
                            <a:schemeClr val="tx1"/>
                          </a:solidFill>
                        </a:rPr>
                        <a:t>– the tendency</a:t>
                      </a:r>
                      <a:r>
                        <a:rPr lang="en-US" sz="1600" baseline="0" dirty="0">
                          <a:solidFill>
                            <a:schemeClr val="tx1"/>
                          </a:solidFill>
                        </a:rPr>
                        <a:t> to misunderstand how the sources of revenue relate to how money is spent.</a:t>
                      </a:r>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10001"/>
                  </a:ext>
                </a:extLst>
              </a:tr>
              <a:tr h="822960">
                <a:tc>
                  <a:txBody>
                    <a:bodyPr/>
                    <a:lstStyle/>
                    <a:p>
                      <a:r>
                        <a:rPr lang="en-US" sz="1600" b="1" dirty="0">
                          <a:solidFill>
                            <a:schemeClr val="tx1"/>
                          </a:solidFill>
                        </a:rPr>
                        <a:t>Status</a:t>
                      </a:r>
                      <a:r>
                        <a:rPr lang="en-US" sz="1600" b="1" baseline="0" dirty="0">
                          <a:solidFill>
                            <a:schemeClr val="tx1"/>
                          </a:solidFill>
                        </a:rPr>
                        <a:t> Quo Bias </a:t>
                      </a:r>
                      <a:r>
                        <a:rPr lang="en-US" sz="1600" baseline="0" dirty="0">
                          <a:solidFill>
                            <a:schemeClr val="tx1"/>
                          </a:solidFill>
                        </a:rPr>
                        <a:t>– the tendency to want to leave things as they are.</a:t>
                      </a:r>
                    </a:p>
                    <a:p>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10002"/>
                  </a:ext>
                </a:extLst>
              </a:tr>
              <a:tr h="579120">
                <a:tc>
                  <a:txBody>
                    <a:bodyPr/>
                    <a:lstStyle/>
                    <a:p>
                      <a:r>
                        <a:rPr lang="en-US" sz="1600" b="1" dirty="0">
                          <a:solidFill>
                            <a:schemeClr val="tx1"/>
                          </a:solidFill>
                        </a:rPr>
                        <a:t>Anchoring</a:t>
                      </a:r>
                      <a:r>
                        <a:rPr lang="en-US" sz="1600" dirty="0">
                          <a:solidFill>
                            <a:schemeClr val="tx1"/>
                          </a:solidFill>
                        </a:rPr>
                        <a:t> – the tendency to choose what is familiar.</a:t>
                      </a:r>
                    </a:p>
                    <a:p>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10003"/>
                  </a:ext>
                </a:extLst>
              </a:tr>
              <a:tr h="822960">
                <a:tc>
                  <a:txBody>
                    <a:bodyPr/>
                    <a:lstStyle/>
                    <a:p>
                      <a:r>
                        <a:rPr lang="en-US" sz="1600" b="1" dirty="0">
                          <a:solidFill>
                            <a:schemeClr val="tx1"/>
                          </a:solidFill>
                        </a:rPr>
                        <a:t>Sunk</a:t>
                      </a:r>
                      <a:r>
                        <a:rPr lang="en-US" sz="1600" b="1" baseline="0" dirty="0">
                          <a:solidFill>
                            <a:schemeClr val="tx1"/>
                          </a:solidFill>
                        </a:rPr>
                        <a:t>-Cost Effect </a:t>
                      </a:r>
                      <a:r>
                        <a:rPr lang="en-US" sz="1600" baseline="0" dirty="0">
                          <a:solidFill>
                            <a:schemeClr val="tx1"/>
                          </a:solidFill>
                        </a:rPr>
                        <a:t>– the tendency to keep investing in bad strategies/activities.</a:t>
                      </a:r>
                    </a:p>
                    <a:p>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10004"/>
                  </a:ext>
                </a:extLst>
              </a:tr>
              <a:tr h="822960">
                <a:tc>
                  <a:txBody>
                    <a:bodyPr/>
                    <a:lstStyle/>
                    <a:p>
                      <a:r>
                        <a:rPr lang="en-US" sz="1600" b="1" dirty="0">
                          <a:solidFill>
                            <a:schemeClr val="tx1"/>
                          </a:solidFill>
                        </a:rPr>
                        <a:t>Herding Instinct </a:t>
                      </a:r>
                      <a:r>
                        <a:rPr lang="en-US" sz="1600" dirty="0">
                          <a:solidFill>
                            <a:schemeClr val="tx1"/>
                          </a:solidFill>
                        </a:rPr>
                        <a:t>– the</a:t>
                      </a:r>
                      <a:r>
                        <a:rPr lang="en-US" sz="1600" baseline="0" dirty="0">
                          <a:solidFill>
                            <a:schemeClr val="tx1"/>
                          </a:solidFill>
                        </a:rPr>
                        <a:t> tendency to conform to the behavior and opinion of others.</a:t>
                      </a:r>
                    </a:p>
                    <a:p>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10005"/>
                  </a:ext>
                </a:extLst>
              </a:tr>
              <a:tr h="579120">
                <a:tc>
                  <a:txBody>
                    <a:bodyPr/>
                    <a:lstStyle/>
                    <a:p>
                      <a:r>
                        <a:rPr lang="en-US" sz="1600" b="1" dirty="0">
                          <a:solidFill>
                            <a:schemeClr val="tx1"/>
                          </a:solidFill>
                        </a:rPr>
                        <a:t>False Consensus </a:t>
                      </a:r>
                      <a:r>
                        <a:rPr lang="en-US" sz="1600" dirty="0">
                          <a:solidFill>
                            <a:schemeClr val="tx1"/>
                          </a:solidFill>
                        </a:rPr>
                        <a:t>– the tendency to overestimate group consensus and desire to agree with others.</a:t>
                      </a:r>
                      <a:r>
                        <a:rPr lang="en-US" sz="1600" baseline="0" dirty="0">
                          <a:solidFill>
                            <a:schemeClr val="tx1"/>
                          </a:solidFill>
                        </a:rPr>
                        <a:t> </a:t>
                      </a:r>
                      <a:endParaRPr lang="en-US" sz="1600" dirty="0">
                        <a:solidFill>
                          <a:schemeClr val="tx1"/>
                        </a:solidFill>
                      </a:endParaRPr>
                    </a:p>
                  </a:txBody>
                  <a:tcPr/>
                </a:tc>
                <a:tc>
                  <a:txBody>
                    <a:bodyPr/>
                    <a:lstStyle/>
                    <a:p>
                      <a:endParaRPr lang="en-US" sz="1600" dirty="0">
                        <a:solidFill>
                          <a:schemeClr val="tx1"/>
                        </a:solidFill>
                      </a:endParaRPr>
                    </a:p>
                  </a:txBody>
                  <a:tcPr/>
                </a:tc>
                <a:extLst>
                  <a:ext uri="{0D108BD9-81ED-4DB2-BD59-A6C34878D82A}">
                    <a16:rowId xmlns:a16="http://schemas.microsoft.com/office/drawing/2014/main" val="10006"/>
                  </a:ext>
                </a:extLst>
              </a:tr>
            </a:tbl>
          </a:graphicData>
        </a:graphic>
      </p:graphicFrame>
      <p:grpSp>
        <p:nvGrpSpPr>
          <p:cNvPr id="42" name="Group 41"/>
          <p:cNvGrpSpPr/>
          <p:nvPr/>
        </p:nvGrpSpPr>
        <p:grpSpPr>
          <a:xfrm>
            <a:off x="5346826" y="941007"/>
            <a:ext cx="3133098" cy="508662"/>
            <a:chOff x="5343904" y="1636813"/>
            <a:chExt cx="3133098" cy="508662"/>
          </a:xfrm>
        </p:grpSpPr>
        <p:cxnSp>
          <p:nvCxnSpPr>
            <p:cNvPr id="6" name="Straight Connector 5"/>
            <p:cNvCxnSpPr/>
            <p:nvPr/>
          </p:nvCxnSpPr>
          <p:spPr>
            <a:xfrm>
              <a:off x="5438900" y="2054432"/>
              <a:ext cx="2956956" cy="0"/>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8" name="Straight Connector 7"/>
            <p:cNvCxnSpPr/>
            <p:nvPr/>
          </p:nvCxnSpPr>
          <p:spPr>
            <a:xfrm flipV="1">
              <a:off x="5450775"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flipV="1">
              <a:off x="8393877" y="1907967"/>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a:xfrm flipV="1">
              <a:off x="6956957"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sp>
          <p:nvSpPr>
            <p:cNvPr id="40" name="Rectangle 39"/>
            <p:cNvSpPr/>
            <p:nvPr/>
          </p:nvSpPr>
          <p:spPr>
            <a:xfrm>
              <a:off x="5343904" y="1638193"/>
              <a:ext cx="843148" cy="21375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solidFill>
                    <a:schemeClr val="tx1"/>
                  </a:solidFill>
                </a:rPr>
                <a:t>Like us</a:t>
              </a:r>
            </a:p>
          </p:txBody>
        </p:sp>
        <p:sp>
          <p:nvSpPr>
            <p:cNvPr id="41" name="Rectangle 40"/>
            <p:cNvSpPr/>
            <p:nvPr/>
          </p:nvSpPr>
          <p:spPr>
            <a:xfrm>
              <a:off x="7158839" y="1636813"/>
              <a:ext cx="1318163" cy="21573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solidFill>
                    <a:schemeClr val="tx1"/>
                  </a:solidFill>
                </a:rPr>
                <a:t>Not like us</a:t>
              </a:r>
            </a:p>
          </p:txBody>
        </p:sp>
      </p:grpSp>
      <p:grpSp>
        <p:nvGrpSpPr>
          <p:cNvPr id="71" name="Group 70"/>
          <p:cNvGrpSpPr/>
          <p:nvPr/>
        </p:nvGrpSpPr>
        <p:grpSpPr>
          <a:xfrm>
            <a:off x="5439843" y="1829683"/>
            <a:ext cx="2956956" cy="245425"/>
            <a:chOff x="5438900" y="1900050"/>
            <a:chExt cx="2956956" cy="245425"/>
          </a:xfrm>
        </p:grpSpPr>
        <p:cxnSp>
          <p:nvCxnSpPr>
            <p:cNvPr id="72" name="Straight Connector 71"/>
            <p:cNvCxnSpPr/>
            <p:nvPr/>
          </p:nvCxnSpPr>
          <p:spPr>
            <a:xfrm>
              <a:off x="5438900" y="2054432"/>
              <a:ext cx="2956956" cy="0"/>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73" name="Straight Connector 72"/>
            <p:cNvCxnSpPr/>
            <p:nvPr/>
          </p:nvCxnSpPr>
          <p:spPr>
            <a:xfrm flipV="1">
              <a:off x="5450775"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74" name="Straight Connector 73"/>
            <p:cNvCxnSpPr/>
            <p:nvPr/>
          </p:nvCxnSpPr>
          <p:spPr>
            <a:xfrm flipV="1">
              <a:off x="8393877" y="1907967"/>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75" name="Straight Connector 74"/>
            <p:cNvCxnSpPr/>
            <p:nvPr/>
          </p:nvCxnSpPr>
          <p:spPr>
            <a:xfrm flipV="1">
              <a:off x="6956957"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grpSp>
      <p:grpSp>
        <p:nvGrpSpPr>
          <p:cNvPr id="85" name="Group 84"/>
          <p:cNvGrpSpPr/>
          <p:nvPr/>
        </p:nvGrpSpPr>
        <p:grpSpPr>
          <a:xfrm>
            <a:off x="5398280" y="3948685"/>
            <a:ext cx="2956956" cy="245425"/>
            <a:chOff x="5438900" y="1900050"/>
            <a:chExt cx="2956956" cy="245425"/>
          </a:xfrm>
        </p:grpSpPr>
        <p:cxnSp>
          <p:nvCxnSpPr>
            <p:cNvPr id="86" name="Straight Connector 85"/>
            <p:cNvCxnSpPr/>
            <p:nvPr/>
          </p:nvCxnSpPr>
          <p:spPr>
            <a:xfrm>
              <a:off x="5438900" y="2054432"/>
              <a:ext cx="2956956" cy="0"/>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87" name="Straight Connector 86"/>
            <p:cNvCxnSpPr/>
            <p:nvPr/>
          </p:nvCxnSpPr>
          <p:spPr>
            <a:xfrm flipV="1">
              <a:off x="5450775"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88" name="Straight Connector 87"/>
            <p:cNvCxnSpPr/>
            <p:nvPr/>
          </p:nvCxnSpPr>
          <p:spPr>
            <a:xfrm flipV="1">
              <a:off x="8393877" y="1907967"/>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89" name="Straight Connector 88"/>
            <p:cNvCxnSpPr/>
            <p:nvPr/>
          </p:nvCxnSpPr>
          <p:spPr>
            <a:xfrm flipV="1">
              <a:off x="6956957"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grpSp>
      <p:grpSp>
        <p:nvGrpSpPr>
          <p:cNvPr id="90" name="Group 89"/>
          <p:cNvGrpSpPr/>
          <p:nvPr/>
        </p:nvGrpSpPr>
        <p:grpSpPr>
          <a:xfrm>
            <a:off x="5358701" y="4780871"/>
            <a:ext cx="2956956" cy="245425"/>
            <a:chOff x="5438900" y="1900050"/>
            <a:chExt cx="2956956" cy="245425"/>
          </a:xfrm>
        </p:grpSpPr>
        <p:cxnSp>
          <p:nvCxnSpPr>
            <p:cNvPr id="91" name="Straight Connector 90"/>
            <p:cNvCxnSpPr/>
            <p:nvPr/>
          </p:nvCxnSpPr>
          <p:spPr>
            <a:xfrm>
              <a:off x="5438900" y="2054432"/>
              <a:ext cx="2956956" cy="0"/>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92" name="Straight Connector 91"/>
            <p:cNvCxnSpPr/>
            <p:nvPr/>
          </p:nvCxnSpPr>
          <p:spPr>
            <a:xfrm flipV="1">
              <a:off x="5450775"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93" name="Straight Connector 92"/>
            <p:cNvCxnSpPr/>
            <p:nvPr/>
          </p:nvCxnSpPr>
          <p:spPr>
            <a:xfrm flipV="1">
              <a:off x="8393877" y="1907967"/>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94" name="Straight Connector 93"/>
            <p:cNvCxnSpPr/>
            <p:nvPr/>
          </p:nvCxnSpPr>
          <p:spPr>
            <a:xfrm flipV="1">
              <a:off x="6956957"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grpSp>
      <p:grpSp>
        <p:nvGrpSpPr>
          <p:cNvPr id="95" name="Group 94"/>
          <p:cNvGrpSpPr/>
          <p:nvPr/>
        </p:nvGrpSpPr>
        <p:grpSpPr>
          <a:xfrm>
            <a:off x="5346826" y="5527039"/>
            <a:ext cx="2956956" cy="245425"/>
            <a:chOff x="5438900" y="1900050"/>
            <a:chExt cx="2956956" cy="245425"/>
          </a:xfrm>
        </p:grpSpPr>
        <p:cxnSp>
          <p:nvCxnSpPr>
            <p:cNvPr id="96" name="Straight Connector 95"/>
            <p:cNvCxnSpPr/>
            <p:nvPr/>
          </p:nvCxnSpPr>
          <p:spPr>
            <a:xfrm>
              <a:off x="5438900" y="2054432"/>
              <a:ext cx="2956956" cy="0"/>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97" name="Straight Connector 96"/>
            <p:cNvCxnSpPr/>
            <p:nvPr/>
          </p:nvCxnSpPr>
          <p:spPr>
            <a:xfrm flipV="1">
              <a:off x="5450775"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98" name="Straight Connector 97"/>
            <p:cNvCxnSpPr/>
            <p:nvPr/>
          </p:nvCxnSpPr>
          <p:spPr>
            <a:xfrm flipV="1">
              <a:off x="8393877" y="1907967"/>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99" name="Straight Connector 98"/>
            <p:cNvCxnSpPr/>
            <p:nvPr/>
          </p:nvCxnSpPr>
          <p:spPr>
            <a:xfrm flipV="1">
              <a:off x="6956957"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grpSp>
      <p:grpSp>
        <p:nvGrpSpPr>
          <p:cNvPr id="100" name="Group 99"/>
          <p:cNvGrpSpPr/>
          <p:nvPr/>
        </p:nvGrpSpPr>
        <p:grpSpPr>
          <a:xfrm>
            <a:off x="5410155" y="2658976"/>
            <a:ext cx="2956956" cy="245425"/>
            <a:chOff x="5438900" y="1900050"/>
            <a:chExt cx="2956956" cy="245425"/>
          </a:xfrm>
        </p:grpSpPr>
        <p:cxnSp>
          <p:nvCxnSpPr>
            <p:cNvPr id="101" name="Straight Connector 100"/>
            <p:cNvCxnSpPr/>
            <p:nvPr/>
          </p:nvCxnSpPr>
          <p:spPr>
            <a:xfrm>
              <a:off x="5438900" y="2054432"/>
              <a:ext cx="2956956" cy="0"/>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02" name="Straight Connector 101"/>
            <p:cNvCxnSpPr/>
            <p:nvPr/>
          </p:nvCxnSpPr>
          <p:spPr>
            <a:xfrm flipV="1">
              <a:off x="5450775"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03" name="Straight Connector 102"/>
            <p:cNvCxnSpPr/>
            <p:nvPr/>
          </p:nvCxnSpPr>
          <p:spPr>
            <a:xfrm flipV="1">
              <a:off x="8393877" y="1907967"/>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04" name="Straight Connector 103"/>
            <p:cNvCxnSpPr/>
            <p:nvPr/>
          </p:nvCxnSpPr>
          <p:spPr>
            <a:xfrm flipV="1">
              <a:off x="6956957"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grpSp>
      <p:grpSp>
        <p:nvGrpSpPr>
          <p:cNvPr id="105" name="Group 104"/>
          <p:cNvGrpSpPr/>
          <p:nvPr/>
        </p:nvGrpSpPr>
        <p:grpSpPr>
          <a:xfrm>
            <a:off x="5412905" y="3284655"/>
            <a:ext cx="2956956" cy="245425"/>
            <a:chOff x="5438900" y="1900050"/>
            <a:chExt cx="2956956" cy="245425"/>
          </a:xfrm>
        </p:grpSpPr>
        <p:cxnSp>
          <p:nvCxnSpPr>
            <p:cNvPr id="106" name="Straight Connector 105"/>
            <p:cNvCxnSpPr/>
            <p:nvPr/>
          </p:nvCxnSpPr>
          <p:spPr>
            <a:xfrm>
              <a:off x="5438900" y="2054432"/>
              <a:ext cx="2956956" cy="0"/>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07" name="Straight Connector 106"/>
            <p:cNvCxnSpPr/>
            <p:nvPr/>
          </p:nvCxnSpPr>
          <p:spPr>
            <a:xfrm flipV="1">
              <a:off x="5450775"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08" name="Straight Connector 107"/>
            <p:cNvCxnSpPr/>
            <p:nvPr/>
          </p:nvCxnSpPr>
          <p:spPr>
            <a:xfrm flipV="1">
              <a:off x="8393877" y="1907967"/>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cxnSp>
          <p:nvCxnSpPr>
            <p:cNvPr id="109" name="Straight Connector 108"/>
            <p:cNvCxnSpPr/>
            <p:nvPr/>
          </p:nvCxnSpPr>
          <p:spPr>
            <a:xfrm flipV="1">
              <a:off x="6956957" y="1900050"/>
              <a:ext cx="0" cy="237508"/>
            </a:xfrm>
            <a:prstGeom prst="line">
              <a:avLst/>
            </a:prstGeom>
            <a:effectLst/>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2215338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bwMode="auto">
          <a:xfrm>
            <a:off x="0" y="187325"/>
            <a:ext cx="9144000" cy="819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sz="4000" dirty="0">
                <a:solidFill>
                  <a:srgbClr val="3A8B46"/>
                </a:solidFill>
                <a:ea typeface="ＭＳ Ｐゴシック" pitchFamily="34" charset="-128"/>
              </a:rPr>
              <a:t> </a:t>
            </a:r>
            <a:r>
              <a:rPr lang="en-US" sz="4000" dirty="0">
                <a:solidFill>
                  <a:schemeClr val="accent1">
                    <a:lumMod val="90000"/>
                    <a:lumOff val="10000"/>
                  </a:schemeClr>
                </a:solidFill>
                <a:ea typeface="ＭＳ Ｐゴシック" pitchFamily="34" charset="-128"/>
              </a:rPr>
              <a:t>The Strategic Board Agenda</a:t>
            </a:r>
          </a:p>
        </p:txBody>
      </p:sp>
      <p:grpSp>
        <p:nvGrpSpPr>
          <p:cNvPr id="17" name="Group 16">
            <a:extLst>
              <a:ext uri="{FF2B5EF4-FFF2-40B4-BE49-F238E27FC236}">
                <a16:creationId xmlns:a16="http://schemas.microsoft.com/office/drawing/2014/main" id="{0C5932CC-C9E5-4385-AA9E-C6ABD86F1B0E}"/>
              </a:ext>
            </a:extLst>
          </p:cNvPr>
          <p:cNvGrpSpPr/>
          <p:nvPr/>
        </p:nvGrpSpPr>
        <p:grpSpPr>
          <a:xfrm>
            <a:off x="979139" y="1402563"/>
            <a:ext cx="7185721" cy="4052873"/>
            <a:chOff x="1494839" y="1757618"/>
            <a:chExt cx="6222795" cy="3509766"/>
          </a:xfrm>
        </p:grpSpPr>
        <p:sp>
          <p:nvSpPr>
            <p:cNvPr id="2" name="Rectangle 3">
              <a:extLst>
                <a:ext uri="{FF2B5EF4-FFF2-40B4-BE49-F238E27FC236}">
                  <a16:creationId xmlns:a16="http://schemas.microsoft.com/office/drawing/2014/main" id="{D0A4A303-5AB2-428D-AAB9-551C769C026F}"/>
                </a:ext>
              </a:extLst>
            </p:cNvPr>
            <p:cNvSpPr>
              <a:spLocks noChangeArrowheads="1"/>
            </p:cNvSpPr>
            <p:nvPr/>
          </p:nvSpPr>
          <p:spPr bwMode="auto">
            <a:xfrm>
              <a:off x="4577957" y="1757618"/>
              <a:ext cx="3139677" cy="728601"/>
            </a:xfrm>
            <a:prstGeom prst="rect">
              <a:avLst/>
            </a:prstGeom>
            <a:solidFill>
              <a:srgbClr val="00B0F0">
                <a:alpha val="50000"/>
              </a:srgbClr>
            </a:solidFill>
            <a:ln w="28575">
              <a:solidFill>
                <a:srgbClr val="2F07F7"/>
              </a:solidFill>
              <a:miter lim="800000"/>
              <a:headEnd/>
              <a:tailEnd/>
            </a:ln>
          </p:spPr>
          <p:txBody>
            <a:bodyPr wrap="none" anchor="ctr"/>
            <a:lstStyle/>
            <a:p>
              <a:pPr defTabSz="342887" eaLnBrk="0" fontAlgn="base" hangingPunct="0">
                <a:spcBef>
                  <a:spcPct val="0"/>
                </a:spcBef>
                <a:spcAft>
                  <a:spcPct val="0"/>
                </a:spcAft>
              </a:pPr>
              <a:endParaRPr lang="en-US" dirty="0">
                <a:solidFill>
                  <a:prstClr val="black"/>
                </a:solidFill>
                <a:latin typeface="Calibri" panose="020F0502020204030204" pitchFamily="34" charset="0"/>
                <a:ea typeface="ＭＳ Ｐゴシック" pitchFamily="34" charset="-128"/>
              </a:endParaRPr>
            </a:p>
          </p:txBody>
        </p:sp>
        <p:sp>
          <p:nvSpPr>
            <p:cNvPr id="3" name="Rectangle 4">
              <a:extLst>
                <a:ext uri="{FF2B5EF4-FFF2-40B4-BE49-F238E27FC236}">
                  <a16:creationId xmlns:a16="http://schemas.microsoft.com/office/drawing/2014/main" id="{FA6B6DE4-42A0-4F74-AA6B-67D80DA157C9}"/>
                </a:ext>
              </a:extLst>
            </p:cNvPr>
            <p:cNvSpPr>
              <a:spLocks noChangeArrowheads="1"/>
            </p:cNvSpPr>
            <p:nvPr/>
          </p:nvSpPr>
          <p:spPr bwMode="auto">
            <a:xfrm>
              <a:off x="4566050" y="3743858"/>
              <a:ext cx="3136107" cy="710715"/>
            </a:xfrm>
            <a:prstGeom prst="rect">
              <a:avLst/>
            </a:prstGeom>
            <a:solidFill>
              <a:srgbClr val="FFC000">
                <a:alpha val="50000"/>
              </a:srgbClr>
            </a:solidFill>
            <a:ln w="28575">
              <a:solidFill>
                <a:srgbClr val="2F07F7"/>
              </a:solidFill>
              <a:miter lim="800000"/>
              <a:headEnd/>
              <a:tailEnd/>
            </a:ln>
          </p:spPr>
          <p:txBody>
            <a:bodyPr wrap="none" anchor="ctr"/>
            <a:lstStyle/>
            <a:p>
              <a:pPr defTabSz="342887" eaLnBrk="0" fontAlgn="base" hangingPunct="0">
                <a:spcBef>
                  <a:spcPct val="0"/>
                </a:spcBef>
                <a:spcAft>
                  <a:spcPct val="0"/>
                </a:spcAft>
              </a:pPr>
              <a:endParaRPr lang="en-US" dirty="0">
                <a:solidFill>
                  <a:prstClr val="black"/>
                </a:solidFill>
                <a:latin typeface="Calibri" panose="020F0502020204030204" pitchFamily="34" charset="0"/>
                <a:ea typeface="ＭＳ Ｐゴシック" pitchFamily="34" charset="-128"/>
              </a:endParaRPr>
            </a:p>
          </p:txBody>
        </p:sp>
        <p:sp>
          <p:nvSpPr>
            <p:cNvPr id="4" name="Rectangle 5">
              <a:extLst>
                <a:ext uri="{FF2B5EF4-FFF2-40B4-BE49-F238E27FC236}">
                  <a16:creationId xmlns:a16="http://schemas.microsoft.com/office/drawing/2014/main" id="{B3014CE7-6159-4522-8DAB-5BF570CA1B06}"/>
                </a:ext>
              </a:extLst>
            </p:cNvPr>
            <p:cNvSpPr>
              <a:spLocks noChangeArrowheads="1"/>
            </p:cNvSpPr>
            <p:nvPr/>
          </p:nvSpPr>
          <p:spPr bwMode="auto">
            <a:xfrm>
              <a:off x="4549382" y="4661832"/>
              <a:ext cx="3152775" cy="605552"/>
            </a:xfrm>
            <a:prstGeom prst="rect">
              <a:avLst/>
            </a:prstGeom>
            <a:solidFill>
              <a:srgbClr val="FFFF00">
                <a:alpha val="50000"/>
              </a:srgbClr>
            </a:solidFill>
            <a:ln w="28575">
              <a:solidFill>
                <a:srgbClr val="2F07F7"/>
              </a:solidFill>
              <a:miter lim="800000"/>
              <a:headEnd/>
              <a:tailEnd/>
            </a:ln>
          </p:spPr>
          <p:txBody>
            <a:bodyPr wrap="none" anchor="ctr"/>
            <a:lstStyle/>
            <a:p>
              <a:pPr defTabSz="342887" eaLnBrk="0" fontAlgn="base" hangingPunct="0">
                <a:spcBef>
                  <a:spcPct val="0"/>
                </a:spcBef>
                <a:spcAft>
                  <a:spcPct val="0"/>
                </a:spcAft>
              </a:pPr>
              <a:endParaRPr lang="en-US" dirty="0">
                <a:solidFill>
                  <a:prstClr val="black"/>
                </a:solidFill>
                <a:latin typeface="Calibri" panose="020F0502020204030204" pitchFamily="34" charset="0"/>
                <a:ea typeface="ＭＳ Ｐゴシック" pitchFamily="34" charset="-128"/>
              </a:endParaRPr>
            </a:p>
          </p:txBody>
        </p:sp>
        <p:sp>
          <p:nvSpPr>
            <p:cNvPr id="5" name="Rectangle 6">
              <a:extLst>
                <a:ext uri="{FF2B5EF4-FFF2-40B4-BE49-F238E27FC236}">
                  <a16:creationId xmlns:a16="http://schemas.microsoft.com/office/drawing/2014/main" id="{836B8D1D-F923-455D-B07D-A81E9FF1ADFB}"/>
                </a:ext>
              </a:extLst>
            </p:cNvPr>
            <p:cNvSpPr>
              <a:spLocks noChangeArrowheads="1"/>
            </p:cNvSpPr>
            <p:nvPr/>
          </p:nvSpPr>
          <p:spPr bwMode="auto">
            <a:xfrm>
              <a:off x="4570814" y="2693484"/>
              <a:ext cx="3140870" cy="779393"/>
            </a:xfrm>
            <a:prstGeom prst="rect">
              <a:avLst/>
            </a:prstGeom>
            <a:solidFill>
              <a:srgbClr val="92D050">
                <a:alpha val="50000"/>
              </a:srgbClr>
            </a:solidFill>
            <a:ln w="28575">
              <a:solidFill>
                <a:srgbClr val="2F07F7"/>
              </a:solidFill>
              <a:miter lim="800000"/>
              <a:headEnd/>
              <a:tailEnd/>
            </a:ln>
          </p:spPr>
          <p:txBody>
            <a:bodyPr wrap="none" anchor="ctr"/>
            <a:lstStyle/>
            <a:p>
              <a:pPr defTabSz="342887" eaLnBrk="0" fontAlgn="base" hangingPunct="0">
                <a:spcBef>
                  <a:spcPct val="0"/>
                </a:spcBef>
                <a:spcAft>
                  <a:spcPct val="0"/>
                </a:spcAft>
              </a:pPr>
              <a:endParaRPr lang="en-US" dirty="0">
                <a:solidFill>
                  <a:prstClr val="black"/>
                </a:solidFill>
                <a:latin typeface="Calibri" panose="020F0502020204030204" pitchFamily="34" charset="0"/>
                <a:ea typeface="ＭＳ Ｐゴシック" pitchFamily="34" charset="-128"/>
              </a:endParaRPr>
            </a:p>
          </p:txBody>
        </p:sp>
        <p:sp>
          <p:nvSpPr>
            <p:cNvPr id="6" name="Text Box 7">
              <a:extLst>
                <a:ext uri="{FF2B5EF4-FFF2-40B4-BE49-F238E27FC236}">
                  <a16:creationId xmlns:a16="http://schemas.microsoft.com/office/drawing/2014/main" id="{ECEB34DA-65F1-4B05-BD82-90C88F847C55}"/>
                </a:ext>
              </a:extLst>
            </p:cNvPr>
            <p:cNvSpPr txBox="1">
              <a:spLocks noChangeArrowheads="1"/>
            </p:cNvSpPr>
            <p:nvPr/>
          </p:nvSpPr>
          <p:spPr bwMode="auto">
            <a:xfrm>
              <a:off x="4842873" y="2771554"/>
              <a:ext cx="2609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b="1" dirty="0">
                  <a:solidFill>
                    <a:prstClr val="black"/>
                  </a:solidFill>
                  <a:latin typeface="+mn-lt"/>
                </a:rPr>
                <a:t> Review and Adjustment of Strategy</a:t>
              </a:r>
            </a:p>
          </p:txBody>
        </p:sp>
        <p:sp>
          <p:nvSpPr>
            <p:cNvPr id="7" name="Text Box 8">
              <a:extLst>
                <a:ext uri="{FF2B5EF4-FFF2-40B4-BE49-F238E27FC236}">
                  <a16:creationId xmlns:a16="http://schemas.microsoft.com/office/drawing/2014/main" id="{C0AAC0F4-689E-4756-8BA2-86205EB0FC1B}"/>
                </a:ext>
              </a:extLst>
            </p:cNvPr>
            <p:cNvSpPr txBox="1">
              <a:spLocks noChangeArrowheads="1"/>
            </p:cNvSpPr>
            <p:nvPr/>
          </p:nvSpPr>
          <p:spPr bwMode="auto">
            <a:xfrm>
              <a:off x="4726613" y="1852894"/>
              <a:ext cx="2825527" cy="55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b="1" dirty="0">
                  <a:solidFill>
                    <a:prstClr val="black"/>
                  </a:solidFill>
                  <a:latin typeface="Calibri" panose="020F0502020204030204" pitchFamily="34" charset="0"/>
                </a:rPr>
                <a:t>Critical Issue </a:t>
              </a:r>
              <a:r>
                <a:rPr lang="en-US" b="1" dirty="0">
                  <a:solidFill>
                    <a:prstClr val="black"/>
                  </a:solidFill>
                  <a:latin typeface="+mn-lt"/>
                </a:rPr>
                <a:t>Discussion – Immediate and/or Longer Term</a:t>
              </a:r>
            </a:p>
          </p:txBody>
        </p:sp>
        <p:sp>
          <p:nvSpPr>
            <p:cNvPr id="8" name="Text Box 9">
              <a:extLst>
                <a:ext uri="{FF2B5EF4-FFF2-40B4-BE49-F238E27FC236}">
                  <a16:creationId xmlns:a16="http://schemas.microsoft.com/office/drawing/2014/main" id="{A4A3FE7E-2BDE-4AA3-9DFF-DE07A5E53C0D}"/>
                </a:ext>
              </a:extLst>
            </p:cNvPr>
            <p:cNvSpPr txBox="1">
              <a:spLocks noChangeArrowheads="1"/>
            </p:cNvSpPr>
            <p:nvPr/>
          </p:nvSpPr>
          <p:spPr bwMode="auto">
            <a:xfrm>
              <a:off x="4668448" y="3743863"/>
              <a:ext cx="29360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342887" eaLnBrk="1" fontAlgn="base" hangingPunct="1">
                <a:spcBef>
                  <a:spcPct val="0"/>
                </a:spcBef>
                <a:spcAft>
                  <a:spcPct val="0"/>
                </a:spcAft>
              </a:pPr>
              <a:r>
                <a:rPr lang="en-US" b="1" dirty="0">
                  <a:solidFill>
                    <a:prstClr val="black"/>
                  </a:solidFill>
                  <a:latin typeface="+mn-lt"/>
                </a:rPr>
                <a:t>Policy: </a:t>
              </a:r>
            </a:p>
            <a:p>
              <a:pPr algn="ctr" defTabSz="342887" eaLnBrk="1" fontAlgn="base" hangingPunct="1">
                <a:spcBef>
                  <a:spcPct val="0"/>
                </a:spcBef>
                <a:spcAft>
                  <a:spcPct val="0"/>
                </a:spcAft>
              </a:pPr>
              <a:r>
                <a:rPr lang="en-US" b="1" dirty="0">
                  <a:solidFill>
                    <a:prstClr val="black"/>
                  </a:solidFill>
                  <a:latin typeface="+mn-lt"/>
                </a:rPr>
                <a:t>Public &amp; Operational</a:t>
              </a:r>
            </a:p>
          </p:txBody>
        </p:sp>
        <p:sp>
          <p:nvSpPr>
            <p:cNvPr id="9" name="Text Box 10">
              <a:extLst>
                <a:ext uri="{FF2B5EF4-FFF2-40B4-BE49-F238E27FC236}">
                  <a16:creationId xmlns:a16="http://schemas.microsoft.com/office/drawing/2014/main" id="{95860C18-BA67-4153-84C5-36A312B1EA12}"/>
                </a:ext>
              </a:extLst>
            </p:cNvPr>
            <p:cNvSpPr txBox="1">
              <a:spLocks noChangeArrowheads="1"/>
            </p:cNvSpPr>
            <p:nvPr/>
          </p:nvSpPr>
          <p:spPr bwMode="auto">
            <a:xfrm>
              <a:off x="4880376" y="4791484"/>
              <a:ext cx="2671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342887" eaLnBrk="1" fontAlgn="base" hangingPunct="1">
                <a:spcBef>
                  <a:spcPct val="0"/>
                </a:spcBef>
                <a:spcAft>
                  <a:spcPct val="0"/>
                </a:spcAft>
              </a:pPr>
              <a:r>
                <a:rPr lang="en-US" b="1" dirty="0">
                  <a:solidFill>
                    <a:prstClr val="black"/>
                  </a:solidFill>
                  <a:latin typeface="+mn-lt"/>
                </a:rPr>
                <a:t>Routine Board Business</a:t>
              </a:r>
            </a:p>
          </p:txBody>
        </p:sp>
        <p:sp>
          <p:nvSpPr>
            <p:cNvPr id="10" name="Line 12">
              <a:extLst>
                <a:ext uri="{FF2B5EF4-FFF2-40B4-BE49-F238E27FC236}">
                  <a16:creationId xmlns:a16="http://schemas.microsoft.com/office/drawing/2014/main" id="{754B4460-13FC-49C4-A07C-7E810BDA0B13}"/>
                </a:ext>
              </a:extLst>
            </p:cNvPr>
            <p:cNvSpPr>
              <a:spLocks noChangeShapeType="1"/>
            </p:cNvSpPr>
            <p:nvPr/>
          </p:nvSpPr>
          <p:spPr bwMode="auto">
            <a:xfrm flipV="1">
              <a:off x="3804224" y="2155892"/>
              <a:ext cx="892201" cy="1316979"/>
            </a:xfrm>
            <a:prstGeom prst="line">
              <a:avLst/>
            </a:prstGeom>
            <a:noFill/>
            <a:ln w="28575">
              <a:solidFill>
                <a:srgbClr val="4472C4"/>
              </a:solidFill>
              <a:round/>
              <a:headEnd/>
              <a:tailEnd type="triangle" w="med" len="med"/>
            </a:ln>
          </p:spPr>
          <p:txBody>
            <a:bodyPr/>
            <a:lstStyle/>
            <a:p>
              <a:pPr defTabSz="342887" fontAlgn="base">
                <a:spcBef>
                  <a:spcPct val="0"/>
                </a:spcBef>
                <a:spcAft>
                  <a:spcPct val="0"/>
                </a:spcAft>
                <a:defRPr/>
              </a:pPr>
              <a:endParaRPr lang="en-US" sz="135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128"/>
              </a:endParaRPr>
            </a:p>
          </p:txBody>
        </p:sp>
        <p:sp>
          <p:nvSpPr>
            <p:cNvPr id="11" name="Line 13">
              <a:extLst>
                <a:ext uri="{FF2B5EF4-FFF2-40B4-BE49-F238E27FC236}">
                  <a16:creationId xmlns:a16="http://schemas.microsoft.com/office/drawing/2014/main" id="{42FD4060-8D8C-4499-99E5-007B00259DDC}"/>
                </a:ext>
              </a:extLst>
            </p:cNvPr>
            <p:cNvSpPr>
              <a:spLocks noChangeShapeType="1"/>
            </p:cNvSpPr>
            <p:nvPr/>
          </p:nvSpPr>
          <p:spPr bwMode="auto">
            <a:xfrm flipV="1">
              <a:off x="3789934" y="3141324"/>
              <a:ext cx="906491" cy="331550"/>
            </a:xfrm>
            <a:prstGeom prst="line">
              <a:avLst/>
            </a:prstGeom>
            <a:noFill/>
            <a:ln w="28575">
              <a:solidFill>
                <a:schemeClr val="hlink"/>
              </a:solidFill>
              <a:round/>
              <a:headEnd/>
              <a:tailEnd type="triangle" w="med" len="med"/>
            </a:ln>
          </p:spPr>
          <p:txBody>
            <a:bodyPr/>
            <a:lstStyle/>
            <a:p>
              <a:pPr defTabSz="342887" fontAlgn="base">
                <a:spcBef>
                  <a:spcPct val="0"/>
                </a:spcBef>
                <a:spcAft>
                  <a:spcPct val="0"/>
                </a:spcAft>
                <a:defRPr/>
              </a:pPr>
              <a:endParaRPr lang="en-US" sz="135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128"/>
              </a:endParaRPr>
            </a:p>
          </p:txBody>
        </p:sp>
        <p:sp>
          <p:nvSpPr>
            <p:cNvPr id="12" name="Line 14">
              <a:extLst>
                <a:ext uri="{FF2B5EF4-FFF2-40B4-BE49-F238E27FC236}">
                  <a16:creationId xmlns:a16="http://schemas.microsoft.com/office/drawing/2014/main" id="{163AE7D6-1F6B-4264-A243-801600D5FDA1}"/>
                </a:ext>
              </a:extLst>
            </p:cNvPr>
            <p:cNvSpPr>
              <a:spLocks noChangeShapeType="1"/>
            </p:cNvSpPr>
            <p:nvPr/>
          </p:nvSpPr>
          <p:spPr bwMode="auto">
            <a:xfrm>
              <a:off x="3804222" y="3472874"/>
              <a:ext cx="864224" cy="537585"/>
            </a:xfrm>
            <a:prstGeom prst="line">
              <a:avLst/>
            </a:prstGeom>
            <a:noFill/>
            <a:ln w="28575">
              <a:solidFill>
                <a:srgbClr val="4472C4"/>
              </a:solidFill>
              <a:round/>
              <a:headEnd/>
              <a:tailEnd type="triangle" w="med" len="med"/>
            </a:ln>
          </p:spPr>
          <p:txBody>
            <a:bodyPr/>
            <a:lstStyle/>
            <a:p>
              <a:pPr defTabSz="342887" fontAlgn="base">
                <a:spcBef>
                  <a:spcPct val="0"/>
                </a:spcBef>
                <a:spcAft>
                  <a:spcPct val="0"/>
                </a:spcAft>
                <a:defRPr/>
              </a:pPr>
              <a:endParaRPr lang="en-US" sz="135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128"/>
              </a:endParaRPr>
            </a:p>
          </p:txBody>
        </p:sp>
        <p:sp>
          <p:nvSpPr>
            <p:cNvPr id="13" name="Line 15">
              <a:extLst>
                <a:ext uri="{FF2B5EF4-FFF2-40B4-BE49-F238E27FC236}">
                  <a16:creationId xmlns:a16="http://schemas.microsoft.com/office/drawing/2014/main" id="{F61048FF-09AB-4BD0-BA92-45770F690C0F}"/>
                </a:ext>
              </a:extLst>
            </p:cNvPr>
            <p:cNvSpPr>
              <a:spLocks noChangeShapeType="1"/>
            </p:cNvSpPr>
            <p:nvPr/>
          </p:nvSpPr>
          <p:spPr bwMode="auto">
            <a:xfrm>
              <a:off x="3789933" y="3471652"/>
              <a:ext cx="1052939" cy="1395605"/>
            </a:xfrm>
            <a:prstGeom prst="line">
              <a:avLst/>
            </a:prstGeom>
            <a:noFill/>
            <a:ln w="28575">
              <a:solidFill>
                <a:srgbClr val="4472C4"/>
              </a:solidFill>
              <a:round/>
              <a:headEnd/>
              <a:tailEnd type="triangle" w="med" len="med"/>
            </a:ln>
          </p:spPr>
          <p:txBody>
            <a:bodyPr/>
            <a:lstStyle/>
            <a:p>
              <a:pPr defTabSz="342887" fontAlgn="base">
                <a:spcBef>
                  <a:spcPct val="0"/>
                </a:spcBef>
                <a:spcAft>
                  <a:spcPct val="0"/>
                </a:spcAft>
                <a:defRPr/>
              </a:pPr>
              <a:endParaRPr lang="en-US" sz="135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128"/>
              </a:endParaRPr>
            </a:p>
          </p:txBody>
        </p:sp>
        <p:pic>
          <p:nvPicPr>
            <p:cNvPr id="14" name="Graphic 13" descr="Board Of Directors">
              <a:extLst>
                <a:ext uri="{FF2B5EF4-FFF2-40B4-BE49-F238E27FC236}">
                  <a16:creationId xmlns:a16="http://schemas.microsoft.com/office/drawing/2014/main" id="{5EBF56A3-DC12-4928-9F7C-B31069B62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4839" y="2282556"/>
              <a:ext cx="2458040" cy="2458040"/>
            </a:xfrm>
            <a:prstGeom prst="rect">
              <a:avLst/>
            </a:prstGeom>
          </p:spPr>
        </p:pic>
        <p:pic>
          <p:nvPicPr>
            <p:cNvPr id="15" name="Graphic 14" descr="Clock">
              <a:extLst>
                <a:ext uri="{FF2B5EF4-FFF2-40B4-BE49-F238E27FC236}">
                  <a16:creationId xmlns:a16="http://schemas.microsoft.com/office/drawing/2014/main" id="{F27CA29F-7903-475A-8B39-4B750B334E2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8561" y="3086100"/>
              <a:ext cx="685800" cy="685800"/>
            </a:xfrm>
            <a:prstGeom prst="rect">
              <a:avLst/>
            </a:prstGeom>
          </p:spPr>
        </p:pic>
      </p:grpSp>
    </p:spTree>
    <p:extLst>
      <p:ext uri="{BB962C8B-B14F-4D97-AF65-F5344CB8AC3E}">
        <p14:creationId xmlns:p14="http://schemas.microsoft.com/office/powerpoint/2010/main" val="20960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bwMode="auto">
          <a:xfrm>
            <a:off x="476250" y="109182"/>
            <a:ext cx="8229600" cy="659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r>
              <a:rPr lang="en-US" sz="4000" dirty="0">
                <a:solidFill>
                  <a:schemeClr val="accent1">
                    <a:lumMod val="90000"/>
                    <a:lumOff val="10000"/>
                  </a:schemeClr>
                </a:solidFill>
                <a:ea typeface="ＭＳ Ｐゴシック" pitchFamily="34" charset="-128"/>
              </a:rPr>
              <a:t>A Board Role “Continuum”</a:t>
            </a:r>
          </a:p>
        </p:txBody>
      </p:sp>
      <p:grpSp>
        <p:nvGrpSpPr>
          <p:cNvPr id="2" name="Group 1"/>
          <p:cNvGrpSpPr/>
          <p:nvPr/>
        </p:nvGrpSpPr>
        <p:grpSpPr>
          <a:xfrm>
            <a:off x="183013" y="691712"/>
            <a:ext cx="8851807" cy="5616735"/>
            <a:chOff x="183011" y="879546"/>
            <a:chExt cx="8851807" cy="5616735"/>
          </a:xfrm>
        </p:grpSpPr>
        <p:sp>
          <p:nvSpPr>
            <p:cNvPr id="5" name="Rectangle 7"/>
            <p:cNvSpPr>
              <a:spLocks noChangeArrowheads="1"/>
            </p:cNvSpPr>
            <p:nvPr/>
          </p:nvSpPr>
          <p:spPr bwMode="auto">
            <a:xfrm>
              <a:off x="183011" y="3136900"/>
              <a:ext cx="8851807" cy="335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r>
                <a:rPr lang="en-US" sz="1600" b="1" dirty="0">
                  <a:latin typeface="+mn-lt"/>
                  <a:ea typeface="ＭＳ Ｐゴシック" pitchFamily="34" charset="-128"/>
                </a:rPr>
                <a:t>Strategy and Policy:</a:t>
              </a:r>
              <a:r>
                <a:rPr lang="en-US" sz="1600" dirty="0">
                  <a:latin typeface="+mn-lt"/>
                  <a:ea typeface="ＭＳ Ｐゴシック" pitchFamily="34" charset="-128"/>
                </a:rPr>
                <a:t> All board work is focused on the strategic, long-term direction of the organization, including external scanning, goal and strategy development, policy development, and overall evaluation and accountability. </a:t>
              </a:r>
            </a:p>
            <a:p>
              <a:pPr marL="342900" indent="-342900"/>
              <a:r>
                <a:rPr lang="en-US" sz="1600" b="1" dirty="0">
                  <a:latin typeface="+mn-lt"/>
                  <a:ea typeface="ＭＳ Ｐゴシック" pitchFamily="34" charset="-128"/>
                </a:rPr>
                <a:t>Strategy, Policy, and Management:</a:t>
              </a:r>
              <a:r>
                <a:rPr lang="en-US" sz="1600" dirty="0">
                  <a:latin typeface="+mn-lt"/>
                  <a:ea typeface="ＭＳ Ｐゴシック" pitchFamily="34" charset="-128"/>
                </a:rPr>
                <a:t> Most board work is focused on strategy and policy, but also includes some high-level management functions. </a:t>
              </a:r>
            </a:p>
            <a:p>
              <a:pPr marL="342900" indent="-342900"/>
              <a:r>
                <a:rPr lang="en-US" sz="1600" b="1" dirty="0">
                  <a:latin typeface="+mn-lt"/>
                  <a:ea typeface="ＭＳ Ｐゴシック" pitchFamily="34" charset="-128"/>
                </a:rPr>
                <a:t>Management:</a:t>
              </a:r>
              <a:r>
                <a:rPr lang="en-US" sz="1600" dirty="0">
                  <a:latin typeface="+mn-lt"/>
                  <a:ea typeface="ＭＳ Ｐゴシック" pitchFamily="34" charset="-128"/>
                </a:rPr>
                <a:t> Most of the the board's work is comprised of managing the operations of the organization, including planning, organizing, directing, supervising, and evaluating operations. </a:t>
              </a:r>
            </a:p>
            <a:p>
              <a:pPr marL="342900" indent="-342900"/>
              <a:r>
                <a:rPr lang="en-US" sz="1600" b="1" dirty="0">
                  <a:latin typeface="+mn-lt"/>
                  <a:ea typeface="ＭＳ Ｐゴシック" pitchFamily="34" charset="-128"/>
                </a:rPr>
                <a:t>Management and Operations</a:t>
              </a:r>
              <a:r>
                <a:rPr lang="en-US" sz="1600" dirty="0">
                  <a:latin typeface="+mn-lt"/>
                  <a:ea typeface="ＭＳ Ｐゴシック" pitchFamily="34" charset="-128"/>
                </a:rPr>
                <a:t>: The board spends most of its time managing the operations of the organization, but also serves as the actual workforce for certain administrative or programmatic operations. </a:t>
              </a:r>
            </a:p>
            <a:p>
              <a:pPr marL="342900" indent="-342900"/>
              <a:r>
                <a:rPr lang="en-US" sz="1600" b="1" dirty="0">
                  <a:latin typeface="+mn-lt"/>
                  <a:ea typeface="ＭＳ Ｐゴシック" pitchFamily="34" charset="-128"/>
                </a:rPr>
                <a:t>Operations and Activities:</a:t>
              </a:r>
              <a:r>
                <a:rPr lang="en-US" sz="1600" dirty="0">
                  <a:latin typeface="+mn-lt"/>
                  <a:ea typeface="ＭＳ Ｐゴシック" pitchFamily="34" charset="-128"/>
                </a:rPr>
                <a:t> The majority of the board's work is comprised of doing the frontline operational work of the organization, because board members also are the organization's volunteers. </a:t>
              </a:r>
            </a:p>
            <a:p>
              <a:pPr marL="342900" indent="-342900">
                <a:lnSpc>
                  <a:spcPct val="95000"/>
                </a:lnSpc>
                <a:spcBef>
                  <a:spcPct val="50000"/>
                </a:spcBef>
                <a:buFontTx/>
                <a:buChar char="•"/>
              </a:pPr>
              <a:endParaRPr lang="en-US" sz="1400" dirty="0">
                <a:ea typeface="ＭＳ Ｐゴシック" pitchFamily="34" charset="-128"/>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53305" y="879546"/>
              <a:ext cx="7037387"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110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778" y="67089"/>
            <a:ext cx="8392445" cy="3570208"/>
          </a:xfrm>
          <a:prstGeom prst="rect">
            <a:avLst/>
          </a:prstGeom>
          <a:noFill/>
        </p:spPr>
        <p:txBody>
          <a:bodyPr wrap="square" rtlCol="0">
            <a:spAutoFit/>
          </a:bodyPr>
          <a:lstStyle/>
          <a:p>
            <a:pPr algn="ctr"/>
            <a:r>
              <a:rPr lang="en-US" sz="4000" dirty="0">
                <a:solidFill>
                  <a:schemeClr val="accent1">
                    <a:lumMod val="90000"/>
                    <a:lumOff val="10000"/>
                  </a:schemeClr>
                </a:solidFill>
                <a:latin typeface="+mn-lt"/>
                <a:ea typeface="ＭＳ Ｐゴシック" pitchFamily="34" charset="-128"/>
              </a:rPr>
              <a:t>Delegation by the Board</a:t>
            </a:r>
            <a:r>
              <a:rPr lang="en-US" sz="4000" dirty="0">
                <a:solidFill>
                  <a:schemeClr val="accent1">
                    <a:lumMod val="90000"/>
                    <a:lumOff val="10000"/>
                  </a:schemeClr>
                </a:solidFill>
                <a:latin typeface="+mn-lt"/>
              </a:rPr>
              <a:t> </a:t>
            </a:r>
          </a:p>
          <a:p>
            <a:endParaRPr lang="en-US" dirty="0">
              <a:latin typeface="+mn-lt"/>
            </a:endParaRPr>
          </a:p>
          <a:p>
            <a:r>
              <a:rPr lang="en-US" sz="3200" dirty="0">
                <a:solidFill>
                  <a:schemeClr val="accent5">
                    <a:lumMod val="75000"/>
                  </a:schemeClr>
                </a:solidFill>
                <a:latin typeface="+mn-lt"/>
              </a:rPr>
              <a:t>Rule 1:</a:t>
            </a:r>
            <a:r>
              <a:rPr lang="en-US" sz="3200" dirty="0">
                <a:latin typeface="+mn-lt"/>
              </a:rPr>
              <a:t> Only Do What Only You Can Do</a:t>
            </a:r>
          </a:p>
          <a:p>
            <a:r>
              <a:rPr lang="en-US" dirty="0">
                <a:latin typeface="+mn-lt"/>
              </a:rPr>
              <a:t> </a:t>
            </a:r>
          </a:p>
          <a:p>
            <a:r>
              <a:rPr lang="en-US" sz="3200" dirty="0">
                <a:solidFill>
                  <a:schemeClr val="accent5">
                    <a:lumMod val="75000"/>
                  </a:schemeClr>
                </a:solidFill>
                <a:latin typeface="+mn-lt"/>
              </a:rPr>
              <a:t>Rule 2: </a:t>
            </a:r>
            <a:r>
              <a:rPr lang="en-US" sz="3200" dirty="0">
                <a:latin typeface="+mn-lt"/>
              </a:rPr>
              <a:t>Be Clear About Expected Outcomes</a:t>
            </a:r>
          </a:p>
          <a:p>
            <a:endParaRPr lang="en-US" dirty="0">
              <a:latin typeface="+mn-lt"/>
            </a:endParaRPr>
          </a:p>
          <a:p>
            <a:r>
              <a:rPr lang="en-US" sz="3200" dirty="0">
                <a:solidFill>
                  <a:schemeClr val="accent5">
                    <a:lumMod val="75000"/>
                  </a:schemeClr>
                </a:solidFill>
                <a:latin typeface="+mn-lt"/>
              </a:rPr>
              <a:t>Rule 3: </a:t>
            </a:r>
            <a:r>
              <a:rPr lang="en-US" sz="3200" dirty="0">
                <a:latin typeface="+mn-lt"/>
              </a:rPr>
              <a:t>Understand How You Will Monitor 					Progress Without Meddling  </a:t>
            </a:r>
          </a:p>
        </p:txBody>
      </p:sp>
      <p:pic>
        <p:nvPicPr>
          <p:cNvPr id="2050" name="Picture 2" descr="C:\Users\Glenn Tecker\AppData\Local\Microsoft\Windows\INetCache\IE\UFB1WIQY\pocbanner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1400"/>
            <a:ext cx="9144000" cy="160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309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5781" y="1098691"/>
            <a:ext cx="8123238" cy="4892676"/>
            <a:chOff x="722312" y="1098691"/>
            <a:chExt cx="8123238" cy="4892676"/>
          </a:xfrm>
        </p:grpSpPr>
        <p:pic>
          <p:nvPicPr>
            <p:cNvPr id="4" name="Picture 19" descr="MPPH03099I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312" y="4276725"/>
              <a:ext cx="1919100" cy="1714642"/>
            </a:xfrm>
            <a:prstGeom prst="rect">
              <a:avLst/>
            </a:prstGeom>
            <a:ln>
              <a:noFill/>
            </a:ln>
            <a:effectLst>
              <a:softEdge rad="112500"/>
            </a:effectLst>
          </p:spPr>
        </p:pic>
        <p:graphicFrame>
          <p:nvGraphicFramePr>
            <p:cNvPr id="5" name="Object 2"/>
            <p:cNvGraphicFramePr>
              <a:graphicFrameLocks/>
            </p:cNvGraphicFramePr>
            <p:nvPr/>
          </p:nvGraphicFramePr>
          <p:xfrm>
            <a:off x="893763" y="3565525"/>
            <a:ext cx="7678737" cy="671513"/>
          </p:xfrm>
          <a:graphic>
            <a:graphicData uri="http://schemas.openxmlformats.org/presentationml/2006/ole">
              <mc:AlternateContent xmlns:mc="http://schemas.openxmlformats.org/markup-compatibility/2006">
                <mc:Choice xmlns:v="urn:schemas-microsoft-com:vml" Requires="v">
                  <p:oleObj name="Clip" r:id="rId4" imgW="7334250" imgH="671513" progId="">
                    <p:embed/>
                  </p:oleObj>
                </mc:Choice>
                <mc:Fallback>
                  <p:oleObj name="Clip" r:id="rId4" imgW="7334250" imgH="671513" progId="">
                    <p:embed/>
                    <p:pic>
                      <p:nvPicPr>
                        <p:cNvPr id="5"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763" y="3565525"/>
                          <a:ext cx="7678737"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3"/>
            <p:cNvSpPr>
              <a:spLocks noChangeArrowheads="1"/>
            </p:cNvSpPr>
            <p:nvPr/>
          </p:nvSpPr>
          <p:spPr bwMode="auto">
            <a:xfrm rot="17940000">
              <a:off x="7124700" y="2060700"/>
              <a:ext cx="2495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2800" b="1" dirty="0">
                  <a:solidFill>
                    <a:srgbClr val="C0504D"/>
                  </a:solidFill>
                  <a:ea typeface="ＭＳ Ｐゴシック" pitchFamily="34" charset="-128"/>
                </a:rPr>
                <a:t>Religious - like</a:t>
              </a:r>
              <a:r>
                <a:rPr lang="en-US" sz="2800" b="1" dirty="0">
                  <a:solidFill>
                    <a:srgbClr val="0000FF"/>
                  </a:solidFill>
                  <a:ea typeface="ＭＳ Ｐゴシック" pitchFamily="34" charset="-128"/>
                </a:rPr>
                <a:t> </a:t>
              </a:r>
              <a:r>
                <a:rPr lang="en-US" sz="2800" b="1" dirty="0">
                  <a:solidFill>
                    <a:srgbClr val="C0504D"/>
                  </a:solidFill>
                  <a:ea typeface="ＭＳ Ｐゴシック" pitchFamily="34" charset="-128"/>
                </a:rPr>
                <a:t>Deity</a:t>
              </a:r>
              <a:endParaRPr lang="en-US" sz="2800" b="1" dirty="0">
                <a:solidFill>
                  <a:srgbClr val="0000FF"/>
                </a:solidFill>
                <a:ea typeface="ＭＳ Ｐゴシック" pitchFamily="34" charset="-128"/>
              </a:endParaRPr>
            </a:p>
          </p:txBody>
        </p:sp>
        <p:sp>
          <p:nvSpPr>
            <p:cNvPr id="7" name="Rectangle 4"/>
            <p:cNvSpPr>
              <a:spLocks noChangeArrowheads="1"/>
            </p:cNvSpPr>
            <p:nvPr/>
          </p:nvSpPr>
          <p:spPr bwMode="auto">
            <a:xfrm rot="18480000">
              <a:off x="550693" y="2175669"/>
              <a:ext cx="21224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dirty="0">
                  <a:solidFill>
                    <a:srgbClr val="A50021"/>
                  </a:solidFill>
                  <a:ea typeface="ＭＳ Ｐゴシック" pitchFamily="34" charset="-128"/>
                </a:rPr>
                <a:t>Indentured </a:t>
              </a:r>
              <a:endParaRPr lang="en-US" sz="2800" dirty="0">
                <a:solidFill>
                  <a:srgbClr val="A50021"/>
                </a:solidFill>
                <a:ea typeface="ＭＳ Ｐゴシック" pitchFamily="34" charset="-128"/>
              </a:endParaRPr>
            </a:p>
            <a:p>
              <a:pPr eaLnBrk="0" hangingPunct="0"/>
              <a:r>
                <a:rPr lang="en-US" sz="2800" b="1" dirty="0">
                  <a:solidFill>
                    <a:srgbClr val="A50021"/>
                  </a:solidFill>
                  <a:ea typeface="ＭＳ Ｐゴシック" pitchFamily="34" charset="-128"/>
                </a:rPr>
                <a:t>Servitude</a:t>
              </a:r>
              <a:endParaRPr lang="en-US" sz="2800" b="1" dirty="0">
                <a:solidFill>
                  <a:srgbClr val="0000FF"/>
                </a:solidFill>
                <a:ea typeface="ＭＳ Ｐゴシック" pitchFamily="34" charset="-128"/>
              </a:endParaRPr>
            </a:p>
          </p:txBody>
        </p:sp>
        <p:sp>
          <p:nvSpPr>
            <p:cNvPr id="8" name="Rectangle 5"/>
            <p:cNvSpPr>
              <a:spLocks noChangeArrowheads="1"/>
            </p:cNvSpPr>
            <p:nvPr/>
          </p:nvSpPr>
          <p:spPr bwMode="auto">
            <a:xfrm rot="18780000">
              <a:off x="1560343" y="2721769"/>
              <a:ext cx="1212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2800" b="1" dirty="0">
                  <a:solidFill>
                    <a:srgbClr val="006A00"/>
                  </a:solidFill>
                  <a:ea typeface="ＭＳ Ｐゴシック" pitchFamily="34" charset="-128"/>
                </a:rPr>
                <a:t>clerk</a:t>
              </a:r>
            </a:p>
          </p:txBody>
        </p:sp>
        <p:sp>
          <p:nvSpPr>
            <p:cNvPr id="9" name="Rectangle 6"/>
            <p:cNvSpPr>
              <a:spLocks noChangeArrowheads="1"/>
            </p:cNvSpPr>
            <p:nvPr/>
          </p:nvSpPr>
          <p:spPr bwMode="auto">
            <a:xfrm rot="18660000">
              <a:off x="1961880" y="2283626"/>
              <a:ext cx="2483052"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dirty="0">
                  <a:solidFill>
                    <a:prstClr val="black"/>
                  </a:solidFill>
                  <a:ea typeface="ＭＳ Ｐゴシック" pitchFamily="34" charset="-128"/>
                </a:rPr>
                <a:t>administrator</a:t>
              </a:r>
            </a:p>
          </p:txBody>
        </p:sp>
        <p:sp>
          <p:nvSpPr>
            <p:cNvPr id="10" name="Rectangle 7"/>
            <p:cNvSpPr>
              <a:spLocks noChangeArrowheads="1"/>
            </p:cNvSpPr>
            <p:nvPr/>
          </p:nvSpPr>
          <p:spPr bwMode="auto">
            <a:xfrm rot="18600000">
              <a:off x="2684293" y="2575719"/>
              <a:ext cx="1692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2800" b="1" dirty="0">
                  <a:solidFill>
                    <a:srgbClr val="006A00"/>
                  </a:solidFill>
                  <a:ea typeface="ＭＳ Ｐゴシック" pitchFamily="34" charset="-128"/>
                </a:rPr>
                <a:t>manager</a:t>
              </a:r>
            </a:p>
          </p:txBody>
        </p:sp>
        <p:sp>
          <p:nvSpPr>
            <p:cNvPr id="11" name="Rectangle 8"/>
            <p:cNvSpPr>
              <a:spLocks noChangeArrowheads="1"/>
            </p:cNvSpPr>
            <p:nvPr/>
          </p:nvSpPr>
          <p:spPr bwMode="auto">
            <a:xfrm rot="18402637">
              <a:off x="4586412" y="2723245"/>
              <a:ext cx="1787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dirty="0">
                  <a:solidFill>
                    <a:srgbClr val="006A00"/>
                  </a:solidFill>
                  <a:ea typeface="ＭＳ Ｐゴシック" pitchFamily="34" charset="-128"/>
                </a:rPr>
                <a:t>facilitator</a:t>
              </a:r>
            </a:p>
          </p:txBody>
        </p:sp>
        <p:sp>
          <p:nvSpPr>
            <p:cNvPr id="12" name="Rectangle 9"/>
            <p:cNvSpPr>
              <a:spLocks noChangeArrowheads="1"/>
            </p:cNvSpPr>
            <p:nvPr/>
          </p:nvSpPr>
          <p:spPr bwMode="auto">
            <a:xfrm rot="18420000">
              <a:off x="5423658" y="2790933"/>
              <a:ext cx="1450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dirty="0">
                  <a:solidFill>
                    <a:prstClr val="black"/>
                  </a:solidFill>
                  <a:ea typeface="ＭＳ Ｐゴシック" pitchFamily="34" charset="-128"/>
                </a:rPr>
                <a:t>advisor</a:t>
              </a:r>
              <a:endParaRPr lang="en-US" sz="2800" b="1" dirty="0">
                <a:solidFill>
                  <a:srgbClr val="2005A9"/>
                </a:solidFill>
                <a:ea typeface="ＭＳ Ｐゴシック" pitchFamily="34" charset="-128"/>
              </a:endParaRPr>
            </a:p>
          </p:txBody>
        </p:sp>
        <p:sp>
          <p:nvSpPr>
            <p:cNvPr id="13" name="Rectangle 10"/>
            <p:cNvSpPr>
              <a:spLocks noChangeArrowheads="1"/>
            </p:cNvSpPr>
            <p:nvPr/>
          </p:nvSpPr>
          <p:spPr bwMode="auto">
            <a:xfrm rot="18660000">
              <a:off x="3029715" y="2299501"/>
              <a:ext cx="2925481"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dirty="0">
                  <a:solidFill>
                    <a:prstClr val="black"/>
                  </a:solidFill>
                  <a:ea typeface="ＭＳ Ｐゴシック" pitchFamily="34" charset="-128"/>
                </a:rPr>
                <a:t>technical expert</a:t>
              </a:r>
              <a:endParaRPr lang="en-US" sz="2800" b="1" dirty="0">
                <a:solidFill>
                  <a:srgbClr val="2005A9"/>
                </a:solidFill>
                <a:ea typeface="ＭＳ Ｐゴシック" pitchFamily="34" charset="-128"/>
              </a:endParaRPr>
            </a:p>
          </p:txBody>
        </p:sp>
        <p:sp>
          <p:nvSpPr>
            <p:cNvPr id="14" name="Rectangle 11"/>
            <p:cNvSpPr>
              <a:spLocks noChangeArrowheads="1"/>
            </p:cNvSpPr>
            <p:nvPr/>
          </p:nvSpPr>
          <p:spPr bwMode="auto">
            <a:xfrm rot="18240000">
              <a:off x="5682457" y="2391568"/>
              <a:ext cx="238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2800" b="1" dirty="0">
                  <a:solidFill>
                    <a:prstClr val="black"/>
                  </a:solidFill>
                  <a:ea typeface="ＭＳ Ｐゴシック" pitchFamily="34" charset="-128"/>
                </a:rPr>
                <a:t>strategist</a:t>
              </a:r>
            </a:p>
          </p:txBody>
        </p:sp>
        <p:sp>
          <p:nvSpPr>
            <p:cNvPr id="15" name="Rectangle 12"/>
            <p:cNvSpPr>
              <a:spLocks noChangeArrowheads="1"/>
            </p:cNvSpPr>
            <p:nvPr/>
          </p:nvSpPr>
          <p:spPr bwMode="auto">
            <a:xfrm rot="18552130">
              <a:off x="4045229" y="2723588"/>
              <a:ext cx="1470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dirty="0">
                  <a:solidFill>
                    <a:srgbClr val="006A00"/>
                  </a:solidFill>
                  <a:ea typeface="ＭＳ Ｐゴシック" pitchFamily="34" charset="-128"/>
                </a:rPr>
                <a:t>planner</a:t>
              </a:r>
            </a:p>
          </p:txBody>
        </p:sp>
        <p:sp>
          <p:nvSpPr>
            <p:cNvPr id="16" name="Rectangle 13"/>
            <p:cNvSpPr>
              <a:spLocks noChangeArrowheads="1"/>
            </p:cNvSpPr>
            <p:nvPr/>
          </p:nvSpPr>
          <p:spPr bwMode="auto">
            <a:xfrm rot="18060000">
              <a:off x="6401790" y="2493176"/>
              <a:ext cx="1764907"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800" b="1" dirty="0">
                  <a:solidFill>
                    <a:srgbClr val="006A00"/>
                  </a:solidFill>
                  <a:ea typeface="ＭＳ Ｐゴシック" pitchFamily="34" charset="-128"/>
                </a:rPr>
                <a:t>visionary</a:t>
              </a:r>
            </a:p>
          </p:txBody>
        </p:sp>
      </p:grpSp>
      <p:sp>
        <p:nvSpPr>
          <p:cNvPr id="17" name="Rectangle 16"/>
          <p:cNvSpPr txBox="1">
            <a:spLocks noChangeArrowheads="1"/>
          </p:cNvSpPr>
          <p:nvPr/>
        </p:nvSpPr>
        <p:spPr bwMode="auto">
          <a:xfrm>
            <a:off x="457200" y="249265"/>
            <a:ext cx="8229600"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r>
              <a:rPr lang="en-US" sz="4000" dirty="0">
                <a:solidFill>
                  <a:schemeClr val="accent1">
                    <a:lumMod val="90000"/>
                    <a:lumOff val="10000"/>
                  </a:schemeClr>
                </a:solidFill>
                <a:ea typeface="ＭＳ Ｐゴシック" pitchFamily="34" charset="-128"/>
              </a:rPr>
              <a:t>A Role “Continuum” for the CSE</a:t>
            </a:r>
          </a:p>
        </p:txBody>
      </p:sp>
      <p:pic>
        <p:nvPicPr>
          <p:cNvPr id="12455" name="Picture 167" descr="C:\Users\Glenn Tecker\AppData\Local\Microsoft\Windows\INetCache\IE\A8KH0ABS\Hand_of_God[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801545" y="4448266"/>
            <a:ext cx="1885255" cy="15431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92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100000"/>
                <a:alpha val="0"/>
              </a:schemeClr>
            </a:gs>
            <a:gs pos="100000">
              <a:schemeClr val="accent5">
                <a:lumMod val="100000"/>
                <a:alpha val="0"/>
              </a:schemeClr>
            </a:gs>
          </a:gsLst>
          <a:lin ang="16200000" scaled="1"/>
        </a:gradFill>
        <a:effectLst/>
      </p:bgPr>
    </p:bg>
    <p:spTree>
      <p:nvGrpSpPr>
        <p:cNvPr id="1" name=""/>
        <p:cNvGrpSpPr/>
        <p:nvPr/>
      </p:nvGrpSpPr>
      <p:grpSpPr>
        <a:xfrm>
          <a:off x="0" y="0"/>
          <a:ext cx="0" cy="0"/>
          <a:chOff x="0" y="0"/>
          <a:chExt cx="0" cy="0"/>
        </a:xfrm>
      </p:grpSpPr>
      <p:pic>
        <p:nvPicPr>
          <p:cNvPr id="2054" name="Picture 6" descr="C:\Users\Glenn Tecker\AppData\Local\Microsoft\Windows\INetCache\IE\P8G7T12I\NSOQ-MFW_ProcessChangeReques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242" y="2847163"/>
            <a:ext cx="3557466" cy="3162577"/>
          </a:xfrm>
          <a:prstGeom prst="rect">
            <a:avLst/>
          </a:prstGeom>
          <a:noFill/>
        </p:spPr>
      </p:pic>
      <p:sp>
        <p:nvSpPr>
          <p:cNvPr id="2" name="TextBox 1"/>
          <p:cNvSpPr txBox="1"/>
          <p:nvPr/>
        </p:nvSpPr>
        <p:spPr>
          <a:xfrm>
            <a:off x="946297" y="1475947"/>
            <a:ext cx="7368364" cy="1569660"/>
          </a:xfrm>
          <a:prstGeom prst="rect">
            <a:avLst/>
          </a:prstGeom>
          <a:noFill/>
        </p:spPr>
        <p:txBody>
          <a:bodyPr wrap="square" rtlCol="0">
            <a:spAutoFit/>
          </a:bodyPr>
          <a:lstStyle/>
          <a:p>
            <a:r>
              <a:rPr lang="en-US" sz="3200" dirty="0">
                <a:latin typeface="+mn-lt"/>
              </a:rPr>
              <a:t>In Associations most significant decisions are made by a process rather than by a person or position…</a:t>
            </a:r>
            <a:endParaRPr lang="en-US" dirty="0">
              <a:latin typeface="+mn-lt"/>
            </a:endParaRPr>
          </a:p>
        </p:txBody>
      </p:sp>
      <p:pic>
        <p:nvPicPr>
          <p:cNvPr id="2050" name="Picture 2" descr="C:\Users\Glenn Tecker\AppData\Local\Microsoft\Windows\INetCache\IE\BK3Z0A2D\a4050c2c8cff157392739023aa1de2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38" y="3045607"/>
            <a:ext cx="4337945" cy="296413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BBDE41B-2C9E-465A-A346-F15527030589}"/>
              </a:ext>
            </a:extLst>
          </p:cNvPr>
          <p:cNvSpPr txBox="1">
            <a:spLocks/>
          </p:cNvSpPr>
          <p:nvPr/>
        </p:nvSpPr>
        <p:spPr>
          <a:xfrm>
            <a:off x="138896" y="172179"/>
            <a:ext cx="8651781" cy="456996"/>
          </a:xfrm>
          <a:prstGeom prst="rect">
            <a:avLst/>
          </a:prstGeom>
        </p:spPr>
        <p:txBody>
          <a:bodyPr>
            <a:noAutofit/>
          </a:bodyPr>
          <a:lstStyle>
            <a:lvl1pPr algn="ctr" defTabSz="457200" rtl="0" eaLnBrk="0" fontAlgn="base" hangingPunct="0">
              <a:spcBef>
                <a:spcPct val="0"/>
              </a:spcBef>
              <a:spcAft>
                <a:spcPct val="0"/>
              </a:spcAft>
              <a:defRPr sz="4400" b="0" i="0" u="none"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dirty="0">
                <a:solidFill>
                  <a:schemeClr val="accent1">
                    <a:lumMod val="90000"/>
                    <a:lumOff val="10000"/>
                  </a:schemeClr>
                </a:solidFill>
                <a:latin typeface="+mn-lt"/>
              </a:rPr>
              <a:t>Associations As A Collaborative Network Rather Than A Traditional Hierarchy </a:t>
            </a:r>
          </a:p>
        </p:txBody>
      </p:sp>
    </p:spTree>
    <p:extLst>
      <p:ext uri="{BB962C8B-B14F-4D97-AF65-F5344CB8AC3E}">
        <p14:creationId xmlns:p14="http://schemas.microsoft.com/office/powerpoint/2010/main" val="4059074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flipH="1">
            <a:off x="5396301" y="2835739"/>
            <a:ext cx="3338174" cy="32663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4875" y="14872"/>
            <a:ext cx="8229600" cy="1143000"/>
          </a:xfrm>
        </p:spPr>
        <p:txBody>
          <a:bodyPr>
            <a:normAutofit/>
          </a:bodyPr>
          <a:lstStyle/>
          <a:p>
            <a:r>
              <a:rPr lang="en-US" sz="4000" b="1" u="sng" dirty="0">
                <a:solidFill>
                  <a:schemeClr val="accent1">
                    <a:lumMod val="90000"/>
                    <a:lumOff val="10000"/>
                  </a:schemeClr>
                </a:solidFill>
              </a:rPr>
              <a:t>Discussion Thread V</a:t>
            </a:r>
          </a:p>
        </p:txBody>
      </p:sp>
      <p:sp>
        <p:nvSpPr>
          <p:cNvPr id="3" name="Content Placeholder 2"/>
          <p:cNvSpPr>
            <a:spLocks noGrp="1"/>
          </p:cNvSpPr>
          <p:nvPr>
            <p:ph sz="quarter" idx="4294967295"/>
          </p:nvPr>
        </p:nvSpPr>
        <p:spPr>
          <a:xfrm>
            <a:off x="689498" y="1853299"/>
            <a:ext cx="6919913" cy="4095750"/>
          </a:xfrm>
        </p:spPr>
        <p:txBody>
          <a:bodyPr/>
          <a:lstStyle/>
          <a:p>
            <a:pPr lvl="0">
              <a:buFont typeface="Arial" panose="020B0604020202020204" pitchFamily="34" charset="0"/>
              <a:buChar char="•"/>
            </a:pPr>
            <a:r>
              <a:rPr lang="en-US" sz="3000" dirty="0"/>
              <a:t>Distinguishing Value Proposition(s)</a:t>
            </a:r>
          </a:p>
          <a:p>
            <a:pPr lvl="0">
              <a:buFont typeface="Arial" panose="020B0604020202020204" pitchFamily="34" charset="0"/>
              <a:buChar char="•"/>
            </a:pPr>
            <a:r>
              <a:rPr lang="en-US" sz="3000" dirty="0"/>
              <a:t>Navigating Today’s Critical Issues </a:t>
            </a:r>
          </a:p>
          <a:p>
            <a:pPr lvl="0">
              <a:buFont typeface="Arial" panose="020B0604020202020204" pitchFamily="34" charset="0"/>
              <a:buChar char="•"/>
            </a:pPr>
            <a:r>
              <a:rPr lang="en-US" sz="3000" dirty="0"/>
              <a:t>Leading Change </a:t>
            </a:r>
          </a:p>
        </p:txBody>
      </p:sp>
      <p:sp>
        <p:nvSpPr>
          <p:cNvPr id="7" name="TextBox 6"/>
          <p:cNvSpPr txBox="1"/>
          <p:nvPr/>
        </p:nvSpPr>
        <p:spPr>
          <a:xfrm>
            <a:off x="1216430" y="908951"/>
            <a:ext cx="7238072" cy="1138773"/>
          </a:xfrm>
          <a:prstGeom prst="rect">
            <a:avLst/>
          </a:prstGeom>
          <a:noFill/>
        </p:spPr>
        <p:txBody>
          <a:bodyPr wrap="none" rtlCol="0" anchor="t">
            <a:spAutoFit/>
          </a:bodyPr>
          <a:lstStyle/>
          <a:p>
            <a:pPr defTabSz="685791">
              <a:lnSpc>
                <a:spcPct val="90000"/>
              </a:lnSpc>
            </a:pPr>
            <a:r>
              <a:rPr lang="en-US" sz="4000" dirty="0">
                <a:solidFill>
                  <a:schemeClr val="accent1">
                    <a:lumMod val="90000"/>
                    <a:lumOff val="10000"/>
                  </a:schemeClr>
                </a:solidFill>
                <a:latin typeface="Calibri" panose="020F0502020204030204" pitchFamily="34" charset="0"/>
                <a:ea typeface="+mj-ea"/>
                <a:cs typeface="+mj-cs"/>
              </a:rPr>
              <a:t>Critical Issues for Today’s Leaders</a:t>
            </a:r>
          </a:p>
          <a:p>
            <a:endParaRPr lang="en-US" sz="3200" dirty="0">
              <a:latin typeface="+mj-lt"/>
            </a:endParaRPr>
          </a:p>
        </p:txBody>
      </p:sp>
    </p:spTree>
    <p:extLst>
      <p:ext uri="{BB962C8B-B14F-4D97-AF65-F5344CB8AC3E}">
        <p14:creationId xmlns:p14="http://schemas.microsoft.com/office/powerpoint/2010/main" val="1338947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2543464" y="668839"/>
            <a:ext cx="4470400" cy="2451100"/>
          </a:xfrm>
          <a:prstGeom prst="ellipse">
            <a:avLst/>
          </a:prstGeom>
          <a:solidFill>
            <a:srgbClr val="E7F4F5"/>
          </a:solidFill>
          <a:ln w="9525"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a:lstStyle/>
          <a:p>
            <a:pPr algn="ctr">
              <a:defRPr/>
            </a:pPr>
            <a:r>
              <a:rPr lang="en-US" sz="2400" b="1" u="sng" dirty="0"/>
              <a:t>Commitment</a:t>
            </a:r>
            <a:r>
              <a:rPr lang="en-US" sz="2400" b="1" dirty="0"/>
              <a:t>:</a:t>
            </a:r>
            <a:r>
              <a:rPr lang="en-US" sz="2400" dirty="0"/>
              <a:t> </a:t>
            </a:r>
          </a:p>
          <a:p>
            <a:pPr algn="ctr">
              <a:defRPr/>
            </a:pPr>
            <a:r>
              <a:rPr lang="en-US" sz="1400" dirty="0"/>
              <a:t>Consistent and organized focus on important things of high value that require coherent effort over time.</a:t>
            </a:r>
          </a:p>
          <a:p>
            <a:pPr>
              <a:defRPr/>
            </a:pPr>
            <a:endParaRPr lang="en-US" dirty="0">
              <a:effectLst>
                <a:outerShdw blurRad="38100" dist="38100" dir="2700000" algn="tl">
                  <a:srgbClr val="000000">
                    <a:alpha val="43137"/>
                  </a:srgbClr>
                </a:outerShdw>
              </a:effectLst>
              <a:cs typeface="+mn-cs"/>
            </a:endParaRPr>
          </a:p>
        </p:txBody>
      </p:sp>
      <p:sp>
        <p:nvSpPr>
          <p:cNvPr id="5" name="Oval 4"/>
          <p:cNvSpPr/>
          <p:nvPr/>
        </p:nvSpPr>
        <p:spPr bwMode="auto">
          <a:xfrm>
            <a:off x="571817" y="2844801"/>
            <a:ext cx="4470401" cy="2519407"/>
          </a:xfrm>
          <a:prstGeom prst="ellipse">
            <a:avLst/>
          </a:prstGeom>
          <a:solidFill>
            <a:srgbClr val="DFF1CB"/>
          </a:solidFill>
          <a:ln w="9525"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a:lstStyle/>
          <a:p>
            <a:pPr algn="ctr">
              <a:defRPr/>
            </a:pPr>
            <a:r>
              <a:rPr lang="en-US" sz="2400" b="1" u="sng" dirty="0"/>
              <a:t>Content</a:t>
            </a:r>
            <a:r>
              <a:rPr lang="en-US" sz="2400" b="1" dirty="0"/>
              <a:t>: </a:t>
            </a:r>
          </a:p>
          <a:p>
            <a:pPr algn="ctr">
              <a:defRPr/>
            </a:pPr>
            <a:r>
              <a:rPr lang="en-US" sz="1400" i="1" dirty="0"/>
              <a:t>Advocacy</a:t>
            </a:r>
            <a:r>
              <a:rPr lang="en-US" sz="1400" dirty="0"/>
              <a:t>- effective clout that influences the beliefs and behaviors of others that affect things that are significant to me; </a:t>
            </a:r>
            <a:r>
              <a:rPr lang="en-US" sz="1400" i="1" dirty="0"/>
              <a:t>Knowledge</a:t>
            </a:r>
            <a:r>
              <a:rPr lang="en-US" sz="1400" dirty="0"/>
              <a:t> – insight that enables me to be successful at things that really matter to me.</a:t>
            </a:r>
          </a:p>
          <a:p>
            <a:pPr>
              <a:defRPr/>
            </a:pPr>
            <a:endParaRPr lang="en-US" dirty="0">
              <a:effectLst>
                <a:outerShdw blurRad="38100" dist="38100" dir="2700000" algn="tl">
                  <a:srgbClr val="000000">
                    <a:alpha val="43137"/>
                  </a:srgbClr>
                </a:outerShdw>
              </a:effectLst>
              <a:cs typeface="+mn-cs"/>
            </a:endParaRPr>
          </a:p>
        </p:txBody>
      </p:sp>
      <p:sp>
        <p:nvSpPr>
          <p:cNvPr id="6" name="Oval 5"/>
          <p:cNvSpPr/>
          <p:nvPr/>
        </p:nvSpPr>
        <p:spPr bwMode="auto">
          <a:xfrm>
            <a:off x="5042217" y="2781948"/>
            <a:ext cx="3860800" cy="2582261"/>
          </a:xfrm>
          <a:prstGeom prst="ellipse">
            <a:avLst/>
          </a:prstGeom>
          <a:solidFill>
            <a:srgbClr val="FFF1C5"/>
          </a:solidFill>
          <a:ln w="9525"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a:lstStyle/>
          <a:p>
            <a:pPr algn="ctr">
              <a:defRPr/>
            </a:pPr>
            <a:r>
              <a:rPr lang="en-US" sz="2400" b="1" u="sng" dirty="0"/>
              <a:t>Community</a:t>
            </a:r>
            <a:r>
              <a:rPr lang="en-US" sz="2400" dirty="0"/>
              <a:t>: </a:t>
            </a:r>
            <a:r>
              <a:rPr lang="en-US" sz="1400" dirty="0"/>
              <a:t>Enjoyable shared experience that makes me feel better about myself and my place in the world. </a:t>
            </a:r>
          </a:p>
          <a:p>
            <a:pPr>
              <a:defRPr/>
            </a:pPr>
            <a:endParaRPr lang="en-US" dirty="0">
              <a:effectLst>
                <a:outerShdw blurRad="38100" dist="38100" dir="2700000" algn="tl">
                  <a:srgbClr val="000000">
                    <a:alpha val="43137"/>
                  </a:srgbClr>
                </a:outerShdw>
              </a:effectLst>
              <a:cs typeface="+mn-cs"/>
            </a:endParaRPr>
          </a:p>
        </p:txBody>
      </p:sp>
      <p:sp>
        <p:nvSpPr>
          <p:cNvPr id="7" name="Oval 6"/>
          <p:cNvSpPr/>
          <p:nvPr/>
        </p:nvSpPr>
        <p:spPr bwMode="auto">
          <a:xfrm>
            <a:off x="3504783" y="2138250"/>
            <a:ext cx="2552700" cy="1346200"/>
          </a:xfrm>
          <a:prstGeom prst="ellipse">
            <a:avLst/>
          </a:prstGeom>
          <a:solidFill>
            <a:srgbClr val="FFD5D5"/>
          </a:solidFill>
          <a:ln w="9525" cap="flat" cmpd="sng" algn="ctr">
            <a:solidFill>
              <a:schemeClr val="tx1"/>
            </a:solidFill>
            <a:prstDash val="sysDash"/>
            <a:round/>
            <a:headEnd type="none" w="med" len="med"/>
            <a:tailEnd type="none" w="med" len="med"/>
          </a:ln>
          <a:effectLst/>
        </p:spPr>
        <p:txBody>
          <a:bodyPr/>
          <a:lstStyle/>
          <a:p>
            <a:pPr algn="ctr">
              <a:defRPr/>
            </a:pPr>
            <a:r>
              <a:rPr lang="en-US" sz="2000" b="1" dirty="0">
                <a:solidFill>
                  <a:schemeClr val="accent6">
                    <a:lumMod val="50000"/>
                  </a:schemeClr>
                </a:solidFill>
              </a:rPr>
              <a:t>Our “Brand”</a:t>
            </a:r>
          </a:p>
          <a:p>
            <a:pPr algn="ctr">
              <a:defRPr/>
            </a:pPr>
            <a:r>
              <a:rPr lang="en-US" sz="1600" dirty="0"/>
              <a:t>Member’s Actual Experience</a:t>
            </a:r>
          </a:p>
          <a:p>
            <a:pPr algn="ctr">
              <a:defRPr/>
            </a:pPr>
            <a:endParaRPr lang="en-US" sz="2000" dirty="0">
              <a:effectLst>
                <a:outerShdw blurRad="38100" dist="38100" dir="2700000" algn="tl">
                  <a:srgbClr val="000000">
                    <a:alpha val="43137"/>
                  </a:srgbClr>
                </a:outerShdw>
              </a:effectLst>
            </a:endParaRPr>
          </a:p>
        </p:txBody>
      </p:sp>
      <p:sp>
        <p:nvSpPr>
          <p:cNvPr id="9" name="Curved Right Arrow 8"/>
          <p:cNvSpPr/>
          <p:nvPr/>
        </p:nvSpPr>
        <p:spPr bwMode="auto">
          <a:xfrm>
            <a:off x="1880981" y="1426619"/>
            <a:ext cx="787400" cy="1854200"/>
          </a:xfrm>
          <a:prstGeom prst="curved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effectLst>
                <a:outerShdw blurRad="38100" dist="38100" dir="2700000" algn="tl">
                  <a:srgbClr val="000000">
                    <a:alpha val="43137"/>
                  </a:srgbClr>
                </a:outerShdw>
              </a:effectLst>
              <a:cs typeface="+mn-cs"/>
            </a:endParaRPr>
          </a:p>
        </p:txBody>
      </p:sp>
      <p:sp>
        <p:nvSpPr>
          <p:cNvPr id="10" name="Curved Right Arrow 9"/>
          <p:cNvSpPr/>
          <p:nvPr/>
        </p:nvSpPr>
        <p:spPr bwMode="auto">
          <a:xfrm rot="8800695">
            <a:off x="6920189" y="1092751"/>
            <a:ext cx="787400" cy="1854200"/>
          </a:xfrm>
          <a:prstGeom prst="curved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effectLst>
                <a:outerShdw blurRad="38100" dist="38100" dir="2700000" algn="tl">
                  <a:srgbClr val="000000">
                    <a:alpha val="43137"/>
                  </a:srgbClr>
                </a:outerShdw>
              </a:effectLst>
              <a:cs typeface="+mn-cs"/>
            </a:endParaRPr>
          </a:p>
        </p:txBody>
      </p:sp>
      <p:sp>
        <p:nvSpPr>
          <p:cNvPr id="11" name="Curved Right Arrow 10"/>
          <p:cNvSpPr/>
          <p:nvPr/>
        </p:nvSpPr>
        <p:spPr bwMode="auto">
          <a:xfrm rot="15482366">
            <a:off x="4432299" y="3977025"/>
            <a:ext cx="787400" cy="2319447"/>
          </a:xfrm>
          <a:prstGeom prst="curvedRightArrow">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effectLst>
                <a:outerShdw blurRad="38100" dist="38100" dir="2700000" algn="tl">
                  <a:srgbClr val="000000">
                    <a:alpha val="43137"/>
                  </a:srgbClr>
                </a:outerShdw>
              </a:effectLst>
              <a:cs typeface="+mn-cs"/>
            </a:endParaRPr>
          </a:p>
        </p:txBody>
      </p:sp>
      <p:sp>
        <p:nvSpPr>
          <p:cNvPr id="12298" name="Title 1"/>
          <p:cNvSpPr>
            <a:spLocks noGrp="1"/>
          </p:cNvSpPr>
          <p:nvPr>
            <p:ph type="title"/>
          </p:nvPr>
        </p:nvSpPr>
        <p:spPr>
          <a:xfrm>
            <a:off x="425772" y="111447"/>
            <a:ext cx="8609740" cy="385762"/>
          </a:xfrm>
        </p:spPr>
        <p:txBody>
          <a:bodyPr>
            <a:normAutofit fontScale="90000"/>
          </a:bodyPr>
          <a:lstStyle/>
          <a:p>
            <a:pPr>
              <a:defRPr/>
            </a:pPr>
            <a:r>
              <a:rPr lang="en-US" sz="3000" b="1" dirty="0">
                <a:solidFill>
                  <a:srgbClr val="3A8B46"/>
                </a:solidFill>
              </a:rPr>
              <a:t>The Distinguishing Value Proposition(s) of An Association</a:t>
            </a:r>
          </a:p>
        </p:txBody>
      </p:sp>
      <p:sp>
        <p:nvSpPr>
          <p:cNvPr id="21" name="TextBox 20"/>
          <p:cNvSpPr txBox="1"/>
          <p:nvPr/>
        </p:nvSpPr>
        <p:spPr>
          <a:xfrm>
            <a:off x="7652727" y="1650519"/>
            <a:ext cx="954107" cy="369332"/>
          </a:xfrm>
          <a:prstGeom prst="rect">
            <a:avLst/>
          </a:prstGeom>
          <a:noFill/>
        </p:spPr>
        <p:txBody>
          <a:bodyPr wrap="none" rtlCol="0">
            <a:spAutoFit/>
          </a:bodyPr>
          <a:lstStyle/>
          <a:p>
            <a:r>
              <a:rPr lang="en-US" dirty="0"/>
              <a:t>TRUST</a:t>
            </a:r>
          </a:p>
        </p:txBody>
      </p:sp>
      <p:sp>
        <p:nvSpPr>
          <p:cNvPr id="22" name="TextBox 21"/>
          <p:cNvSpPr txBox="1"/>
          <p:nvPr/>
        </p:nvSpPr>
        <p:spPr>
          <a:xfrm>
            <a:off x="4348947" y="5621383"/>
            <a:ext cx="954107" cy="369332"/>
          </a:xfrm>
          <a:prstGeom prst="rect">
            <a:avLst/>
          </a:prstGeom>
          <a:noFill/>
        </p:spPr>
        <p:txBody>
          <a:bodyPr wrap="none" rtlCol="0">
            <a:spAutoFit/>
          </a:bodyPr>
          <a:lstStyle/>
          <a:p>
            <a:r>
              <a:rPr lang="en-US" dirty="0"/>
              <a:t>TRUST</a:t>
            </a:r>
          </a:p>
        </p:txBody>
      </p:sp>
      <p:sp>
        <p:nvSpPr>
          <p:cNvPr id="23" name="TextBox 22"/>
          <p:cNvSpPr txBox="1"/>
          <p:nvPr/>
        </p:nvSpPr>
        <p:spPr>
          <a:xfrm>
            <a:off x="916360" y="1709723"/>
            <a:ext cx="954107" cy="369332"/>
          </a:xfrm>
          <a:prstGeom prst="rect">
            <a:avLst/>
          </a:prstGeom>
          <a:noFill/>
        </p:spPr>
        <p:txBody>
          <a:bodyPr wrap="none" rtlCol="0">
            <a:spAutoFit/>
          </a:bodyPr>
          <a:lstStyle/>
          <a:p>
            <a:r>
              <a:rPr lang="en-US" dirty="0"/>
              <a:t>TRUST</a:t>
            </a:r>
          </a:p>
        </p:txBody>
      </p:sp>
    </p:spTree>
    <p:extLst>
      <p:ext uri="{BB962C8B-B14F-4D97-AF65-F5344CB8AC3E}">
        <p14:creationId xmlns:p14="http://schemas.microsoft.com/office/powerpoint/2010/main" val="74759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5116" y="234055"/>
            <a:ext cx="8428884" cy="4655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US" sz="2800" b="1" dirty="0">
                <a:solidFill>
                  <a:srgbClr val="3A8B46"/>
                </a:solidFill>
                <a:latin typeface="Calibri" panose="020F0502020204030204"/>
              </a:rPr>
              <a:t>Our </a:t>
            </a:r>
            <a:r>
              <a:rPr lang="en-US" sz="2800" b="1" i="1" dirty="0">
                <a:solidFill>
                  <a:srgbClr val="3A8B46"/>
                </a:solidFill>
                <a:latin typeface="Calibri" panose="020F0502020204030204"/>
              </a:rPr>
              <a:t>Distinguishing</a:t>
            </a:r>
            <a:r>
              <a:rPr lang="en-US" sz="2800" b="1" dirty="0">
                <a:solidFill>
                  <a:srgbClr val="3A8B46"/>
                </a:solidFill>
                <a:latin typeface="Calibri" panose="020F0502020204030204"/>
              </a:rPr>
              <a:t> Value Proposition(s)</a:t>
            </a:r>
          </a:p>
          <a:p>
            <a:pPr algn="ctr" fontAlgn="auto">
              <a:spcAft>
                <a:spcPts val="0"/>
              </a:spcAft>
              <a:defRPr/>
            </a:pPr>
            <a:r>
              <a:rPr lang="en-US" sz="2800" b="1" dirty="0">
                <a:solidFill>
                  <a:srgbClr val="3A8B46"/>
                </a:solidFill>
                <a:latin typeface="Calibri" panose="020F0502020204030204"/>
              </a:rPr>
              <a:t>What Will Constitute Success? </a:t>
            </a:r>
          </a:p>
        </p:txBody>
      </p:sp>
      <p:sp>
        <p:nvSpPr>
          <p:cNvPr id="7" name="Oval 6"/>
          <p:cNvSpPr/>
          <p:nvPr/>
        </p:nvSpPr>
        <p:spPr>
          <a:xfrm>
            <a:off x="2683235" y="933000"/>
            <a:ext cx="4087180" cy="264893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Commitment:</a:t>
            </a:r>
          </a:p>
          <a:p>
            <a:pPr algn="ctr"/>
            <a:r>
              <a:rPr lang="en-US" dirty="0">
                <a:solidFill>
                  <a:schemeClr val="tx1"/>
                </a:solidFill>
              </a:rPr>
              <a:t>____________________________________________________________________________________________</a:t>
            </a:r>
            <a:endParaRPr lang="en-US" dirty="0"/>
          </a:p>
        </p:txBody>
      </p:sp>
      <p:sp>
        <p:nvSpPr>
          <p:cNvPr id="8" name="Oval 7"/>
          <p:cNvSpPr/>
          <p:nvPr/>
        </p:nvSpPr>
        <p:spPr>
          <a:xfrm>
            <a:off x="445010" y="3386196"/>
            <a:ext cx="4087180" cy="264893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Content:</a:t>
            </a:r>
          </a:p>
          <a:p>
            <a:pPr algn="ctr"/>
            <a:r>
              <a:rPr lang="en-US" dirty="0">
                <a:solidFill>
                  <a:schemeClr val="tx1"/>
                </a:solidFill>
              </a:rPr>
              <a:t>____________________________________________________________________________________________</a:t>
            </a:r>
            <a:endParaRPr lang="en-US" dirty="0"/>
          </a:p>
        </p:txBody>
      </p:sp>
      <p:sp>
        <p:nvSpPr>
          <p:cNvPr id="9" name="Oval 8"/>
          <p:cNvSpPr/>
          <p:nvPr/>
        </p:nvSpPr>
        <p:spPr>
          <a:xfrm>
            <a:off x="4726825" y="3386196"/>
            <a:ext cx="4087180" cy="264893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Community:</a:t>
            </a:r>
          </a:p>
          <a:p>
            <a:pPr algn="ctr"/>
            <a:r>
              <a:rPr lang="en-US" dirty="0">
                <a:solidFill>
                  <a:schemeClr val="tx1"/>
                </a:solidFill>
              </a:rPr>
              <a:t>____________________________________________________________________________________________</a:t>
            </a:r>
            <a:endParaRPr lang="en-US" dirty="0"/>
          </a:p>
        </p:txBody>
      </p:sp>
    </p:spTree>
    <p:extLst>
      <p:ext uri="{BB962C8B-B14F-4D97-AF65-F5344CB8AC3E}">
        <p14:creationId xmlns:p14="http://schemas.microsoft.com/office/powerpoint/2010/main" val="372354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4710" y="94383"/>
            <a:ext cx="8229600" cy="1143000"/>
          </a:xfrm>
        </p:spPr>
        <p:txBody>
          <a:bodyPr>
            <a:normAutofit/>
          </a:bodyPr>
          <a:lstStyle/>
          <a:p>
            <a:r>
              <a:rPr lang="en-US" sz="4000" dirty="0">
                <a:solidFill>
                  <a:schemeClr val="accent1">
                    <a:lumMod val="90000"/>
                    <a:lumOff val="10000"/>
                  </a:schemeClr>
                </a:solidFill>
              </a:rPr>
              <a:t>An Association</a:t>
            </a:r>
          </a:p>
        </p:txBody>
      </p:sp>
      <p:sp>
        <p:nvSpPr>
          <p:cNvPr id="2" name="Text Placeholder 1"/>
          <p:cNvSpPr>
            <a:spLocks noGrp="1"/>
          </p:cNvSpPr>
          <p:nvPr>
            <p:ph type="body" sz="quarter" idx="4294967295"/>
          </p:nvPr>
        </p:nvSpPr>
        <p:spPr>
          <a:xfrm>
            <a:off x="243069" y="1436687"/>
            <a:ext cx="5879937" cy="3984625"/>
          </a:xfrm>
        </p:spPr>
        <p:txBody>
          <a:bodyPr/>
          <a:lstStyle/>
          <a:p>
            <a:pPr marL="0" indent="0">
              <a:buNone/>
            </a:pPr>
            <a:r>
              <a:rPr lang="en-US" sz="3600" dirty="0"/>
              <a:t>A group of people who </a:t>
            </a:r>
            <a:r>
              <a:rPr lang="en-US" sz="4000" b="1" dirty="0"/>
              <a:t>voluntarily</a:t>
            </a:r>
            <a:r>
              <a:rPr lang="en-US" sz="3600" dirty="0"/>
              <a:t> come together to solve </a:t>
            </a:r>
            <a:r>
              <a:rPr lang="en-US" sz="4000" b="1" dirty="0"/>
              <a:t>common</a:t>
            </a:r>
            <a:r>
              <a:rPr lang="en-US" sz="3600" dirty="0"/>
              <a:t> problems, meet common needs, and accomplish common goals.</a:t>
            </a:r>
          </a:p>
        </p:txBody>
      </p:sp>
      <p:pic>
        <p:nvPicPr>
          <p:cNvPr id="5" name="Graphic 4" descr="Meeting">
            <a:extLst>
              <a:ext uri="{FF2B5EF4-FFF2-40B4-BE49-F238E27FC236}">
                <a16:creationId xmlns:a16="http://schemas.microsoft.com/office/drawing/2014/main" id="{BFA0521D-8B70-4158-9043-C5FA6A53BA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3006" y="1724626"/>
            <a:ext cx="2523284" cy="2523284"/>
          </a:xfrm>
          <a:prstGeom prst="rect">
            <a:avLst/>
          </a:prstGeom>
          <a:effectLst/>
        </p:spPr>
      </p:pic>
    </p:spTree>
    <p:extLst>
      <p:ext uri="{BB962C8B-B14F-4D97-AF65-F5344CB8AC3E}">
        <p14:creationId xmlns:p14="http://schemas.microsoft.com/office/powerpoint/2010/main" val="296628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an unforeseen and overriding issue of strategic importance that has significant short-term and long-term implications"/>
          <p:cNvSpPr txBox="1"/>
          <p:nvPr/>
        </p:nvSpPr>
        <p:spPr>
          <a:xfrm>
            <a:off x="457202" y="630787"/>
            <a:ext cx="8508569" cy="1061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752" tIns="18752" rIns="18752" bIns="18752" anchor="ctr">
            <a:spAutoFit/>
          </a:bodyPr>
          <a:lstStyle/>
          <a:p>
            <a:pPr defTabSz="685775">
              <a:spcBef>
                <a:spcPts val="264"/>
              </a:spcBef>
              <a:defRPr sz="800" i="1">
                <a:latin typeface="Book Antiqua"/>
                <a:ea typeface="Book Antiqua"/>
                <a:cs typeface="Book Antiqua"/>
                <a:sym typeface="Book Antiqua"/>
              </a:defRPr>
            </a:pPr>
            <a:endParaRPr sz="1600" dirty="0"/>
          </a:p>
          <a:p>
            <a:pPr algn="ctr" defTabSz="685775">
              <a:spcBef>
                <a:spcPts val="264"/>
              </a:spcBef>
              <a:defRPr sz="3400" i="1">
                <a:latin typeface="Calibri"/>
                <a:ea typeface="Calibri"/>
                <a:cs typeface="Calibri"/>
                <a:sym typeface="Calibri"/>
              </a:defRPr>
            </a:pPr>
            <a:r>
              <a:rPr sz="2400" dirty="0"/>
              <a:t>…an over</a:t>
            </a:r>
            <a:r>
              <a:rPr lang="en-CA" sz="2400" dirty="0"/>
              <a:t>arching</a:t>
            </a:r>
            <a:r>
              <a:rPr sz="2400" dirty="0"/>
              <a:t> issue of strategic importance that has significant short-term and long-term implications</a:t>
            </a:r>
          </a:p>
        </p:txBody>
      </p:sp>
      <p:sp>
        <p:nvSpPr>
          <p:cNvPr id="161" name="What is a “Critical Issue?”"/>
          <p:cNvSpPr txBox="1">
            <a:spLocks noGrp="1"/>
          </p:cNvSpPr>
          <p:nvPr>
            <p:ph type="title" idx="4294967295"/>
          </p:nvPr>
        </p:nvSpPr>
        <p:spPr>
          <a:xfrm>
            <a:off x="1836738" y="165102"/>
            <a:ext cx="7307262" cy="798513"/>
          </a:xfrm>
          <a:prstGeom prst="rect">
            <a:avLst/>
          </a:prstGeom>
        </p:spPr>
        <p:txBody>
          <a:bodyPr>
            <a:normAutofit/>
          </a:bodyPr>
          <a:lstStyle>
            <a:lvl1pPr defTabSz="549148">
              <a:defRPr sz="7500" spc="-200"/>
            </a:lvl1pPr>
          </a:lstStyle>
          <a:p>
            <a:pPr defTabSz="457200"/>
            <a:r>
              <a:rPr sz="4000" dirty="0">
                <a:solidFill>
                  <a:schemeClr val="accent1">
                    <a:lumMod val="90000"/>
                    <a:lumOff val="10000"/>
                  </a:schemeClr>
                </a:solidFill>
              </a:rPr>
              <a:t>What is a “Critical Issue?”</a:t>
            </a:r>
          </a:p>
        </p:txBody>
      </p:sp>
      <p:grpSp>
        <p:nvGrpSpPr>
          <p:cNvPr id="174" name="Group"/>
          <p:cNvGrpSpPr/>
          <p:nvPr/>
        </p:nvGrpSpPr>
        <p:grpSpPr>
          <a:xfrm>
            <a:off x="1455285" y="1897804"/>
            <a:ext cx="6233433" cy="3975855"/>
            <a:chOff x="-3" y="0"/>
            <a:chExt cx="9416407" cy="5829206"/>
          </a:xfrm>
        </p:grpSpPr>
        <p:grpSp>
          <p:nvGrpSpPr>
            <p:cNvPr id="164" name="Group"/>
            <p:cNvGrpSpPr/>
            <p:nvPr/>
          </p:nvGrpSpPr>
          <p:grpSpPr>
            <a:xfrm>
              <a:off x="-3" y="1"/>
              <a:ext cx="4484012" cy="2690410"/>
              <a:chOff x="-2" y="0"/>
              <a:chExt cx="4484010" cy="2690409"/>
            </a:xfrm>
          </p:grpSpPr>
          <p:sp>
            <p:nvSpPr>
              <p:cNvPr id="162" name="Rounded Rectangle"/>
              <p:cNvSpPr/>
              <p:nvPr/>
            </p:nvSpPr>
            <p:spPr>
              <a:xfrm>
                <a:off x="-2" y="0"/>
                <a:ext cx="4484010" cy="2690409"/>
              </a:xfrm>
              <a:prstGeom prst="roundRect">
                <a:avLst>
                  <a:gd name="adj" fmla="val 10000"/>
                </a:avLst>
              </a:prstGeom>
              <a:solidFill>
                <a:srgbClr val="629DD1"/>
              </a:solidFill>
              <a:ln w="12700" cap="flat">
                <a:solidFill>
                  <a:srgbClr val="FFFFFF"/>
                </a:solidFill>
                <a:prstDash val="solid"/>
                <a:round/>
                <a:tailEnd type="triangle" w="med" len="med"/>
              </a:ln>
              <a:effectLst/>
            </p:spPr>
            <p:txBody>
              <a:bodyPr wrap="square" lIns="26789" tIns="26789" rIns="26789" bIns="26789" numCol="1" anchor="ctr">
                <a:noAutofit/>
              </a:bodyPr>
              <a:lstStyle/>
              <a:p>
                <a:pPr defTabSz="685775">
                  <a:defRPr sz="4400" b="0">
                    <a:solidFill>
                      <a:srgbClr val="FFFFFF"/>
                    </a:solidFill>
                    <a:latin typeface="Calibri"/>
                    <a:ea typeface="Calibri"/>
                    <a:cs typeface="Calibri"/>
                    <a:sym typeface="Calibri"/>
                  </a:defRPr>
                </a:pPr>
                <a:endParaRPr sz="1600" dirty="0"/>
              </a:p>
            </p:txBody>
          </p:sp>
          <p:sp>
            <p:nvSpPr>
              <p:cNvPr id="163" name="Must not compromise the organization’s ability to achieve its longer-term vision"/>
              <p:cNvSpPr/>
              <p:nvPr/>
            </p:nvSpPr>
            <p:spPr>
              <a:xfrm>
                <a:off x="576232" y="765631"/>
                <a:ext cx="3828935" cy="115913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717" tIns="25717" rIns="25717" bIns="25717" numCol="1" anchor="ctr">
                <a:spAutoFit/>
              </a:bodyPr>
              <a:lstStyle>
                <a:lvl1pPr defTabSz="1300480">
                  <a:defRPr sz="3000">
                    <a:solidFill>
                      <a:srgbClr val="FFFFFF"/>
                    </a:solidFill>
                    <a:latin typeface="Calibri"/>
                    <a:ea typeface="Calibri"/>
                    <a:cs typeface="Calibri"/>
                    <a:sym typeface="Calibri"/>
                  </a:defRPr>
                </a:lvl1pPr>
              </a:lstStyle>
              <a:p>
                <a:r>
                  <a:rPr lang="en-US" sz="1600" dirty="0"/>
                  <a:t>Failing to address it  could </a:t>
                </a:r>
                <a:r>
                  <a:rPr sz="1600" dirty="0"/>
                  <a:t>compromise the organization’s </a:t>
                </a:r>
                <a:r>
                  <a:rPr lang="en-US" sz="1600" dirty="0"/>
                  <a:t>mission</a:t>
                </a:r>
                <a:endParaRPr sz="1600" dirty="0"/>
              </a:p>
            </p:txBody>
          </p:sp>
        </p:grpSp>
        <p:grpSp>
          <p:nvGrpSpPr>
            <p:cNvPr id="167" name="Group"/>
            <p:cNvGrpSpPr/>
            <p:nvPr/>
          </p:nvGrpSpPr>
          <p:grpSpPr>
            <a:xfrm>
              <a:off x="4932396" y="0"/>
              <a:ext cx="4484008" cy="2690410"/>
              <a:chOff x="0" y="0"/>
              <a:chExt cx="4484007" cy="2690409"/>
            </a:xfrm>
          </p:grpSpPr>
          <p:sp>
            <p:nvSpPr>
              <p:cNvPr id="165" name="Rounded Rectangle"/>
              <p:cNvSpPr/>
              <p:nvPr/>
            </p:nvSpPr>
            <p:spPr>
              <a:xfrm>
                <a:off x="0" y="0"/>
                <a:ext cx="4484007" cy="2690409"/>
              </a:xfrm>
              <a:prstGeom prst="roundRect">
                <a:avLst>
                  <a:gd name="adj" fmla="val 10000"/>
                </a:avLst>
              </a:prstGeom>
              <a:solidFill>
                <a:srgbClr val="297FD5"/>
              </a:solidFill>
              <a:ln w="12700" cap="flat">
                <a:solidFill>
                  <a:srgbClr val="FFFFFF"/>
                </a:solidFill>
                <a:prstDash val="solid"/>
                <a:round/>
                <a:tailEnd type="triangle" w="med" len="med"/>
              </a:ln>
              <a:effectLst/>
            </p:spPr>
            <p:txBody>
              <a:bodyPr wrap="square" lIns="26789" tIns="26789" rIns="26789" bIns="26789" numCol="1" anchor="ctr">
                <a:noAutofit/>
              </a:bodyPr>
              <a:lstStyle/>
              <a:p>
                <a:pPr defTabSz="685775">
                  <a:defRPr sz="4400" b="0">
                    <a:solidFill>
                      <a:srgbClr val="FFFFFF"/>
                    </a:solidFill>
                    <a:latin typeface="Calibri"/>
                    <a:ea typeface="Calibri"/>
                    <a:cs typeface="Calibri"/>
                    <a:sym typeface="Calibri"/>
                  </a:defRPr>
                </a:pPr>
                <a:endParaRPr sz="1600" dirty="0"/>
              </a:p>
            </p:txBody>
          </p:sp>
          <p:sp>
            <p:nvSpPr>
              <p:cNvPr id="166" name="Address key strategic issues facing the Board today"/>
              <p:cNvSpPr/>
              <p:nvPr/>
            </p:nvSpPr>
            <p:spPr>
              <a:xfrm>
                <a:off x="514649" y="585134"/>
                <a:ext cx="3710287" cy="152013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717" tIns="25717" rIns="25717" bIns="25717" numCol="1" anchor="ctr">
                <a:spAutoFit/>
              </a:bodyPr>
              <a:lstStyle>
                <a:lvl1pPr defTabSz="1300480">
                  <a:defRPr sz="3000">
                    <a:solidFill>
                      <a:srgbClr val="FFFFFF"/>
                    </a:solidFill>
                    <a:latin typeface="Calibri"/>
                    <a:ea typeface="Calibri"/>
                    <a:cs typeface="Calibri"/>
                    <a:sym typeface="Calibri"/>
                  </a:defRPr>
                </a:lvl1pPr>
              </a:lstStyle>
              <a:p>
                <a:r>
                  <a:rPr lang="en-US" sz="1600" dirty="0"/>
                  <a:t>An </a:t>
                </a:r>
                <a:r>
                  <a:rPr sz="1600" dirty="0"/>
                  <a:t>issue</a:t>
                </a:r>
                <a:r>
                  <a:rPr lang="en-US" sz="1600" dirty="0"/>
                  <a:t>  with significant implications for both members and the association. </a:t>
                </a:r>
                <a:endParaRPr sz="1600" dirty="0"/>
              </a:p>
            </p:txBody>
          </p:sp>
        </p:grpSp>
        <p:grpSp>
          <p:nvGrpSpPr>
            <p:cNvPr id="170" name="Group"/>
            <p:cNvGrpSpPr/>
            <p:nvPr/>
          </p:nvGrpSpPr>
          <p:grpSpPr>
            <a:xfrm>
              <a:off x="4932396" y="3138795"/>
              <a:ext cx="4484008" cy="2690411"/>
              <a:chOff x="0" y="0"/>
              <a:chExt cx="4484007" cy="2690409"/>
            </a:xfrm>
          </p:grpSpPr>
          <p:sp>
            <p:nvSpPr>
              <p:cNvPr id="168" name="Rounded Rectangle"/>
              <p:cNvSpPr/>
              <p:nvPr/>
            </p:nvSpPr>
            <p:spPr>
              <a:xfrm>
                <a:off x="0" y="0"/>
                <a:ext cx="4484007" cy="2690409"/>
              </a:xfrm>
              <a:prstGeom prst="roundRect">
                <a:avLst>
                  <a:gd name="adj" fmla="val 10000"/>
                </a:avLst>
              </a:prstGeom>
              <a:solidFill>
                <a:srgbClr val="7F8FA9"/>
              </a:solidFill>
              <a:ln w="12700" cap="flat">
                <a:solidFill>
                  <a:srgbClr val="FFFFFF"/>
                </a:solidFill>
                <a:prstDash val="solid"/>
                <a:round/>
                <a:tailEnd type="triangle" w="med" len="med"/>
              </a:ln>
              <a:effectLst/>
            </p:spPr>
            <p:txBody>
              <a:bodyPr wrap="square" lIns="26789" tIns="26789" rIns="26789" bIns="26789" numCol="1" anchor="ctr">
                <a:noAutofit/>
              </a:bodyPr>
              <a:lstStyle/>
              <a:p>
                <a:pPr defTabSz="685775">
                  <a:defRPr sz="4400" b="0">
                    <a:solidFill>
                      <a:srgbClr val="FFFFFF"/>
                    </a:solidFill>
                    <a:latin typeface="Calibri"/>
                    <a:ea typeface="Calibri"/>
                    <a:cs typeface="Calibri"/>
                    <a:sym typeface="Calibri"/>
                  </a:defRPr>
                </a:pPr>
                <a:endParaRPr sz="1600" dirty="0"/>
              </a:p>
            </p:txBody>
          </p:sp>
          <p:sp>
            <p:nvSpPr>
              <p:cNvPr id="169" name="Considered in short and long term planning horizons"/>
              <p:cNvSpPr/>
              <p:nvPr/>
            </p:nvSpPr>
            <p:spPr>
              <a:xfrm>
                <a:off x="514649" y="765631"/>
                <a:ext cx="3890513" cy="115913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717" tIns="25717" rIns="25717" bIns="25717" numCol="1" anchor="ctr">
                <a:spAutoFit/>
              </a:bodyPr>
              <a:lstStyle/>
              <a:p>
                <a:pPr defTabSz="685775">
                  <a:defRPr sz="3000">
                    <a:solidFill>
                      <a:srgbClr val="FFFFFF"/>
                    </a:solidFill>
                    <a:latin typeface="Calibri"/>
                    <a:ea typeface="Calibri"/>
                    <a:cs typeface="Calibri"/>
                    <a:sym typeface="Calibri"/>
                  </a:defRPr>
                </a:pPr>
                <a:r>
                  <a:rPr lang="en-US" sz="1600" dirty="0"/>
                  <a:t>Best c</a:t>
                </a:r>
                <a:r>
                  <a:rPr sz="1600" dirty="0"/>
                  <a:t>onsidered in short </a:t>
                </a:r>
                <a:r>
                  <a:rPr sz="1600" i="1" dirty="0"/>
                  <a:t>and</a:t>
                </a:r>
                <a:r>
                  <a:rPr sz="1600" dirty="0"/>
                  <a:t> long</a:t>
                </a:r>
                <a:r>
                  <a:rPr lang="en-US" sz="1600" dirty="0"/>
                  <a:t>er-</a:t>
                </a:r>
                <a:r>
                  <a:rPr sz="1600" dirty="0"/>
                  <a:t> term planning horizons</a:t>
                </a:r>
              </a:p>
            </p:txBody>
          </p:sp>
        </p:grpSp>
        <p:grpSp>
          <p:nvGrpSpPr>
            <p:cNvPr id="173" name="Group"/>
            <p:cNvGrpSpPr/>
            <p:nvPr/>
          </p:nvGrpSpPr>
          <p:grpSpPr>
            <a:xfrm>
              <a:off x="0" y="3138795"/>
              <a:ext cx="4484010" cy="2690411"/>
              <a:chOff x="0" y="0"/>
              <a:chExt cx="4484009" cy="2690409"/>
            </a:xfrm>
          </p:grpSpPr>
          <p:sp>
            <p:nvSpPr>
              <p:cNvPr id="171" name="Rounded Rectangle"/>
              <p:cNvSpPr/>
              <p:nvPr/>
            </p:nvSpPr>
            <p:spPr>
              <a:xfrm>
                <a:off x="0" y="0"/>
                <a:ext cx="4484009" cy="2690409"/>
              </a:xfrm>
              <a:prstGeom prst="roundRect">
                <a:avLst>
                  <a:gd name="adj" fmla="val 10000"/>
                </a:avLst>
              </a:prstGeom>
              <a:solidFill>
                <a:srgbClr val="5AA2AE"/>
              </a:solidFill>
              <a:ln w="12700" cap="flat">
                <a:solidFill>
                  <a:srgbClr val="FFFFFF"/>
                </a:solidFill>
                <a:prstDash val="solid"/>
                <a:round/>
                <a:tailEnd type="triangle" w="med" len="med"/>
              </a:ln>
              <a:effectLst/>
            </p:spPr>
            <p:txBody>
              <a:bodyPr wrap="square" lIns="26789" tIns="26789" rIns="26789" bIns="26789" numCol="1" anchor="ctr">
                <a:noAutofit/>
              </a:bodyPr>
              <a:lstStyle/>
              <a:p>
                <a:pPr defTabSz="685775">
                  <a:defRPr sz="4400" b="0">
                    <a:solidFill>
                      <a:srgbClr val="FFFFFF"/>
                    </a:solidFill>
                    <a:latin typeface="Calibri"/>
                    <a:ea typeface="Calibri"/>
                    <a:cs typeface="Calibri"/>
                    <a:sym typeface="Calibri"/>
                  </a:defRPr>
                </a:pPr>
                <a:endParaRPr sz="1600" dirty="0"/>
              </a:p>
            </p:txBody>
          </p:sp>
          <p:sp>
            <p:nvSpPr>
              <p:cNvPr id="172" name="Requires deep and expedient conversation to take action"/>
              <p:cNvSpPr/>
              <p:nvPr/>
            </p:nvSpPr>
            <p:spPr>
              <a:xfrm>
                <a:off x="576229" y="765631"/>
                <a:ext cx="3828935" cy="115913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717" tIns="25717" rIns="25717" bIns="25717" numCol="1" anchor="ctr">
                <a:spAutoFit/>
              </a:bodyPr>
              <a:lstStyle>
                <a:lvl1pPr defTabSz="1300480">
                  <a:defRPr sz="3000">
                    <a:solidFill>
                      <a:srgbClr val="FFFFFF"/>
                    </a:solidFill>
                    <a:latin typeface="Calibri"/>
                    <a:ea typeface="Calibri"/>
                    <a:cs typeface="Calibri"/>
                    <a:sym typeface="Calibri"/>
                  </a:defRPr>
                </a:lvl1pPr>
              </a:lstStyle>
              <a:p>
                <a:r>
                  <a:rPr sz="1600" dirty="0"/>
                  <a:t>Requires </a:t>
                </a:r>
                <a:r>
                  <a:rPr lang="en-US" sz="1600" dirty="0"/>
                  <a:t>both </a:t>
                </a:r>
                <a:r>
                  <a:rPr sz="1600" dirty="0"/>
                  <a:t>deep </a:t>
                </a:r>
                <a:r>
                  <a:rPr lang="en-US" sz="1600" dirty="0"/>
                  <a:t>AND </a:t>
                </a:r>
                <a:r>
                  <a:rPr sz="1600" dirty="0"/>
                  <a:t>expedient conversation to take action</a:t>
                </a:r>
              </a:p>
            </p:txBody>
          </p:sp>
        </p:grpSp>
      </p:grpSp>
    </p:spTree>
    <p:extLst>
      <p:ext uri="{BB962C8B-B14F-4D97-AF65-F5344CB8AC3E}">
        <p14:creationId xmlns:p14="http://schemas.microsoft.com/office/powerpoint/2010/main" val="17274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77" y="567673"/>
            <a:ext cx="8203446" cy="857250"/>
          </a:xfrm>
        </p:spPr>
        <p:txBody>
          <a:bodyPr>
            <a:normAutofit/>
          </a:bodyPr>
          <a:lstStyle/>
          <a:p>
            <a:r>
              <a:rPr lang="en-US" sz="4000" dirty="0">
                <a:solidFill>
                  <a:schemeClr val="accent1">
                    <a:lumMod val="90000"/>
                    <a:lumOff val="10000"/>
                  </a:schemeClr>
                </a:solidFill>
              </a:rPr>
              <a:t>Navigating Today’s Critical Issues</a:t>
            </a:r>
          </a:p>
        </p:txBody>
      </p:sp>
      <p:sp>
        <p:nvSpPr>
          <p:cNvPr id="3" name="Content Placeholder 2"/>
          <p:cNvSpPr>
            <a:spLocks noGrp="1"/>
          </p:cNvSpPr>
          <p:nvPr>
            <p:ph sz="quarter" idx="4294967295"/>
          </p:nvPr>
        </p:nvSpPr>
        <p:spPr>
          <a:xfrm>
            <a:off x="470277" y="1609092"/>
            <a:ext cx="5675313" cy="3444875"/>
          </a:xfrm>
        </p:spPr>
        <p:txBody>
          <a:bodyPr>
            <a:normAutofit fontScale="92500"/>
          </a:bodyPr>
          <a:lstStyle/>
          <a:p>
            <a:pPr marL="214308" indent="-214308" defTabSz="450045">
              <a:spcAft>
                <a:spcPct val="35000"/>
              </a:spcAft>
            </a:pPr>
            <a:r>
              <a:rPr lang="en-CA" sz="2800" dirty="0"/>
              <a:t>How do we develop realistic strategic responses - “If this? Then what?” </a:t>
            </a:r>
          </a:p>
          <a:p>
            <a:pPr marL="214308" indent="-214308" defTabSz="450045">
              <a:spcAft>
                <a:spcPct val="35000"/>
              </a:spcAft>
            </a:pPr>
            <a:r>
              <a:rPr lang="en-CA" sz="2800" dirty="0"/>
              <a:t>How do we respond intelligently and thoughtfully to current conditions and critical unknowns using potential scenarios in a way that is realistic and consistent with the association’s mission and envisioned future?</a:t>
            </a:r>
            <a:endParaRPr lang="en-US" sz="2800" dirty="0">
              <a:solidFill>
                <a:schemeClr val="tx1">
                  <a:lumMod val="85000"/>
                  <a:lumOff val="15000"/>
                </a:schemeClr>
              </a:solidFill>
            </a:endParaRPr>
          </a:p>
        </p:txBody>
      </p:sp>
      <p:pic>
        <p:nvPicPr>
          <p:cNvPr id="5" name="Picture 4" descr="A close up of a toy&#10;&#10;Description automatically generated">
            <a:extLst>
              <a:ext uri="{FF2B5EF4-FFF2-40B4-BE49-F238E27FC236}">
                <a16:creationId xmlns:a16="http://schemas.microsoft.com/office/drawing/2014/main" id="{F855566B-FB5C-478C-86F5-DA847ACA69A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59636" y="1918316"/>
            <a:ext cx="2606781" cy="1955086"/>
          </a:xfrm>
          <a:prstGeom prst="rect">
            <a:avLst/>
          </a:prstGeom>
        </p:spPr>
      </p:pic>
    </p:spTree>
    <p:extLst>
      <p:ext uri="{BB962C8B-B14F-4D97-AF65-F5344CB8AC3E}">
        <p14:creationId xmlns:p14="http://schemas.microsoft.com/office/powerpoint/2010/main" val="213883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6BC0DB-A374-4DA4-92C0-C4E047EFCD44}"/>
              </a:ext>
            </a:extLst>
          </p:cNvPr>
          <p:cNvGrpSpPr/>
          <p:nvPr/>
        </p:nvGrpSpPr>
        <p:grpSpPr>
          <a:xfrm>
            <a:off x="881021" y="887245"/>
            <a:ext cx="7381957" cy="5083509"/>
            <a:chOff x="1051312" y="889334"/>
            <a:chExt cx="6606792" cy="4549700"/>
          </a:xfrm>
        </p:grpSpPr>
        <p:sp>
          <p:nvSpPr>
            <p:cNvPr id="237" name="Title 14"/>
            <p:cNvSpPr txBox="1"/>
            <p:nvPr/>
          </p:nvSpPr>
          <p:spPr>
            <a:xfrm>
              <a:off x="1485901" y="889334"/>
              <a:ext cx="6172203" cy="498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10" tIns="24110" rIns="24110" bIns="24110" anchor="ctr">
              <a:normAutofit lnSpcReduction="10000"/>
            </a:bodyPr>
            <a:lstStyle>
              <a:lvl1pPr defTabSz="624219">
                <a:defRPr sz="4600" b="0">
                  <a:solidFill>
                    <a:srgbClr val="00418D"/>
                  </a:solidFill>
                  <a:latin typeface="Franklin Gothic Medium"/>
                  <a:ea typeface="Franklin Gothic Medium"/>
                  <a:cs typeface="Franklin Gothic Medium"/>
                  <a:sym typeface="Franklin Gothic Medium"/>
                </a:defRPr>
              </a:lvl1pPr>
            </a:lstStyle>
            <a:p>
              <a:pPr algn="ctr" defTabSz="329171" hangingPunct="0"/>
              <a:r>
                <a:rPr sz="3600" b="1" dirty="0">
                  <a:solidFill>
                    <a:schemeClr val="accent1"/>
                  </a:solidFill>
                  <a:latin typeface="Calibri" panose="020F0502020204030204" pitchFamily="34" charset="0"/>
                  <a:cs typeface="Calibri" panose="020F0502020204030204" pitchFamily="34" charset="0"/>
                </a:rPr>
                <a:t>Critical</a:t>
              </a:r>
              <a:r>
                <a:rPr sz="3600" kern="0" dirty="0">
                  <a:latin typeface="Calibri" panose="020F0502020204030204" pitchFamily="34" charset="0"/>
                  <a:cs typeface="Calibri" panose="020F0502020204030204" pitchFamily="34" charset="0"/>
                </a:rPr>
                <a:t> </a:t>
              </a:r>
              <a:r>
                <a:rPr sz="3600" b="1" dirty="0">
                  <a:solidFill>
                    <a:schemeClr val="accent1"/>
                  </a:solidFill>
                  <a:latin typeface="Calibri" panose="020F0502020204030204" pitchFamily="34" charset="0"/>
                  <a:cs typeface="Calibri" panose="020F0502020204030204" pitchFamily="34" charset="0"/>
                </a:rPr>
                <a:t>Issues</a:t>
              </a:r>
              <a:r>
                <a:rPr sz="3600" kern="0" dirty="0">
                  <a:latin typeface="Calibri" panose="020F0502020204030204" pitchFamily="34" charset="0"/>
                  <a:cs typeface="Calibri" panose="020F0502020204030204" pitchFamily="34" charset="0"/>
                </a:rPr>
                <a:t> </a:t>
              </a:r>
              <a:r>
                <a:rPr sz="3600" b="1" dirty="0">
                  <a:solidFill>
                    <a:schemeClr val="accent1"/>
                  </a:solidFill>
                  <a:latin typeface="Calibri" panose="020F0502020204030204" pitchFamily="34" charset="0"/>
                  <a:cs typeface="Calibri" panose="020F0502020204030204" pitchFamily="34" charset="0"/>
                  <a:sym typeface="Franklin Gothic Book"/>
                </a:rPr>
                <a:t>Prioritization</a:t>
              </a:r>
              <a:r>
                <a:rPr sz="3600" kern="0" dirty="0">
                  <a:latin typeface="Calibri" panose="020F0502020204030204" pitchFamily="34" charset="0"/>
                  <a:cs typeface="Calibri" panose="020F0502020204030204" pitchFamily="34" charset="0"/>
                </a:rPr>
                <a:t> </a:t>
              </a:r>
              <a:r>
                <a:rPr sz="3600" b="1" dirty="0">
                  <a:solidFill>
                    <a:schemeClr val="accent1"/>
                  </a:solidFill>
                  <a:latin typeface="Calibri" panose="020F0502020204030204" pitchFamily="34" charset="0"/>
                  <a:cs typeface="Calibri" panose="020F0502020204030204" pitchFamily="34" charset="0"/>
                </a:rPr>
                <a:t>Matrix</a:t>
              </a:r>
            </a:p>
          </p:txBody>
        </p:sp>
        <p:grpSp>
          <p:nvGrpSpPr>
            <p:cNvPr id="242" name="Rectangle: Rounded Corners 389"/>
            <p:cNvGrpSpPr/>
            <p:nvPr/>
          </p:nvGrpSpPr>
          <p:grpSpPr>
            <a:xfrm>
              <a:off x="2476744" y="3301763"/>
              <a:ext cx="1720922" cy="1352767"/>
              <a:chOff x="-1" y="0"/>
              <a:chExt cx="3263374" cy="2565245"/>
            </a:xfrm>
          </p:grpSpPr>
          <p:sp>
            <p:nvSpPr>
              <p:cNvPr id="240" name="Rounded Rectangle"/>
              <p:cNvSpPr/>
              <p:nvPr/>
            </p:nvSpPr>
            <p:spPr>
              <a:xfrm>
                <a:off x="-1" y="0"/>
                <a:ext cx="3263374" cy="2565245"/>
              </a:xfrm>
              <a:prstGeom prst="roundRect">
                <a:avLst>
                  <a:gd name="adj" fmla="val 16667"/>
                </a:avLst>
              </a:prstGeom>
              <a:solidFill>
                <a:srgbClr val="FF0000">
                  <a:alpha val="50000"/>
                </a:srgbClr>
              </a:solidFill>
              <a:ln w="12700" cap="flat">
                <a:noFill/>
                <a:miter lim="400000"/>
              </a:ln>
              <a:effectLst/>
            </p:spPr>
            <p:txBody>
              <a:bodyPr wrap="square" lIns="26789" tIns="26789" rIns="26789" bIns="26789" numCol="1" anchor="ctr">
                <a:noAutofit/>
              </a:bodyPr>
              <a:lstStyle/>
              <a:p>
                <a:pPr algn="ctr" defTabSz="308066" hangingPunct="0">
                  <a:defRPr b="0"/>
                </a:pPr>
                <a:endParaRPr sz="1265" kern="0" dirty="0">
                  <a:solidFill>
                    <a:srgbClr val="000000"/>
                  </a:solidFill>
                  <a:latin typeface="Calibri" panose="020F0502020204030204" pitchFamily="34" charset="0"/>
                  <a:sym typeface="Helvetica Neue"/>
                </a:endParaRPr>
              </a:p>
            </p:txBody>
          </p:sp>
          <p:sp>
            <p:nvSpPr>
              <p:cNvPr id="241" name="THESE CAN WAIT…"/>
              <p:cNvSpPr txBox="1"/>
              <p:nvPr/>
            </p:nvSpPr>
            <p:spPr>
              <a:xfrm>
                <a:off x="125226" y="308457"/>
                <a:ext cx="3012925" cy="1948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spAutoFit/>
              </a:bodyPr>
              <a:lstStyle/>
              <a:p>
                <a:pPr algn="ctr" defTabSz="308066" hangingPunct="0"/>
                <a:r>
                  <a:rPr sz="1265" b="1" kern="0" dirty="0">
                    <a:solidFill>
                      <a:srgbClr val="000000"/>
                    </a:solidFill>
                    <a:latin typeface="Calibri" panose="020F0502020204030204" pitchFamily="34" charset="0"/>
                    <a:sym typeface="Helvetica Neue"/>
                  </a:rPr>
                  <a:t>THESE CAN WAIT</a:t>
                </a:r>
              </a:p>
              <a:p>
                <a:pPr marL="180822" indent="-180822" defTabSz="308066" hangingPunct="0">
                  <a:buSzPct val="100000"/>
                  <a:buFont typeface="Arial"/>
                  <a:buChar char="•"/>
                  <a:defRPr b="0"/>
                </a:pPr>
                <a:r>
                  <a:rPr sz="1265" kern="0" dirty="0">
                    <a:solidFill>
                      <a:srgbClr val="000000"/>
                    </a:solidFill>
                    <a:latin typeface="Calibri" panose="020F0502020204030204" pitchFamily="34" charset="0"/>
                    <a:sym typeface="Helvetica Neue"/>
                  </a:rPr>
                  <a:t>Low Impact</a:t>
                </a:r>
              </a:p>
              <a:p>
                <a:pPr marL="180822" indent="-180822" defTabSz="308066" hangingPunct="0">
                  <a:buSzPct val="100000"/>
                  <a:buFont typeface="Arial"/>
                  <a:buChar char="•"/>
                  <a:defRPr b="0"/>
                </a:pPr>
                <a:r>
                  <a:rPr sz="1265" kern="0" dirty="0">
                    <a:solidFill>
                      <a:srgbClr val="000000"/>
                    </a:solidFill>
                    <a:latin typeface="Calibri" panose="020F0502020204030204" pitchFamily="34" charset="0"/>
                    <a:sym typeface="Helvetica Neue"/>
                  </a:rPr>
                  <a:t>Low Urgency</a:t>
                </a:r>
              </a:p>
              <a:p>
                <a:pPr marL="180822" indent="-180822" defTabSz="308066" hangingPunct="0">
                  <a:buSzPct val="100000"/>
                  <a:buFont typeface="Arial"/>
                  <a:buChar char="•"/>
                  <a:defRPr b="0"/>
                </a:pPr>
                <a:r>
                  <a:rPr sz="1265" kern="0" dirty="0">
                    <a:solidFill>
                      <a:srgbClr val="000000"/>
                    </a:solidFill>
                    <a:latin typeface="Calibri" panose="020F0502020204030204" pitchFamily="34" charset="0"/>
                    <a:sym typeface="Helvetica Neue"/>
                  </a:rPr>
                  <a:t>Delay, Delegate or Delete</a:t>
                </a:r>
              </a:p>
            </p:txBody>
          </p:sp>
        </p:grpSp>
        <p:sp>
          <p:nvSpPr>
            <p:cNvPr id="243" name="Arrow: Right 24"/>
            <p:cNvSpPr/>
            <p:nvPr/>
          </p:nvSpPr>
          <p:spPr>
            <a:xfrm>
              <a:off x="2211310" y="4687116"/>
              <a:ext cx="5027560" cy="181816"/>
            </a:xfrm>
            <a:prstGeom prst="rightArrow">
              <a:avLst>
                <a:gd name="adj1" fmla="val 50000"/>
                <a:gd name="adj2" fmla="val 50000"/>
              </a:avLst>
            </a:prstGeom>
            <a:solidFill>
              <a:schemeClr val="accent1"/>
            </a:solidFill>
            <a:ln w="25400">
              <a:noFill/>
            </a:ln>
          </p:spPr>
          <p:txBody>
            <a:bodyPr lIns="26789" tIns="26789" rIns="26789" bIns="26789" anchor="ctr"/>
            <a:lstStyle/>
            <a:p>
              <a:pPr algn="ctr" defTabSz="308066" hangingPunct="0">
                <a:defRPr b="0"/>
              </a:pPr>
              <a:endParaRPr sz="1265" kern="0" dirty="0">
                <a:solidFill>
                  <a:srgbClr val="000000"/>
                </a:solidFill>
                <a:latin typeface="Calibri" panose="020F0502020204030204" pitchFamily="34" charset="0"/>
                <a:sym typeface="Helvetica Neue"/>
              </a:endParaRPr>
            </a:p>
          </p:txBody>
        </p:sp>
        <p:sp>
          <p:nvSpPr>
            <p:cNvPr id="244" name="Arrow: Up 26"/>
            <p:cNvSpPr/>
            <p:nvPr/>
          </p:nvSpPr>
          <p:spPr>
            <a:xfrm>
              <a:off x="2083110" y="1848156"/>
              <a:ext cx="185948" cy="2746977"/>
            </a:xfrm>
            <a:custGeom>
              <a:avLst/>
              <a:gdLst/>
              <a:ahLst/>
              <a:cxnLst>
                <a:cxn ang="0">
                  <a:pos x="wd2" y="hd2"/>
                </a:cxn>
                <a:cxn ang="5400000">
                  <a:pos x="wd2" y="hd2"/>
                </a:cxn>
                <a:cxn ang="10800000">
                  <a:pos x="wd2" y="hd2"/>
                </a:cxn>
                <a:cxn ang="16200000">
                  <a:pos x="wd2" y="hd2"/>
                </a:cxn>
              </a:cxnLst>
              <a:rect l="0" t="0" r="r" b="b"/>
              <a:pathLst>
                <a:path w="21600" h="21600" extrusionOk="0">
                  <a:moveTo>
                    <a:pt x="0" y="731"/>
                  </a:moveTo>
                  <a:lnTo>
                    <a:pt x="10800" y="0"/>
                  </a:lnTo>
                  <a:lnTo>
                    <a:pt x="21600" y="731"/>
                  </a:lnTo>
                  <a:lnTo>
                    <a:pt x="16200" y="731"/>
                  </a:lnTo>
                  <a:lnTo>
                    <a:pt x="16200" y="21600"/>
                  </a:lnTo>
                  <a:lnTo>
                    <a:pt x="5400" y="21600"/>
                  </a:lnTo>
                  <a:lnTo>
                    <a:pt x="5400" y="731"/>
                  </a:lnTo>
                  <a:close/>
                </a:path>
              </a:pathLst>
            </a:custGeom>
            <a:solidFill>
              <a:schemeClr val="accent1"/>
            </a:solidFill>
            <a:ln w="25400">
              <a:noFill/>
            </a:ln>
          </p:spPr>
          <p:txBody>
            <a:bodyPr lIns="26789" tIns="26789" rIns="26789" bIns="26789" anchor="ctr"/>
            <a:lstStyle/>
            <a:p>
              <a:pPr algn="ctr" defTabSz="308066" hangingPunct="0">
                <a:defRPr b="0"/>
              </a:pPr>
              <a:endParaRPr sz="1265" kern="0" dirty="0">
                <a:solidFill>
                  <a:srgbClr val="000000"/>
                </a:solidFill>
                <a:latin typeface="Calibri" panose="020F0502020204030204" pitchFamily="34" charset="0"/>
                <a:sym typeface="Helvetica Neue"/>
              </a:endParaRPr>
            </a:p>
          </p:txBody>
        </p:sp>
        <p:sp>
          <p:nvSpPr>
            <p:cNvPr id="245" name="TextBox 27"/>
            <p:cNvSpPr txBox="1"/>
            <p:nvPr/>
          </p:nvSpPr>
          <p:spPr>
            <a:xfrm>
              <a:off x="2198113" y="4838411"/>
              <a:ext cx="4926513" cy="248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p>
              <a:pPr algn="ctr" defTabSz="308066" hangingPunct="0"/>
              <a:r>
                <a:rPr sz="1265" b="1" kern="0" dirty="0">
                  <a:solidFill>
                    <a:srgbClr val="000000"/>
                  </a:solidFill>
                  <a:latin typeface="Calibri" panose="020F0502020204030204" pitchFamily="34" charset="0"/>
                  <a:sym typeface="Helvetica Neue"/>
                </a:rPr>
                <a:t>Low                             IMPACT                                High</a:t>
              </a:r>
            </a:p>
          </p:txBody>
        </p:sp>
        <p:sp>
          <p:nvSpPr>
            <p:cNvPr id="246" name="TextBox 28"/>
            <p:cNvSpPr txBox="1"/>
            <p:nvPr/>
          </p:nvSpPr>
          <p:spPr>
            <a:xfrm>
              <a:off x="1051312" y="1929245"/>
              <a:ext cx="1416458" cy="2584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p>
              <a:pPr algn="ctr" defTabSz="308066" hangingPunct="0"/>
              <a:r>
                <a:rPr sz="1265" b="1" kern="0" dirty="0">
                  <a:solidFill>
                    <a:srgbClr val="000000"/>
                  </a:solidFill>
                  <a:latin typeface="Calibri" panose="020F0502020204030204" pitchFamily="34" charset="0"/>
                  <a:sym typeface="Helvetica Neue"/>
                </a:rPr>
                <a:t>High</a:t>
              </a:r>
            </a:p>
            <a:p>
              <a:pPr algn="ctr" defTabSz="308066" hangingPunct="0"/>
              <a:endParaRPr lang="en-US" sz="1265" b="1" kern="0" dirty="0">
                <a:solidFill>
                  <a:srgbClr val="000000"/>
                </a:solidFill>
                <a:latin typeface="Calibri" panose="020F0502020204030204" pitchFamily="34" charset="0"/>
                <a:sym typeface="Helvetica Neue"/>
              </a:endParaRPr>
            </a:p>
            <a:p>
              <a:pPr algn="ctr" defTabSz="308066" hangingPunct="0"/>
              <a:endParaRPr lang="en-US" sz="1265" b="1" kern="0" dirty="0">
                <a:solidFill>
                  <a:srgbClr val="000000"/>
                </a:solidFill>
                <a:latin typeface="Calibri" panose="020F0502020204030204" pitchFamily="34" charset="0"/>
                <a:sym typeface="Helvetica Neue"/>
              </a:endParaRPr>
            </a:p>
            <a:p>
              <a:pPr algn="ctr" defTabSz="308066" hangingPunct="0"/>
              <a:endParaRPr lang="en-US" sz="1265" b="1" kern="0" dirty="0">
                <a:solidFill>
                  <a:srgbClr val="000000"/>
                </a:solidFill>
                <a:latin typeface="Calibri" panose="020F0502020204030204" pitchFamily="34" charset="0"/>
                <a:sym typeface="Helvetica Neue"/>
              </a:endParaRPr>
            </a:p>
            <a:p>
              <a:pPr algn="ctr" defTabSz="308066" hangingPunct="0"/>
              <a:endParaRPr sz="1265" b="1" kern="0" dirty="0">
                <a:solidFill>
                  <a:srgbClr val="000000"/>
                </a:solidFill>
                <a:latin typeface="Calibri" panose="020F0502020204030204" pitchFamily="34" charset="0"/>
                <a:sym typeface="Helvetica Neue"/>
              </a:endParaRPr>
            </a:p>
            <a:p>
              <a:pPr algn="ctr" defTabSz="308066" hangingPunct="0"/>
              <a:endParaRPr sz="1265" b="1" kern="0" dirty="0">
                <a:solidFill>
                  <a:srgbClr val="000000"/>
                </a:solidFill>
                <a:latin typeface="Calibri" panose="020F0502020204030204" pitchFamily="34" charset="0"/>
                <a:sym typeface="Helvetica Neue"/>
              </a:endParaRPr>
            </a:p>
            <a:p>
              <a:pPr algn="ctr" defTabSz="308066" hangingPunct="0"/>
              <a:r>
                <a:rPr sz="1265" b="1" kern="0" dirty="0">
                  <a:solidFill>
                    <a:srgbClr val="000000"/>
                  </a:solidFill>
                  <a:latin typeface="Calibri" panose="020F0502020204030204" pitchFamily="34" charset="0"/>
                  <a:sym typeface="Helvetica Neue"/>
                </a:rPr>
                <a:t>URGENCY</a:t>
              </a:r>
            </a:p>
            <a:p>
              <a:pPr algn="ctr" defTabSz="308066" hangingPunct="0"/>
              <a:endParaRPr sz="1265" b="1" kern="0" dirty="0">
                <a:solidFill>
                  <a:srgbClr val="000000"/>
                </a:solidFill>
                <a:latin typeface="Calibri" panose="020F0502020204030204" pitchFamily="34" charset="0"/>
                <a:sym typeface="Helvetica Neue"/>
              </a:endParaRPr>
            </a:p>
            <a:p>
              <a:pPr algn="ctr" defTabSz="308066" hangingPunct="0"/>
              <a:endParaRPr lang="en-US" sz="1265" b="1" kern="0" dirty="0">
                <a:solidFill>
                  <a:srgbClr val="000000"/>
                </a:solidFill>
                <a:latin typeface="Calibri" panose="020F0502020204030204" pitchFamily="34" charset="0"/>
                <a:sym typeface="Helvetica Neue"/>
              </a:endParaRPr>
            </a:p>
            <a:p>
              <a:pPr algn="ctr" defTabSz="308066" hangingPunct="0"/>
              <a:endParaRPr lang="en-US" sz="1265" b="1" kern="0" dirty="0">
                <a:solidFill>
                  <a:srgbClr val="000000"/>
                </a:solidFill>
                <a:latin typeface="Calibri" panose="020F0502020204030204" pitchFamily="34" charset="0"/>
                <a:sym typeface="Helvetica Neue"/>
              </a:endParaRPr>
            </a:p>
            <a:p>
              <a:pPr algn="ctr" defTabSz="308066" hangingPunct="0"/>
              <a:endParaRPr lang="en-US" sz="1265" b="1" kern="0" dirty="0">
                <a:solidFill>
                  <a:srgbClr val="000000"/>
                </a:solidFill>
                <a:latin typeface="Calibri" panose="020F0502020204030204" pitchFamily="34" charset="0"/>
                <a:sym typeface="Helvetica Neue"/>
              </a:endParaRPr>
            </a:p>
            <a:p>
              <a:pPr algn="ctr" defTabSz="308066" hangingPunct="0"/>
              <a:endParaRPr sz="1265" b="1" kern="0" dirty="0">
                <a:solidFill>
                  <a:srgbClr val="000000"/>
                </a:solidFill>
                <a:latin typeface="Calibri" panose="020F0502020204030204" pitchFamily="34" charset="0"/>
                <a:sym typeface="Helvetica Neue"/>
              </a:endParaRPr>
            </a:p>
            <a:p>
              <a:pPr algn="ctr" defTabSz="308066" hangingPunct="0"/>
              <a:r>
                <a:rPr sz="1265" b="1" kern="0" dirty="0">
                  <a:solidFill>
                    <a:srgbClr val="000000"/>
                  </a:solidFill>
                  <a:latin typeface="Calibri" panose="020F0502020204030204" pitchFamily="34" charset="0"/>
                  <a:sym typeface="Helvetica Neue"/>
                </a:rPr>
                <a:t>Low</a:t>
              </a:r>
            </a:p>
          </p:txBody>
        </p:sp>
        <p:sp>
          <p:nvSpPr>
            <p:cNvPr id="247" name="Title 14"/>
            <p:cNvSpPr txBox="1"/>
            <p:nvPr/>
          </p:nvSpPr>
          <p:spPr>
            <a:xfrm>
              <a:off x="1401069" y="4940818"/>
              <a:ext cx="6172203" cy="498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10" tIns="24110" rIns="24110" bIns="24110" anchor="ctr">
              <a:normAutofit/>
            </a:bodyPr>
            <a:lstStyle/>
            <a:p>
              <a:pPr algn="ctr" defTabSz="329171" hangingPunct="0">
                <a:defRPr sz="2200" b="0">
                  <a:solidFill>
                    <a:srgbClr val="00418D"/>
                  </a:solidFill>
                  <a:latin typeface="Franklin Gothic Medium"/>
                  <a:ea typeface="Franklin Gothic Medium"/>
                  <a:cs typeface="Franklin Gothic Medium"/>
                  <a:sym typeface="Franklin Gothic Medium"/>
                </a:defRPr>
              </a:pPr>
              <a:endParaRPr sz="1160" kern="0" dirty="0">
                <a:latin typeface="Calibri" panose="020F0502020204030204" pitchFamily="34" charset="0"/>
                <a:cs typeface="Calibri" panose="020F0502020204030204" pitchFamily="34" charset="0"/>
                <a:sym typeface="Franklin Gothic Medium"/>
              </a:endParaRPr>
            </a:p>
            <a:p>
              <a:pPr algn="ctr" defTabSz="329171" hangingPunct="0">
                <a:defRPr sz="2200" b="0">
                  <a:solidFill>
                    <a:srgbClr val="00418D"/>
                  </a:solidFill>
                  <a:latin typeface="Franklin Gothic Medium"/>
                  <a:ea typeface="Franklin Gothic Medium"/>
                  <a:cs typeface="Franklin Gothic Medium"/>
                  <a:sym typeface="Franklin Gothic Medium"/>
                </a:defRPr>
              </a:pPr>
              <a:r>
                <a:rPr sz="1160" kern="0" dirty="0">
                  <a:latin typeface="Calibri" panose="020F0502020204030204" pitchFamily="34" charset="0"/>
                  <a:cs typeface="Calibri" panose="020F0502020204030204" pitchFamily="34" charset="0"/>
                  <a:sym typeface="Franklin Gothic Medium"/>
                </a:rPr>
                <a:t>Process note:  After this point, it is most effective to work on each issue separately</a:t>
              </a:r>
            </a:p>
          </p:txBody>
        </p:sp>
        <p:grpSp>
          <p:nvGrpSpPr>
            <p:cNvPr id="250" name="Rectangle: Rounded Corners 389"/>
            <p:cNvGrpSpPr/>
            <p:nvPr/>
          </p:nvGrpSpPr>
          <p:grpSpPr>
            <a:xfrm>
              <a:off x="4947766" y="1527548"/>
              <a:ext cx="1720922" cy="1352767"/>
              <a:chOff x="-1" y="0"/>
              <a:chExt cx="3263374" cy="2565245"/>
            </a:xfrm>
            <a:solidFill>
              <a:schemeClr val="accent6"/>
            </a:solidFill>
          </p:grpSpPr>
          <p:sp>
            <p:nvSpPr>
              <p:cNvPr id="248" name="Rounded Rectangle"/>
              <p:cNvSpPr/>
              <p:nvPr/>
            </p:nvSpPr>
            <p:spPr>
              <a:xfrm>
                <a:off x="-1" y="0"/>
                <a:ext cx="3263374" cy="2565245"/>
              </a:xfrm>
              <a:prstGeom prst="roundRect">
                <a:avLst>
                  <a:gd name="adj" fmla="val 16667"/>
                </a:avLst>
              </a:prstGeom>
              <a:grpFill/>
              <a:ln w="12700" cap="flat">
                <a:noFill/>
                <a:miter lim="400000"/>
              </a:ln>
              <a:effectLst/>
            </p:spPr>
            <p:txBody>
              <a:bodyPr wrap="square" lIns="26789" tIns="26789" rIns="26789" bIns="26789" numCol="1" anchor="ctr">
                <a:noAutofit/>
              </a:bodyPr>
              <a:lstStyle/>
              <a:p>
                <a:pPr algn="ctr" defTabSz="308066" hangingPunct="0">
                  <a:defRPr b="0"/>
                </a:pPr>
                <a:endParaRPr sz="1265" kern="0" dirty="0">
                  <a:solidFill>
                    <a:srgbClr val="000000"/>
                  </a:solidFill>
                  <a:latin typeface="Calibri" panose="020F0502020204030204" pitchFamily="34" charset="0"/>
                  <a:sym typeface="Helvetica Neue"/>
                </a:endParaRPr>
              </a:p>
            </p:txBody>
          </p:sp>
          <p:sp>
            <p:nvSpPr>
              <p:cNvPr id="249" name="TOP PRIORITY…"/>
              <p:cNvSpPr txBox="1"/>
              <p:nvPr/>
            </p:nvSpPr>
            <p:spPr>
              <a:xfrm>
                <a:off x="105279" y="493025"/>
                <a:ext cx="3052817" cy="157918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spAutoFit/>
              </a:bodyPr>
              <a:lstStyle/>
              <a:p>
                <a:pPr algn="ctr" defTabSz="308066" hangingPunct="0">
                  <a:defRPr>
                    <a:solidFill>
                      <a:srgbClr val="FFFFFF"/>
                    </a:solidFill>
                  </a:defRPr>
                </a:pPr>
                <a:r>
                  <a:rPr sz="1265" b="1" kern="0" dirty="0">
                    <a:solidFill>
                      <a:srgbClr val="FFFFFF"/>
                    </a:solidFill>
                    <a:latin typeface="Calibri" panose="020F0502020204030204" pitchFamily="34" charset="0"/>
                    <a:sym typeface="Helvetica Neue"/>
                  </a:rPr>
                  <a:t>TOP PRIORITY</a:t>
                </a:r>
              </a:p>
              <a:p>
                <a:pPr marL="180822" indent="-180822" defTabSz="308066" hangingPunct="0">
                  <a:buSzPct val="100000"/>
                  <a:buFont typeface="Arial"/>
                  <a:buChar char="•"/>
                  <a:defRPr b="0">
                    <a:solidFill>
                      <a:srgbClr val="FFFFFF"/>
                    </a:solidFill>
                  </a:defRPr>
                </a:pPr>
                <a:r>
                  <a:rPr sz="1265" kern="0" dirty="0">
                    <a:solidFill>
                      <a:srgbClr val="FFFFFF"/>
                    </a:solidFill>
                    <a:latin typeface="Calibri" panose="020F0502020204030204" pitchFamily="34" charset="0"/>
                    <a:sym typeface="Helvetica Neue"/>
                  </a:rPr>
                  <a:t>High Impact </a:t>
                </a:r>
              </a:p>
              <a:p>
                <a:pPr marL="180822" indent="-180822" defTabSz="308066" hangingPunct="0">
                  <a:buSzPct val="100000"/>
                  <a:buFont typeface="Arial"/>
                  <a:buChar char="•"/>
                  <a:defRPr b="0">
                    <a:solidFill>
                      <a:srgbClr val="FFFFFF"/>
                    </a:solidFill>
                  </a:defRPr>
                </a:pPr>
                <a:r>
                  <a:rPr sz="1265" kern="0" dirty="0">
                    <a:solidFill>
                      <a:srgbClr val="FFFFFF"/>
                    </a:solidFill>
                    <a:latin typeface="Calibri" panose="020F0502020204030204" pitchFamily="34" charset="0"/>
                    <a:sym typeface="Helvetica Neue"/>
                  </a:rPr>
                  <a:t>High Urgency</a:t>
                </a:r>
              </a:p>
              <a:p>
                <a:pPr marL="180822" indent="-180822" defTabSz="308066" hangingPunct="0">
                  <a:buSzPct val="100000"/>
                  <a:buFont typeface="Arial"/>
                  <a:buChar char="•"/>
                  <a:defRPr b="0">
                    <a:solidFill>
                      <a:srgbClr val="FFFFFF"/>
                    </a:solidFill>
                  </a:defRPr>
                </a:pPr>
                <a:r>
                  <a:rPr sz="1265" kern="0" dirty="0">
                    <a:solidFill>
                      <a:srgbClr val="FFFFFF"/>
                    </a:solidFill>
                    <a:latin typeface="Calibri" panose="020F0502020204030204" pitchFamily="34" charset="0"/>
                    <a:sym typeface="Helvetica Neue"/>
                  </a:rPr>
                  <a:t>Start here!</a:t>
                </a:r>
              </a:p>
            </p:txBody>
          </p:sp>
        </p:grpSp>
        <p:sp>
          <p:nvSpPr>
            <p:cNvPr id="251" name="Rectangle: Rounded Corners 389"/>
            <p:cNvSpPr/>
            <p:nvPr/>
          </p:nvSpPr>
          <p:spPr>
            <a:xfrm>
              <a:off x="4947769" y="3284190"/>
              <a:ext cx="1720919" cy="1352767"/>
            </a:xfrm>
            <a:prstGeom prst="roundRect">
              <a:avLst>
                <a:gd name="adj" fmla="val 16667"/>
              </a:avLst>
            </a:prstGeom>
            <a:solidFill>
              <a:srgbClr val="0070C0"/>
            </a:solidFill>
            <a:ln w="12700">
              <a:miter lim="400000"/>
            </a:ln>
          </p:spPr>
          <p:txBody>
            <a:bodyPr lIns="26789" tIns="26789" rIns="26789" bIns="26789" anchor="ctr"/>
            <a:lstStyle/>
            <a:p>
              <a:pPr algn="ctr" defTabSz="308066" hangingPunct="0">
                <a:defRPr>
                  <a:solidFill>
                    <a:srgbClr val="FFFFFF"/>
                  </a:solidFill>
                </a:defRPr>
              </a:pPr>
              <a:r>
                <a:rPr lang="en-US" sz="1265" b="1" kern="0" dirty="0">
                  <a:solidFill>
                    <a:srgbClr val="FFFFFF"/>
                  </a:solidFill>
                  <a:latin typeface="Calibri" panose="020F0502020204030204" pitchFamily="34" charset="0"/>
                  <a:sym typeface="Helvetica Neue"/>
                </a:rPr>
                <a:t>NEXT IN </a:t>
              </a:r>
              <a:r>
                <a:rPr lang="en-US" sz="1265" kern="0" dirty="0">
                  <a:solidFill>
                    <a:srgbClr val="FFFFFF"/>
                  </a:solidFill>
                  <a:latin typeface="Calibri" panose="020F0502020204030204" pitchFamily="34" charset="0"/>
                  <a:sym typeface="Helvetica Neue"/>
                </a:rPr>
                <a:t>LINE</a:t>
              </a:r>
              <a:endParaRPr lang="en-US" sz="1265" b="1" kern="0" dirty="0">
                <a:solidFill>
                  <a:srgbClr val="FFFFFF"/>
                </a:solidFill>
                <a:latin typeface="Calibri" panose="020F0502020204030204" pitchFamily="34" charset="0"/>
                <a:sym typeface="Helvetica Neue"/>
              </a:endParaRPr>
            </a:p>
            <a:p>
              <a:pPr marL="180822" indent="-180822" defTabSz="308066" hangingPunct="0">
                <a:buSzPct val="100000"/>
                <a:buFont typeface="Arial"/>
                <a:buChar char="•"/>
                <a:defRPr b="0">
                  <a:solidFill>
                    <a:srgbClr val="FFFFFF"/>
                  </a:solidFill>
                </a:defRPr>
              </a:pPr>
              <a:r>
                <a:rPr lang="en-US" sz="1265" kern="0" dirty="0">
                  <a:solidFill>
                    <a:srgbClr val="FFFFFF"/>
                  </a:solidFill>
                  <a:latin typeface="Calibri" panose="020F0502020204030204" pitchFamily="34" charset="0"/>
                  <a:sym typeface="Helvetica Neue"/>
                </a:rPr>
                <a:t>High Impact</a:t>
              </a:r>
            </a:p>
            <a:p>
              <a:pPr marL="180822" indent="-180822" defTabSz="308066" hangingPunct="0">
                <a:buSzPct val="100000"/>
                <a:buFont typeface="Arial"/>
                <a:buChar char="•"/>
                <a:defRPr b="0">
                  <a:solidFill>
                    <a:srgbClr val="FFFFFF"/>
                  </a:solidFill>
                </a:defRPr>
              </a:pPr>
              <a:r>
                <a:rPr lang="en-US" sz="1265" kern="0" dirty="0">
                  <a:solidFill>
                    <a:srgbClr val="FFFFFF"/>
                  </a:solidFill>
                  <a:latin typeface="Calibri" panose="020F0502020204030204" pitchFamily="34" charset="0"/>
                  <a:sym typeface="Helvetica Neue"/>
                </a:rPr>
                <a:t>Less Urgency</a:t>
              </a:r>
            </a:p>
            <a:p>
              <a:pPr marL="180822" indent="-180822" defTabSz="308066" hangingPunct="0">
                <a:buSzPct val="100000"/>
                <a:buFont typeface="Arial"/>
                <a:buChar char="•"/>
                <a:defRPr b="0">
                  <a:solidFill>
                    <a:srgbClr val="FFFFFF"/>
                  </a:solidFill>
                </a:defRPr>
              </a:pPr>
              <a:r>
                <a:rPr lang="en-US" sz="1265" kern="0" dirty="0">
                  <a:solidFill>
                    <a:srgbClr val="FFFFFF"/>
                  </a:solidFill>
                  <a:latin typeface="Calibri" panose="020F0502020204030204" pitchFamily="34" charset="0"/>
                  <a:sym typeface="Helvetica Neue"/>
                </a:rPr>
                <a:t>Identify and assess options</a:t>
              </a:r>
            </a:p>
            <a:p>
              <a:pPr algn="ctr" defTabSz="308066" hangingPunct="0">
                <a:defRPr b="0"/>
              </a:pPr>
              <a:endParaRPr lang="en-US" sz="1265" kern="0" dirty="0">
                <a:solidFill>
                  <a:schemeClr val="accent2"/>
                </a:solidFill>
                <a:latin typeface="Calibri" panose="020F0502020204030204" pitchFamily="34" charset="0"/>
                <a:sym typeface="Helvetica Neue"/>
              </a:endParaRPr>
            </a:p>
          </p:txBody>
        </p:sp>
        <p:grpSp>
          <p:nvGrpSpPr>
            <p:cNvPr id="254" name="Rectangle: Rounded Corners 389"/>
            <p:cNvGrpSpPr/>
            <p:nvPr/>
          </p:nvGrpSpPr>
          <p:grpSpPr>
            <a:xfrm>
              <a:off x="2476744" y="1527548"/>
              <a:ext cx="1720922" cy="1352767"/>
              <a:chOff x="-1" y="0"/>
              <a:chExt cx="3263374" cy="2565245"/>
            </a:xfrm>
            <a:solidFill>
              <a:schemeClr val="accent4">
                <a:lumMod val="60000"/>
                <a:lumOff val="40000"/>
              </a:schemeClr>
            </a:solidFill>
          </p:grpSpPr>
          <p:sp>
            <p:nvSpPr>
              <p:cNvPr id="252" name="Rounded Rectangle"/>
              <p:cNvSpPr/>
              <p:nvPr/>
            </p:nvSpPr>
            <p:spPr>
              <a:xfrm>
                <a:off x="-1" y="0"/>
                <a:ext cx="3263374" cy="2565245"/>
              </a:xfrm>
              <a:prstGeom prst="roundRect">
                <a:avLst>
                  <a:gd name="adj" fmla="val 16667"/>
                </a:avLst>
              </a:prstGeom>
              <a:grpFill/>
              <a:ln w="12700" cap="flat">
                <a:noFill/>
                <a:miter lim="400000"/>
              </a:ln>
              <a:effectLst/>
            </p:spPr>
            <p:txBody>
              <a:bodyPr wrap="square" lIns="26789" tIns="26789" rIns="26789" bIns="26789" numCol="1" anchor="ctr">
                <a:noAutofit/>
              </a:bodyPr>
              <a:lstStyle/>
              <a:p>
                <a:pPr algn="ctr" defTabSz="308066" hangingPunct="0">
                  <a:defRPr b="0"/>
                </a:pPr>
                <a:endParaRPr sz="1265" kern="0" dirty="0">
                  <a:solidFill>
                    <a:srgbClr val="000000"/>
                  </a:solidFill>
                  <a:latin typeface="Calibri" panose="020F0502020204030204" pitchFamily="34" charset="0"/>
                  <a:sym typeface="Helvetica Neue"/>
                </a:endParaRPr>
              </a:p>
            </p:txBody>
          </p:sp>
          <p:sp>
            <p:nvSpPr>
              <p:cNvPr id="253" name="THIRD IN LINE…"/>
              <p:cNvSpPr txBox="1"/>
              <p:nvPr/>
            </p:nvSpPr>
            <p:spPr>
              <a:xfrm>
                <a:off x="145172" y="308457"/>
                <a:ext cx="2973031" cy="194833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numCol="1" anchor="ctr">
                <a:spAutoFit/>
              </a:bodyPr>
              <a:lstStyle/>
              <a:p>
                <a:pPr algn="ctr" defTabSz="308066" hangingPunct="0"/>
                <a:r>
                  <a:rPr sz="1265" b="1" kern="0" dirty="0">
                    <a:solidFill>
                      <a:srgbClr val="000000"/>
                    </a:solidFill>
                    <a:latin typeface="Calibri" panose="020F0502020204030204" pitchFamily="34" charset="0"/>
                    <a:sym typeface="Helvetica Neue"/>
                  </a:rPr>
                  <a:t>THIRD IN LINE</a:t>
                </a:r>
              </a:p>
              <a:p>
                <a:pPr marL="180822" indent="-180822" defTabSz="308066" hangingPunct="0">
                  <a:buSzPct val="100000"/>
                  <a:buFont typeface="Arial"/>
                  <a:buChar char="•"/>
                  <a:defRPr b="0"/>
                </a:pPr>
                <a:r>
                  <a:rPr sz="1265" kern="0" dirty="0">
                    <a:solidFill>
                      <a:srgbClr val="000000"/>
                    </a:solidFill>
                    <a:latin typeface="Calibri" panose="020F0502020204030204" pitchFamily="34" charset="0"/>
                    <a:sym typeface="Helvetica Neue"/>
                  </a:rPr>
                  <a:t>High Urgency</a:t>
                </a:r>
              </a:p>
              <a:p>
                <a:pPr marL="180822" indent="-180822" defTabSz="308066" hangingPunct="0">
                  <a:buSzPct val="100000"/>
                  <a:buFont typeface="Arial"/>
                  <a:buChar char="•"/>
                  <a:defRPr b="0"/>
                </a:pPr>
                <a:r>
                  <a:rPr sz="1265" kern="0" dirty="0">
                    <a:solidFill>
                      <a:srgbClr val="000000"/>
                    </a:solidFill>
                    <a:latin typeface="Calibri" panose="020F0502020204030204" pitchFamily="34" charset="0"/>
                    <a:sym typeface="Helvetica Neue"/>
                  </a:rPr>
                  <a:t>Low Impact</a:t>
                </a:r>
              </a:p>
              <a:p>
                <a:pPr marL="180822" indent="-180822" defTabSz="308066" hangingPunct="0">
                  <a:buSzPct val="100000"/>
                  <a:buFont typeface="Arial"/>
                  <a:buChar char="•"/>
                  <a:defRPr b="0"/>
                </a:pPr>
                <a:r>
                  <a:rPr sz="1265" kern="0" dirty="0">
                    <a:solidFill>
                      <a:srgbClr val="000000"/>
                    </a:solidFill>
                    <a:latin typeface="Calibri" panose="020F0502020204030204" pitchFamily="34" charset="0"/>
                    <a:sym typeface="Helvetica Neue"/>
                  </a:rPr>
                  <a:t>“Urgent” but not impactful</a:t>
                </a:r>
              </a:p>
            </p:txBody>
          </p:sp>
        </p:grpSp>
      </p:grpSp>
      <p:sp>
        <p:nvSpPr>
          <p:cNvPr id="255" name="NEXT IN LINE…"/>
          <p:cNvSpPr txBox="1"/>
          <p:nvPr/>
        </p:nvSpPr>
        <p:spPr>
          <a:xfrm>
            <a:off x="7317528" y="3178003"/>
            <a:ext cx="1550325" cy="1018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anchor="ctr"/>
          <a:lstStyle/>
          <a:p>
            <a:pPr algn="ctr" defTabSz="308066" hangingPunct="0">
              <a:defRPr>
                <a:solidFill>
                  <a:srgbClr val="FFFFFF"/>
                </a:solidFill>
              </a:defRPr>
            </a:pPr>
            <a:endParaRPr sz="1265" kern="0" dirty="0">
              <a:solidFill>
                <a:srgbClr val="FFFFFF"/>
              </a:solidFill>
              <a:latin typeface="Calibri" panose="020F0502020204030204" pitchFamily="34" charset="0"/>
              <a:sym typeface="Helvetica Neue"/>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C75-EC3E-42EF-A600-AA62B54E295F}"/>
              </a:ext>
            </a:extLst>
          </p:cNvPr>
          <p:cNvSpPr>
            <a:spLocks noGrp="1"/>
          </p:cNvSpPr>
          <p:nvPr>
            <p:ph type="title"/>
          </p:nvPr>
        </p:nvSpPr>
        <p:spPr/>
        <p:txBody>
          <a:bodyPr>
            <a:normAutofit/>
          </a:bodyPr>
          <a:lstStyle/>
          <a:p>
            <a:r>
              <a:rPr lang="en-US" sz="4000" dirty="0">
                <a:solidFill>
                  <a:schemeClr val="accent1">
                    <a:lumMod val="90000"/>
                    <a:lumOff val="10000"/>
                  </a:schemeClr>
                </a:solidFill>
                <a:ea typeface="ＭＳ Ｐゴシック" pitchFamily="34" charset="-128"/>
                <a:cs typeface="+mn-cs"/>
              </a:rPr>
              <a:t>Discussion Prompt</a:t>
            </a:r>
            <a:endParaRPr lang="en-CA" sz="4000" dirty="0">
              <a:solidFill>
                <a:schemeClr val="accent1">
                  <a:lumMod val="90000"/>
                  <a:lumOff val="10000"/>
                </a:schemeClr>
              </a:solidFill>
              <a:ea typeface="ＭＳ Ｐゴシック" pitchFamily="34" charset="-128"/>
              <a:cs typeface="+mn-cs"/>
            </a:endParaRPr>
          </a:p>
        </p:txBody>
      </p:sp>
      <p:sp>
        <p:nvSpPr>
          <p:cNvPr id="3" name="Text Placeholder 2">
            <a:extLst>
              <a:ext uri="{FF2B5EF4-FFF2-40B4-BE49-F238E27FC236}">
                <a16:creationId xmlns:a16="http://schemas.microsoft.com/office/drawing/2014/main" id="{D88AE132-E213-4390-8211-5694452A10AC}"/>
              </a:ext>
            </a:extLst>
          </p:cNvPr>
          <p:cNvSpPr>
            <a:spLocks noGrp="1"/>
          </p:cNvSpPr>
          <p:nvPr>
            <p:ph type="body" idx="1"/>
          </p:nvPr>
        </p:nvSpPr>
        <p:spPr>
          <a:xfrm>
            <a:off x="782667" y="1322709"/>
            <a:ext cx="8042467" cy="2431757"/>
          </a:xfrm>
        </p:spPr>
        <p:txBody>
          <a:bodyPr>
            <a:normAutofit fontScale="92500" lnSpcReduction="10000"/>
          </a:bodyPr>
          <a:lstStyle/>
          <a:p>
            <a:r>
              <a:rPr lang="en-CA" sz="3600" dirty="0"/>
              <a:t>Which of your Key Drivers identified earlier are high priority?</a:t>
            </a:r>
          </a:p>
          <a:p>
            <a:endParaRPr lang="en-CA" sz="3600" dirty="0"/>
          </a:p>
          <a:p>
            <a:r>
              <a:rPr lang="en-CA" sz="3600" dirty="0"/>
              <a:t>How do these issues fit into your overall strategic board agenda?</a:t>
            </a:r>
          </a:p>
          <a:p>
            <a:endParaRPr lang="en-CA" sz="3600" dirty="0"/>
          </a:p>
          <a:p>
            <a:endParaRPr lang="en-CA" sz="3600" dirty="0"/>
          </a:p>
        </p:txBody>
      </p:sp>
    </p:spTree>
    <p:extLst>
      <p:ext uri="{BB962C8B-B14F-4D97-AF65-F5344CB8AC3E}">
        <p14:creationId xmlns:p14="http://schemas.microsoft.com/office/powerpoint/2010/main" val="2302779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So…</a:t>
            </a:r>
          </a:p>
        </p:txBody>
      </p:sp>
      <p:sp>
        <p:nvSpPr>
          <p:cNvPr id="3" name="Text Placeholder 2"/>
          <p:cNvSpPr>
            <a:spLocks noGrp="1"/>
          </p:cNvSpPr>
          <p:nvPr>
            <p:ph type="body" sz="quarter" idx="12"/>
          </p:nvPr>
        </p:nvSpPr>
        <p:spPr>
          <a:xfrm>
            <a:off x="457202" y="1441450"/>
            <a:ext cx="8059003" cy="4186238"/>
          </a:xfrm>
        </p:spPr>
        <p:txBody>
          <a:bodyPr>
            <a:normAutofit/>
          </a:bodyPr>
          <a:lstStyle/>
          <a:p>
            <a:pPr marL="514350" indent="-514350">
              <a:buFont typeface="+mj-lt"/>
              <a:buAutoNum type="arabicPeriod"/>
            </a:pPr>
            <a:r>
              <a:rPr lang="en-US" sz="3200" dirty="0">
                <a:solidFill>
                  <a:schemeClr val="tx1"/>
                </a:solidFill>
              </a:rPr>
              <a:t>What will we do differently as a result of the conversations over the last two days?</a:t>
            </a:r>
            <a:br>
              <a:rPr lang="en-US" sz="3200" dirty="0">
                <a:solidFill>
                  <a:schemeClr val="tx1"/>
                </a:solidFill>
              </a:rPr>
            </a:br>
            <a:endParaRPr lang="en-US" sz="3200" dirty="0">
              <a:solidFill>
                <a:schemeClr val="tx1"/>
              </a:solidFill>
            </a:endParaRPr>
          </a:p>
          <a:p>
            <a:pPr marL="514350" indent="-514350">
              <a:buFont typeface="+mj-lt"/>
              <a:buAutoNum type="arabicPeriod"/>
            </a:pPr>
            <a:r>
              <a:rPr lang="en-US" sz="3200" dirty="0">
                <a:solidFill>
                  <a:schemeClr val="tx1"/>
                </a:solidFill>
              </a:rPr>
              <a:t>What will we direct/assist others to do differently as a result of these conversations?</a:t>
            </a:r>
          </a:p>
        </p:txBody>
      </p:sp>
    </p:spTree>
    <p:extLst>
      <p:ext uri="{BB962C8B-B14F-4D97-AF65-F5344CB8AC3E}">
        <p14:creationId xmlns:p14="http://schemas.microsoft.com/office/powerpoint/2010/main" val="6835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100000"/>
                <a:alpha val="0"/>
              </a:schemeClr>
            </a:gs>
            <a:gs pos="100000">
              <a:schemeClr val="accent5">
                <a:lumMod val="100000"/>
                <a:alpha val="0"/>
              </a:schemeClr>
            </a:gs>
          </a:gsLst>
          <a:lin ang="16200000" scaled="1"/>
          <a:tileRect/>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48707" y="2301150"/>
            <a:ext cx="11833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Calibri" panose="020F0502020204030204" pitchFamily="34" charset="0"/>
              </a:rPr>
              <a:t>Support</a:t>
            </a:r>
          </a:p>
        </p:txBody>
      </p:sp>
      <p:sp>
        <p:nvSpPr>
          <p:cNvPr id="5123" name="Text Box 3"/>
          <p:cNvSpPr txBox="1">
            <a:spLocks noChangeArrowheads="1"/>
          </p:cNvSpPr>
          <p:nvPr/>
        </p:nvSpPr>
        <p:spPr bwMode="auto">
          <a:xfrm>
            <a:off x="2141539" y="2758620"/>
            <a:ext cx="174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Calibri" panose="020F0502020204030204" pitchFamily="34" charset="0"/>
              </a:rPr>
              <a:t> Neutrality</a:t>
            </a:r>
          </a:p>
        </p:txBody>
      </p:sp>
      <p:sp>
        <p:nvSpPr>
          <p:cNvPr id="5124" name="Text Box 4"/>
          <p:cNvSpPr txBox="1">
            <a:spLocks noChangeArrowheads="1"/>
          </p:cNvSpPr>
          <p:nvPr/>
        </p:nvSpPr>
        <p:spPr bwMode="auto">
          <a:xfrm>
            <a:off x="304800" y="3271025"/>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mn-lt"/>
              </a:rPr>
              <a:t>Change</a:t>
            </a:r>
            <a:r>
              <a:rPr lang="en-US" dirty="0">
                <a:latin typeface="+mj-lt"/>
              </a:rPr>
              <a:t>         </a:t>
            </a:r>
            <a:r>
              <a:rPr lang="en-US" b="1" dirty="0">
                <a:latin typeface="+mj-lt"/>
              </a:rPr>
              <a:t> 	  </a:t>
            </a:r>
            <a:r>
              <a:rPr lang="en-US" b="1" dirty="0">
                <a:solidFill>
                  <a:srgbClr val="C00000"/>
                </a:solidFill>
                <a:latin typeface="Calibri" panose="020F0502020204030204" pitchFamily="34" charset="0"/>
              </a:rPr>
              <a:t>Resistance              Anxiety        </a:t>
            </a:r>
            <a:r>
              <a:rPr lang="en-US" dirty="0">
                <a:solidFill>
                  <a:srgbClr val="C00000"/>
                </a:solidFill>
                <a:latin typeface="Calibri" panose="020F0502020204030204" pitchFamily="34" charset="0"/>
              </a:rPr>
              <a:t>        </a:t>
            </a:r>
            <a:r>
              <a:rPr lang="en-US" b="1" dirty="0">
                <a:solidFill>
                  <a:srgbClr val="C00000"/>
                </a:solidFill>
                <a:latin typeface="Calibri" panose="020F0502020204030204" pitchFamily="34" charset="0"/>
              </a:rPr>
              <a:t>Fear</a:t>
            </a:r>
            <a:r>
              <a:rPr lang="en-US" dirty="0">
                <a:solidFill>
                  <a:srgbClr val="C00000"/>
                </a:solidFill>
                <a:latin typeface="Calibri" panose="020F0502020204030204" pitchFamily="34" charset="0"/>
              </a:rPr>
              <a:t>           </a:t>
            </a:r>
          </a:p>
        </p:txBody>
      </p:sp>
      <p:sp>
        <p:nvSpPr>
          <p:cNvPr id="5125" name="Text Box 5"/>
          <p:cNvSpPr txBox="1">
            <a:spLocks noChangeArrowheads="1"/>
          </p:cNvSpPr>
          <p:nvPr/>
        </p:nvSpPr>
        <p:spPr bwMode="auto">
          <a:xfrm>
            <a:off x="4699000" y="2285188"/>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Calibri" panose="020F0502020204030204" pitchFamily="34" charset="0"/>
              </a:rPr>
              <a:t>Unknown</a:t>
            </a:r>
          </a:p>
        </p:txBody>
      </p:sp>
      <p:sp>
        <p:nvSpPr>
          <p:cNvPr id="456710" name="Text Box 6"/>
          <p:cNvSpPr txBox="1">
            <a:spLocks noChangeArrowheads="1"/>
          </p:cNvSpPr>
          <p:nvPr/>
        </p:nvSpPr>
        <p:spPr bwMode="auto">
          <a:xfrm>
            <a:off x="5537200" y="1171843"/>
            <a:ext cx="27554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000099"/>
                </a:solidFill>
                <a:latin typeface="Calibri" panose="020F0502020204030204" pitchFamily="34" charset="0"/>
              </a:rPr>
              <a:t>What will it be like?</a:t>
            </a:r>
          </a:p>
          <a:p>
            <a:pPr marL="342900" indent="-342900">
              <a:buFont typeface="Arial" pitchFamily="34" charset="0"/>
              <a:buChar char="•"/>
            </a:pPr>
            <a:r>
              <a:rPr lang="en-US" dirty="0">
                <a:solidFill>
                  <a:srgbClr val="000099"/>
                </a:solidFill>
                <a:latin typeface="Calibri" panose="020F0502020204030204" pitchFamily="34" charset="0"/>
              </a:rPr>
              <a:t>	</a:t>
            </a:r>
            <a:r>
              <a:rPr lang="en-US" dirty="0">
                <a:latin typeface="Calibri" panose="020F0502020204030204" pitchFamily="34" charset="0"/>
              </a:rPr>
              <a:t>Increase comfort</a:t>
            </a:r>
          </a:p>
          <a:p>
            <a:pPr marL="342900" indent="-342900">
              <a:buFont typeface="Arial" pitchFamily="34" charset="0"/>
              <a:buChar char="•"/>
            </a:pPr>
            <a:r>
              <a:rPr lang="en-US" dirty="0">
                <a:latin typeface="Calibri" panose="020F0502020204030204" pitchFamily="34" charset="0"/>
              </a:rPr>
              <a:t>	Create a vision</a:t>
            </a:r>
          </a:p>
        </p:txBody>
      </p:sp>
      <p:sp>
        <p:nvSpPr>
          <p:cNvPr id="5127" name="Text Box 7"/>
          <p:cNvSpPr txBox="1">
            <a:spLocks noChangeArrowheads="1"/>
          </p:cNvSpPr>
          <p:nvPr/>
        </p:nvSpPr>
        <p:spPr bwMode="auto">
          <a:xfrm>
            <a:off x="4826000" y="4178813"/>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latin typeface="Calibri" panose="020F0502020204030204" pitchFamily="34" charset="0"/>
              </a:rPr>
              <a:t>Unknown</a:t>
            </a:r>
          </a:p>
        </p:txBody>
      </p:sp>
      <p:sp>
        <p:nvSpPr>
          <p:cNvPr id="456712" name="Text Box 8"/>
          <p:cNvSpPr txBox="1">
            <a:spLocks noChangeArrowheads="1"/>
          </p:cNvSpPr>
          <p:nvPr/>
        </p:nvSpPr>
        <p:spPr bwMode="auto">
          <a:xfrm>
            <a:off x="4424916" y="4636013"/>
            <a:ext cx="45487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000099"/>
                </a:solidFill>
                <a:latin typeface="Calibri" panose="020F0502020204030204" pitchFamily="34" charset="0"/>
              </a:rPr>
              <a:t>Will I be able to handle it?</a:t>
            </a:r>
          </a:p>
          <a:p>
            <a:pPr marL="342900" indent="-342900">
              <a:buFont typeface="Arial" pitchFamily="34" charset="0"/>
              <a:buChar char="•"/>
            </a:pPr>
            <a:r>
              <a:rPr lang="en-US" dirty="0">
                <a:solidFill>
                  <a:srgbClr val="000099"/>
                </a:solidFill>
                <a:latin typeface="Calibri" panose="020F0502020204030204" pitchFamily="34" charset="0"/>
              </a:rPr>
              <a:t>	</a:t>
            </a:r>
            <a:r>
              <a:rPr lang="en-US" dirty="0">
                <a:latin typeface="Calibri" panose="020F0502020204030204" pitchFamily="34" charset="0"/>
              </a:rPr>
              <a:t>Increase self esteem</a:t>
            </a:r>
          </a:p>
          <a:p>
            <a:pPr marL="342900" indent="-342900">
              <a:buFont typeface="Arial" pitchFamily="34" charset="0"/>
              <a:buChar char="•"/>
            </a:pPr>
            <a:r>
              <a:rPr lang="en-US" dirty="0">
                <a:latin typeface="Calibri" panose="020F0502020204030204" pitchFamily="34" charset="0"/>
              </a:rPr>
              <a:t>	Demonstrate confidence in</a:t>
            </a:r>
          </a:p>
          <a:p>
            <a:r>
              <a:rPr lang="en-US" dirty="0">
                <a:latin typeface="Calibri" panose="020F0502020204030204" pitchFamily="34" charset="0"/>
              </a:rPr>
              <a:t>	their competence</a:t>
            </a:r>
          </a:p>
        </p:txBody>
      </p:sp>
      <p:sp>
        <p:nvSpPr>
          <p:cNvPr id="456713" name="Text Box 9"/>
          <p:cNvSpPr txBox="1">
            <a:spLocks noChangeArrowheads="1"/>
          </p:cNvSpPr>
          <p:nvPr/>
        </p:nvSpPr>
        <p:spPr bwMode="auto">
          <a:xfrm>
            <a:off x="2348707" y="414215"/>
            <a:ext cx="577347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400" b="1" dirty="0">
                <a:solidFill>
                  <a:schemeClr val="accent1">
                    <a:lumMod val="90000"/>
                    <a:lumOff val="10000"/>
                  </a:schemeClr>
                </a:solidFill>
                <a:latin typeface="Calibri" panose="020F0502020204030204" pitchFamily="34" charset="0"/>
              </a:rPr>
              <a:t>Resistance to Change</a:t>
            </a:r>
          </a:p>
        </p:txBody>
      </p:sp>
      <p:sp>
        <p:nvSpPr>
          <p:cNvPr id="5130" name="Line 10"/>
          <p:cNvSpPr>
            <a:spLocks noChangeShapeType="1"/>
          </p:cNvSpPr>
          <p:nvPr/>
        </p:nvSpPr>
        <p:spPr bwMode="auto">
          <a:xfrm flipV="1">
            <a:off x="1447799" y="2513789"/>
            <a:ext cx="900906" cy="944557"/>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5" name="Line 15"/>
          <p:cNvSpPr>
            <a:spLocks noChangeShapeType="1"/>
          </p:cNvSpPr>
          <p:nvPr/>
        </p:nvSpPr>
        <p:spPr bwMode="auto">
          <a:xfrm>
            <a:off x="6078721" y="2742388"/>
            <a:ext cx="533400" cy="5399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137" name="Line 17"/>
          <p:cNvSpPr>
            <a:spLocks noChangeShapeType="1"/>
          </p:cNvSpPr>
          <p:nvPr/>
        </p:nvSpPr>
        <p:spPr bwMode="auto">
          <a:xfrm flipV="1">
            <a:off x="6078723" y="3799744"/>
            <a:ext cx="523875" cy="4628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 name="Line 10"/>
          <p:cNvSpPr>
            <a:spLocks noChangeShapeType="1"/>
          </p:cNvSpPr>
          <p:nvPr/>
        </p:nvSpPr>
        <p:spPr bwMode="auto">
          <a:xfrm flipV="1">
            <a:off x="1482383" y="2987221"/>
            <a:ext cx="727418" cy="471125"/>
          </a:xfrm>
          <a:prstGeom prst="line">
            <a:avLst/>
          </a:prstGeom>
          <a:noFill/>
          <a:ln w="9525">
            <a:solidFill>
              <a:schemeClr val="tx1"/>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 name="Text Box 2"/>
          <p:cNvSpPr txBox="1">
            <a:spLocks noChangeArrowheads="1"/>
          </p:cNvSpPr>
          <p:nvPr/>
        </p:nvSpPr>
        <p:spPr bwMode="auto">
          <a:xfrm>
            <a:off x="2244383" y="3881713"/>
            <a:ext cx="15616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Calibri" panose="020F0502020204030204" pitchFamily="34" charset="0"/>
              </a:rPr>
              <a:t>Opposition</a:t>
            </a:r>
          </a:p>
        </p:txBody>
      </p:sp>
      <p:sp>
        <p:nvSpPr>
          <p:cNvPr id="20" name="Line 10"/>
          <p:cNvSpPr>
            <a:spLocks noChangeShapeType="1"/>
          </p:cNvSpPr>
          <p:nvPr/>
        </p:nvSpPr>
        <p:spPr bwMode="auto">
          <a:xfrm>
            <a:off x="1447803" y="3499623"/>
            <a:ext cx="761999" cy="690564"/>
          </a:xfrm>
          <a:prstGeom prst="line">
            <a:avLst/>
          </a:prstGeom>
          <a:noFill/>
          <a:ln w="9525">
            <a:solidFill>
              <a:schemeClr val="tx1"/>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cxnSp>
        <p:nvCxnSpPr>
          <p:cNvPr id="3" name="Straight Arrow Connector 2"/>
          <p:cNvCxnSpPr/>
          <p:nvPr/>
        </p:nvCxnSpPr>
        <p:spPr>
          <a:xfrm>
            <a:off x="3771446" y="3499625"/>
            <a:ext cx="7732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692092" y="3515548"/>
            <a:ext cx="7732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511623" y="3515548"/>
            <a:ext cx="77325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338" name="Picture 2" descr="C:\Users\Glenn Tecker\AppData\Local\Microsoft\Windows\INetCache\IE\XSADSDL1\together_friend_partner_servic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2" y="273435"/>
            <a:ext cx="2257647" cy="201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7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20262" y="2159335"/>
            <a:ext cx="3845169" cy="3397405"/>
          </a:xfrm>
        </p:spPr>
        <p:txBody>
          <a:bodyPr>
            <a:normAutofit/>
          </a:bodyPr>
          <a:lstStyle/>
          <a:p>
            <a:r>
              <a:rPr lang="en-US" sz="2800" dirty="0"/>
              <a:t>An event</a:t>
            </a:r>
          </a:p>
          <a:p>
            <a:pPr lvl="1"/>
            <a:r>
              <a:rPr lang="en-US" sz="2400" dirty="0"/>
              <a:t>Either anticipated or unanticipated</a:t>
            </a:r>
          </a:p>
          <a:p>
            <a:pPr lvl="1"/>
            <a:r>
              <a:rPr lang="en-US" sz="2400" dirty="0"/>
              <a:t>Either chosen or imposed from somewhere else</a:t>
            </a:r>
          </a:p>
          <a:p>
            <a:r>
              <a:rPr lang="en-US" sz="2800" dirty="0"/>
              <a:t>Change is </a:t>
            </a:r>
            <a:r>
              <a:rPr lang="en-US" sz="2800" b="1" dirty="0">
                <a:solidFill>
                  <a:schemeClr val="accent1">
                    <a:lumMod val="90000"/>
                    <a:lumOff val="10000"/>
                  </a:schemeClr>
                </a:solidFill>
              </a:rPr>
              <a:t>external</a:t>
            </a:r>
          </a:p>
        </p:txBody>
      </p:sp>
      <p:sp>
        <p:nvSpPr>
          <p:cNvPr id="3" name="Text Placeholder 2"/>
          <p:cNvSpPr>
            <a:spLocks noGrp="1"/>
          </p:cNvSpPr>
          <p:nvPr>
            <p:ph type="body" sz="quarter" idx="13"/>
          </p:nvPr>
        </p:nvSpPr>
        <p:spPr>
          <a:xfrm>
            <a:off x="4662960" y="2244395"/>
            <a:ext cx="4072466" cy="3397405"/>
          </a:xfrm>
        </p:spPr>
        <p:txBody>
          <a:bodyPr>
            <a:normAutofit/>
          </a:bodyPr>
          <a:lstStyle/>
          <a:p>
            <a:r>
              <a:rPr lang="en-US" sz="2800" dirty="0"/>
              <a:t>A personal reaction</a:t>
            </a:r>
          </a:p>
          <a:p>
            <a:pPr lvl="1"/>
            <a:r>
              <a:rPr lang="en-US" sz="2400" dirty="0"/>
              <a:t>How we alter behavior and perspective to come to terms with the change</a:t>
            </a:r>
          </a:p>
          <a:p>
            <a:r>
              <a:rPr lang="en-US" sz="2800" dirty="0"/>
              <a:t>Transition is </a:t>
            </a:r>
            <a:r>
              <a:rPr lang="en-US" sz="2800" b="1" dirty="0">
                <a:solidFill>
                  <a:srgbClr val="0070C0"/>
                </a:solidFill>
              </a:rPr>
              <a:t>internal</a:t>
            </a:r>
          </a:p>
        </p:txBody>
      </p:sp>
      <p:sp>
        <p:nvSpPr>
          <p:cNvPr id="4" name="Title 3"/>
          <p:cNvSpPr>
            <a:spLocks noGrp="1"/>
          </p:cNvSpPr>
          <p:nvPr>
            <p:ph type="title"/>
          </p:nvPr>
        </p:nvSpPr>
        <p:spPr/>
        <p:txBody>
          <a:bodyPr>
            <a:normAutofit/>
          </a:bodyPr>
          <a:lstStyle/>
          <a:p>
            <a:r>
              <a:rPr lang="en-US" sz="4000" dirty="0">
                <a:solidFill>
                  <a:schemeClr val="tx1"/>
                </a:solidFill>
              </a:rPr>
              <a:t>Nature of </a:t>
            </a:r>
            <a:r>
              <a:rPr lang="en-US" sz="4000" dirty="0">
                <a:solidFill>
                  <a:schemeClr val="accent1">
                    <a:lumMod val="90000"/>
                    <a:lumOff val="10000"/>
                  </a:schemeClr>
                </a:solidFill>
              </a:rPr>
              <a:t>Change</a:t>
            </a:r>
            <a:r>
              <a:rPr lang="en-US" sz="4000" dirty="0">
                <a:solidFill>
                  <a:srgbClr val="3A8B46"/>
                </a:solidFill>
              </a:rPr>
              <a:t> </a:t>
            </a:r>
            <a:r>
              <a:rPr lang="en-US" sz="4000" dirty="0">
                <a:solidFill>
                  <a:schemeClr val="tx1"/>
                </a:solidFill>
              </a:rPr>
              <a:t>and</a:t>
            </a:r>
            <a:r>
              <a:rPr lang="en-US" sz="4000" dirty="0">
                <a:solidFill>
                  <a:srgbClr val="3A8B46"/>
                </a:solidFill>
              </a:rPr>
              <a:t> </a:t>
            </a:r>
            <a:r>
              <a:rPr lang="en-US" sz="4000" dirty="0">
                <a:solidFill>
                  <a:srgbClr val="0070C0"/>
                </a:solidFill>
              </a:rPr>
              <a:t>Transition</a:t>
            </a:r>
          </a:p>
        </p:txBody>
      </p:sp>
      <p:sp>
        <p:nvSpPr>
          <p:cNvPr id="5" name="Rectangle 4"/>
          <p:cNvSpPr/>
          <p:nvPr/>
        </p:nvSpPr>
        <p:spPr>
          <a:xfrm>
            <a:off x="520262" y="1496297"/>
            <a:ext cx="3845169" cy="641267"/>
          </a:xfrm>
          <a:prstGeom prst="rect">
            <a:avLst/>
          </a:prstGeom>
          <a:solidFill>
            <a:srgbClr val="3A8B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Change</a:t>
            </a:r>
          </a:p>
        </p:txBody>
      </p:sp>
      <p:sp>
        <p:nvSpPr>
          <p:cNvPr id="6" name="Rectangle 5"/>
          <p:cNvSpPr/>
          <p:nvPr/>
        </p:nvSpPr>
        <p:spPr>
          <a:xfrm>
            <a:off x="4776611" y="1494318"/>
            <a:ext cx="3845169" cy="64126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Transition</a:t>
            </a:r>
          </a:p>
        </p:txBody>
      </p:sp>
    </p:spTree>
    <p:extLst>
      <p:ext uri="{BB962C8B-B14F-4D97-AF65-F5344CB8AC3E}">
        <p14:creationId xmlns:p14="http://schemas.microsoft.com/office/powerpoint/2010/main" val="158022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977" y="1104580"/>
            <a:ext cx="8718698" cy="628529"/>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The </a:t>
            </a:r>
            <a:r>
              <a:rPr lang="en-US" sz="4000" dirty="0">
                <a:solidFill>
                  <a:srgbClr val="0070C0"/>
                </a:solidFill>
              </a:rPr>
              <a:t>Transition</a:t>
            </a:r>
            <a:r>
              <a:rPr lang="en-US" sz="4000" dirty="0">
                <a:solidFill>
                  <a:srgbClr val="3A8B46"/>
                </a:solidFill>
              </a:rPr>
              <a:t> </a:t>
            </a:r>
            <a:r>
              <a:rPr lang="en-US" sz="4000" dirty="0">
                <a:solidFill>
                  <a:schemeClr val="accent1">
                    <a:lumMod val="90000"/>
                    <a:lumOff val="10000"/>
                  </a:schemeClr>
                </a:solidFill>
              </a:rPr>
              <a:t>Process*</a:t>
            </a:r>
          </a:p>
        </p:txBody>
      </p:sp>
      <p:sp>
        <p:nvSpPr>
          <p:cNvPr id="3" name="Content Placeholder 2"/>
          <p:cNvSpPr>
            <a:spLocks noGrp="1"/>
          </p:cNvSpPr>
          <p:nvPr>
            <p:ph sz="quarter" idx="12"/>
          </p:nvPr>
        </p:nvSpPr>
        <p:spPr>
          <a:xfrm>
            <a:off x="318977" y="1185364"/>
            <a:ext cx="8601740" cy="4160837"/>
          </a:xfrm>
        </p:spPr>
        <p:txBody>
          <a:bodyPr>
            <a:normAutofit/>
          </a:bodyPr>
          <a:lstStyle/>
          <a:p>
            <a:pPr marL="0" indent="0">
              <a:buNone/>
            </a:pPr>
            <a:r>
              <a:rPr lang="en-US" b="1" dirty="0">
                <a:solidFill>
                  <a:schemeClr val="accent1">
                    <a:lumMod val="90000"/>
                    <a:lumOff val="10000"/>
                  </a:schemeClr>
                </a:solidFill>
              </a:rPr>
              <a:t>Endings    </a:t>
            </a:r>
            <a:r>
              <a:rPr lang="en-US" sz="3600" b="1" dirty="0">
                <a:solidFill>
                  <a:schemeClr val="accent1">
                    <a:lumMod val="90000"/>
                    <a:lumOff val="10000"/>
                  </a:schemeClr>
                </a:solidFill>
              </a:rPr>
              <a:t>→    Chaos   →    New Beginnings</a:t>
            </a:r>
            <a:br>
              <a:rPr lang="en-US" sz="3600" dirty="0"/>
            </a:br>
            <a:r>
              <a:rPr lang="en-US" sz="3600" dirty="0"/>
              <a:t>(Stop)             (Wait)                 (Start)</a:t>
            </a:r>
          </a:p>
          <a:p>
            <a:pPr marL="0" indent="0">
              <a:buNone/>
            </a:pPr>
            <a:endParaRPr lang="en-US" sz="1400" dirty="0"/>
          </a:p>
          <a:p>
            <a:r>
              <a:rPr lang="en-US" sz="3600" dirty="0"/>
              <a:t>The starting point for transition is not  the change.</a:t>
            </a:r>
          </a:p>
          <a:p>
            <a:r>
              <a:rPr lang="en-US" sz="3600" b="1" dirty="0">
                <a:solidFill>
                  <a:schemeClr val="accent1"/>
                </a:solidFill>
              </a:rPr>
              <a:t>ENDINGS</a:t>
            </a:r>
            <a:r>
              <a:rPr lang="en-US" sz="3600" dirty="0"/>
              <a:t> are required to leave the old behind.</a:t>
            </a:r>
          </a:p>
          <a:p>
            <a:pPr marL="0" indent="0" algn="ctr">
              <a:buNone/>
            </a:pPr>
            <a:r>
              <a:rPr lang="en-US" sz="1800" i="1" dirty="0"/>
              <a:t>*William Bridges, Managing Transitions: Making the Most of Change</a:t>
            </a:r>
          </a:p>
        </p:txBody>
      </p:sp>
    </p:spTree>
    <p:extLst>
      <p:ext uri="{BB962C8B-B14F-4D97-AF65-F5344CB8AC3E}">
        <p14:creationId xmlns:p14="http://schemas.microsoft.com/office/powerpoint/2010/main" val="8633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ine characteristics of a good board self-evaluation progr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685800"/>
            <a:ext cx="7810500" cy="28575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3810002"/>
            <a:ext cx="8229600" cy="1692771"/>
          </a:xfrm>
          <a:prstGeom prst="rect">
            <a:avLst/>
          </a:prstGeom>
        </p:spPr>
        <p:txBody>
          <a:bodyPr wrap="square">
            <a:spAutoFit/>
          </a:bodyPr>
          <a:lstStyle/>
          <a:p>
            <a:pPr algn="ctr" fontAlgn="base"/>
            <a:r>
              <a:rPr lang="en-US" sz="3600" b="1" cap="all" dirty="0">
                <a:latin typeface="+mj-lt"/>
              </a:rPr>
              <a:t>APPENDICES</a:t>
            </a:r>
            <a:r>
              <a:rPr lang="en-US" sz="2000" b="1" cap="all" dirty="0">
                <a:latin typeface="+mj-lt"/>
              </a:rPr>
              <a:t> </a:t>
            </a:r>
            <a:r>
              <a:rPr lang="en-US" sz="2000" b="1" cap="all" dirty="0">
                <a:solidFill>
                  <a:schemeClr val="accent1">
                    <a:lumMod val="90000"/>
                    <a:lumOff val="10000"/>
                  </a:schemeClr>
                </a:solidFill>
                <a:latin typeface="+mj-lt"/>
              </a:rPr>
              <a:t> </a:t>
            </a:r>
          </a:p>
          <a:p>
            <a:pPr fontAlgn="base"/>
            <a:endParaRPr lang="en-US" sz="2000" b="1" i="0" cap="all" dirty="0">
              <a:solidFill>
                <a:schemeClr val="accent1">
                  <a:lumMod val="90000"/>
                  <a:lumOff val="10000"/>
                </a:schemeClr>
              </a:solidFill>
              <a:effectLst/>
              <a:latin typeface="+mj-lt"/>
            </a:endParaRPr>
          </a:p>
          <a:p>
            <a:pPr marL="457200" indent="-457200" fontAlgn="base">
              <a:buFont typeface="+mj-lt"/>
              <a:buAutoNum type="alphaUcPeriod"/>
            </a:pPr>
            <a:r>
              <a:rPr lang="en-US" sz="2400" b="1" cap="all" dirty="0">
                <a:latin typeface="+mj-lt"/>
              </a:rPr>
              <a:t>LEVELS OF /ENGAGEMENT MATRIX</a:t>
            </a:r>
          </a:p>
          <a:p>
            <a:pPr marL="457200" indent="-457200" fontAlgn="base">
              <a:buFont typeface="+mj-lt"/>
              <a:buAutoNum type="alphaUcPeriod"/>
            </a:pPr>
            <a:r>
              <a:rPr lang="en-US" sz="2400" b="1" i="0" cap="all" dirty="0">
                <a:effectLst/>
                <a:latin typeface="+mj-lt"/>
              </a:rPr>
              <a:t>BOARD SELF EVALAUTION</a:t>
            </a:r>
            <a:endParaRPr lang="en-US" sz="2400" b="0" i="0" dirty="0">
              <a:effectLst/>
              <a:latin typeface="Georgia" panose="02040502050405020303" pitchFamily="18" charset="0"/>
            </a:endParaRPr>
          </a:p>
        </p:txBody>
      </p:sp>
    </p:spTree>
    <p:extLst>
      <p:ext uri="{BB962C8B-B14F-4D97-AF65-F5344CB8AC3E}">
        <p14:creationId xmlns:p14="http://schemas.microsoft.com/office/powerpoint/2010/main" val="114336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E41B-2C9E-465A-A346-F15527030589}"/>
              </a:ext>
            </a:extLst>
          </p:cNvPr>
          <p:cNvSpPr>
            <a:spLocks noGrp="1"/>
          </p:cNvSpPr>
          <p:nvPr>
            <p:ph type="title"/>
          </p:nvPr>
        </p:nvSpPr>
        <p:spPr>
          <a:xfrm>
            <a:off x="666401" y="79580"/>
            <a:ext cx="7886700" cy="811669"/>
          </a:xfrm>
        </p:spPr>
        <p:txBody>
          <a:bodyPr>
            <a:noAutofit/>
          </a:bodyPr>
          <a:lstStyle/>
          <a:p>
            <a:pPr algn="ctr"/>
            <a:r>
              <a:rPr lang="en-US" sz="2400" dirty="0">
                <a:solidFill>
                  <a:schemeClr val="accent1">
                    <a:lumMod val="90000"/>
                    <a:lumOff val="10000"/>
                  </a:schemeClr>
                </a:solidFill>
              </a:rPr>
              <a:t>BOARD/SENIOR STAFF OPTIMAL LEVELS OF ENGAGEMENT</a:t>
            </a:r>
          </a:p>
        </p:txBody>
      </p:sp>
      <p:pic>
        <p:nvPicPr>
          <p:cNvPr id="3" name="Picture 2">
            <a:extLst>
              <a:ext uri="{FF2B5EF4-FFF2-40B4-BE49-F238E27FC236}">
                <a16:creationId xmlns:a16="http://schemas.microsoft.com/office/drawing/2014/main" id="{4A66D71A-D5C8-45B9-99EB-32705A35BC05}"/>
              </a:ext>
            </a:extLst>
          </p:cNvPr>
          <p:cNvPicPr>
            <a:picLocks noChangeAspect="1"/>
          </p:cNvPicPr>
          <p:nvPr/>
        </p:nvPicPr>
        <p:blipFill>
          <a:blip r:embed="rId3"/>
          <a:stretch>
            <a:fillRect/>
          </a:stretch>
        </p:blipFill>
        <p:spPr>
          <a:xfrm>
            <a:off x="3780489" y="771663"/>
            <a:ext cx="5154753" cy="404008"/>
          </a:xfrm>
          <a:prstGeom prst="rect">
            <a:avLst/>
          </a:prstGeom>
        </p:spPr>
      </p:pic>
      <p:sp>
        <p:nvSpPr>
          <p:cNvPr id="5" name="Rectangle 4">
            <a:extLst>
              <a:ext uri="{FF2B5EF4-FFF2-40B4-BE49-F238E27FC236}">
                <a16:creationId xmlns:a16="http://schemas.microsoft.com/office/drawing/2014/main" id="{273A65E5-9308-4702-B55E-1BC5D1430CCD}"/>
              </a:ext>
            </a:extLst>
          </p:cNvPr>
          <p:cNvSpPr/>
          <p:nvPr/>
        </p:nvSpPr>
        <p:spPr>
          <a:xfrm>
            <a:off x="1137686" y="5090969"/>
            <a:ext cx="7534155" cy="1015663"/>
          </a:xfrm>
          <a:prstGeom prst="rect">
            <a:avLst/>
          </a:prstGeom>
        </p:spPr>
        <p:txBody>
          <a:bodyPr wrap="square">
            <a:spAutoFit/>
          </a:bodyPr>
          <a:lstStyle/>
          <a:p>
            <a:r>
              <a:rPr lang="en-US" sz="1200" dirty="0"/>
              <a:t>1 - makes the decision; approves and authorizes action</a:t>
            </a:r>
          </a:p>
          <a:p>
            <a:r>
              <a:rPr lang="en-US" sz="1200" dirty="0"/>
              <a:t>2 - Involved in discussing the choices as the decision is being made but does not have a vote </a:t>
            </a:r>
          </a:p>
          <a:p>
            <a:r>
              <a:rPr lang="en-US" sz="1200" dirty="0"/>
              <a:t>3 - opinions are solicited before the discussion takes place and considered in the discussion </a:t>
            </a:r>
          </a:p>
          <a:p>
            <a:r>
              <a:rPr lang="en-US" sz="1200" dirty="0"/>
              <a:t>4 - informed of the decision and the reasoning behind it after the decision is made </a:t>
            </a:r>
          </a:p>
          <a:p>
            <a:r>
              <a:rPr lang="en-US" sz="1200" dirty="0"/>
              <a:t>5 - not involved</a:t>
            </a:r>
          </a:p>
        </p:txBody>
      </p:sp>
      <p:graphicFrame>
        <p:nvGraphicFramePr>
          <p:cNvPr id="7" name="Table 6">
            <a:extLst>
              <a:ext uri="{FF2B5EF4-FFF2-40B4-BE49-F238E27FC236}">
                <a16:creationId xmlns:a16="http://schemas.microsoft.com/office/drawing/2014/main" id="{15F34983-F53D-4B6A-A2F6-A963E145CED0}"/>
              </a:ext>
            </a:extLst>
          </p:cNvPr>
          <p:cNvGraphicFramePr>
            <a:graphicFrameLocks noGrp="1"/>
          </p:cNvGraphicFramePr>
          <p:nvPr>
            <p:extLst>
              <p:ext uri="{D42A27DB-BD31-4B8C-83A1-F6EECF244321}">
                <p14:modId xmlns:p14="http://schemas.microsoft.com/office/powerpoint/2010/main" val="3435939610"/>
              </p:ext>
            </p:extLst>
          </p:nvPr>
        </p:nvGraphicFramePr>
        <p:xfrm>
          <a:off x="147493" y="1175671"/>
          <a:ext cx="8776174" cy="3865599"/>
        </p:xfrm>
        <a:graphic>
          <a:graphicData uri="http://schemas.openxmlformats.org/drawingml/2006/table">
            <a:tbl>
              <a:tblPr/>
              <a:tblGrid>
                <a:gridCol w="3318588">
                  <a:extLst>
                    <a:ext uri="{9D8B030D-6E8A-4147-A177-3AD203B41FA5}">
                      <a16:colId xmlns:a16="http://schemas.microsoft.com/office/drawing/2014/main" val="1849874834"/>
                    </a:ext>
                  </a:extLst>
                </a:gridCol>
                <a:gridCol w="621253">
                  <a:extLst>
                    <a:ext uri="{9D8B030D-6E8A-4147-A177-3AD203B41FA5}">
                      <a16:colId xmlns:a16="http://schemas.microsoft.com/office/drawing/2014/main" val="1747685639"/>
                    </a:ext>
                  </a:extLst>
                </a:gridCol>
                <a:gridCol w="621253">
                  <a:extLst>
                    <a:ext uri="{9D8B030D-6E8A-4147-A177-3AD203B41FA5}">
                      <a16:colId xmlns:a16="http://schemas.microsoft.com/office/drawing/2014/main" val="3259102154"/>
                    </a:ext>
                  </a:extLst>
                </a:gridCol>
                <a:gridCol w="526885">
                  <a:extLst>
                    <a:ext uri="{9D8B030D-6E8A-4147-A177-3AD203B41FA5}">
                      <a16:colId xmlns:a16="http://schemas.microsoft.com/office/drawing/2014/main" val="958863361"/>
                    </a:ext>
                  </a:extLst>
                </a:gridCol>
                <a:gridCol w="526885">
                  <a:extLst>
                    <a:ext uri="{9D8B030D-6E8A-4147-A177-3AD203B41FA5}">
                      <a16:colId xmlns:a16="http://schemas.microsoft.com/office/drawing/2014/main" val="3446337057"/>
                    </a:ext>
                  </a:extLst>
                </a:gridCol>
                <a:gridCol w="526885">
                  <a:extLst>
                    <a:ext uri="{9D8B030D-6E8A-4147-A177-3AD203B41FA5}">
                      <a16:colId xmlns:a16="http://schemas.microsoft.com/office/drawing/2014/main" val="1128888414"/>
                    </a:ext>
                  </a:extLst>
                </a:gridCol>
                <a:gridCol w="526885">
                  <a:extLst>
                    <a:ext uri="{9D8B030D-6E8A-4147-A177-3AD203B41FA5}">
                      <a16:colId xmlns:a16="http://schemas.microsoft.com/office/drawing/2014/main" val="2978616668"/>
                    </a:ext>
                  </a:extLst>
                </a:gridCol>
                <a:gridCol w="526885">
                  <a:extLst>
                    <a:ext uri="{9D8B030D-6E8A-4147-A177-3AD203B41FA5}">
                      <a16:colId xmlns:a16="http://schemas.microsoft.com/office/drawing/2014/main" val="2939581960"/>
                    </a:ext>
                  </a:extLst>
                </a:gridCol>
                <a:gridCol w="526885">
                  <a:extLst>
                    <a:ext uri="{9D8B030D-6E8A-4147-A177-3AD203B41FA5}">
                      <a16:colId xmlns:a16="http://schemas.microsoft.com/office/drawing/2014/main" val="3862662264"/>
                    </a:ext>
                  </a:extLst>
                </a:gridCol>
                <a:gridCol w="526885">
                  <a:extLst>
                    <a:ext uri="{9D8B030D-6E8A-4147-A177-3AD203B41FA5}">
                      <a16:colId xmlns:a16="http://schemas.microsoft.com/office/drawing/2014/main" val="1828470400"/>
                    </a:ext>
                  </a:extLst>
                </a:gridCol>
                <a:gridCol w="526885">
                  <a:extLst>
                    <a:ext uri="{9D8B030D-6E8A-4147-A177-3AD203B41FA5}">
                      <a16:colId xmlns:a16="http://schemas.microsoft.com/office/drawing/2014/main" val="768535462"/>
                    </a:ext>
                  </a:extLst>
                </a:gridCol>
              </a:tblGrid>
              <a:tr h="433689">
                <a:tc rowSpan="2">
                  <a:txBody>
                    <a:bodyPr/>
                    <a:lstStyle/>
                    <a:p>
                      <a:pPr algn="ctr" fontAlgn="ctr"/>
                      <a:r>
                        <a:rPr lang="en-US" sz="1200" b="1" i="0" u="none" strike="noStrike" dirty="0">
                          <a:solidFill>
                            <a:srgbClr val="000000"/>
                          </a:solidFill>
                          <a:effectLst/>
                          <a:latin typeface="Calibri" panose="020F0502020204030204" pitchFamily="34" charset="0"/>
                        </a:rPr>
                        <a:t>FUNCTIONAL AREA</a:t>
                      </a:r>
                    </a:p>
                  </a:txBody>
                  <a:tcPr marL="94984" marR="94984" marT="47492" marB="4749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dirty="0">
                          <a:solidFill>
                            <a:srgbClr val="000000"/>
                          </a:solidFill>
                          <a:effectLst/>
                          <a:latin typeface="Calibri" panose="020F0502020204030204" pitchFamily="34" charset="0"/>
                        </a:rPr>
                        <a:t>Chief Staff Executive</a:t>
                      </a:r>
                    </a:p>
                  </a:txBody>
                  <a:tcPr marL="94984" marR="94984" marT="47492" marB="4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Calibri" panose="020F0502020204030204" pitchFamily="34" charset="0"/>
                        </a:rPr>
                        <a:t>Chief Elected Officer</a:t>
                      </a:r>
                    </a:p>
                  </a:txBody>
                  <a:tcPr marL="94984" marR="94984" marT="47492" marB="4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Calibri" panose="020F0502020204030204" pitchFamily="34" charset="0"/>
                        </a:rPr>
                        <a:t>Board</a:t>
                      </a:r>
                    </a:p>
                  </a:txBody>
                  <a:tcPr marL="94984" marR="94984" marT="47492" marB="4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Calibri" panose="020F0502020204030204" pitchFamily="34" charset="0"/>
                        </a:rPr>
                        <a:t> </a:t>
                      </a:r>
                    </a:p>
                  </a:txBody>
                  <a:tcPr marL="94984" marR="94984" marT="47492" marB="4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Calibri" panose="020F0502020204030204" pitchFamily="34" charset="0"/>
                        </a:rPr>
                        <a:t> </a:t>
                      </a:r>
                    </a:p>
                  </a:txBody>
                  <a:tcPr marL="94984" marR="94984" marT="47492" marB="4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37597942"/>
                  </a:ext>
                </a:extLst>
              </a:tr>
              <a:tr h="225934">
                <a:tc vMerge="1">
                  <a:txBody>
                    <a:bodyPr/>
                    <a:lstStyle/>
                    <a:p>
                      <a:endParaRPr lang="en-US"/>
                    </a:p>
                  </a:txBody>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768200"/>
                  </a:ext>
                </a:extLst>
              </a:tr>
              <a:tr h="225934">
                <a:tc gridSpan="11">
                  <a:txBody>
                    <a:bodyPr/>
                    <a:lstStyle/>
                    <a:p>
                      <a:pPr algn="l" fontAlgn="b"/>
                      <a:r>
                        <a:rPr lang="en-US" sz="1000" b="1" i="0" u="none" strike="noStrike" dirty="0">
                          <a:solidFill>
                            <a:srgbClr val="000000"/>
                          </a:solidFill>
                          <a:effectLst/>
                          <a:latin typeface="Calibri" panose="020F0502020204030204" pitchFamily="34" charset="0"/>
                        </a:rPr>
                        <a:t>Direction Setting</a:t>
                      </a:r>
                    </a:p>
                  </a:txBody>
                  <a:tcPr marL="94984" marR="94984" marT="47492" marB="4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6931937"/>
                  </a:ext>
                </a:extLst>
              </a:tr>
              <a:tr h="225934">
                <a:tc>
                  <a:txBody>
                    <a:bodyPr/>
                    <a:lstStyle/>
                    <a:p>
                      <a:pPr algn="l" fontAlgn="b"/>
                      <a:r>
                        <a:rPr lang="en-US" sz="1000" b="0" i="0" u="none" strike="noStrike" dirty="0">
                          <a:solidFill>
                            <a:srgbClr val="000000"/>
                          </a:solidFill>
                          <a:effectLst/>
                          <a:latin typeface="Calibri" panose="020F0502020204030204" pitchFamily="34" charset="0"/>
                        </a:rPr>
                        <a:t>Strategic Direction/Vision</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992714"/>
                  </a:ext>
                </a:extLst>
              </a:tr>
              <a:tr h="225934">
                <a:tc>
                  <a:txBody>
                    <a:bodyPr/>
                    <a:lstStyle/>
                    <a:p>
                      <a:pPr algn="l" fontAlgn="b"/>
                      <a:r>
                        <a:rPr lang="en-US" sz="1000" b="0" i="0" u="none" strike="noStrike" dirty="0">
                          <a:solidFill>
                            <a:srgbClr val="000000"/>
                          </a:solidFill>
                          <a:effectLst/>
                          <a:latin typeface="Calibri" panose="020F0502020204030204" pitchFamily="34" charset="0"/>
                        </a:rPr>
                        <a:t>Strategic Plan</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867617"/>
                  </a:ext>
                </a:extLst>
              </a:tr>
              <a:tr h="225934">
                <a:tc>
                  <a:txBody>
                    <a:bodyPr/>
                    <a:lstStyle/>
                    <a:p>
                      <a:pPr algn="l" fontAlgn="b"/>
                      <a:r>
                        <a:rPr lang="en-US" sz="1000" b="0" i="0" u="none" strike="noStrike" dirty="0">
                          <a:solidFill>
                            <a:srgbClr val="000000"/>
                          </a:solidFill>
                          <a:effectLst/>
                          <a:latin typeface="Calibri" panose="020F0502020204030204" pitchFamily="34" charset="0"/>
                        </a:rPr>
                        <a:t>Strategy Implementation</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986695"/>
                  </a:ext>
                </a:extLst>
              </a:tr>
              <a:tr h="225934">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792" marR="5792" marT="5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430715"/>
                  </a:ext>
                </a:extLst>
              </a:tr>
              <a:tr h="225934">
                <a:tc gridSpan="11">
                  <a:txBody>
                    <a:bodyPr/>
                    <a:lstStyle/>
                    <a:p>
                      <a:pPr algn="l" fontAlgn="b"/>
                      <a:r>
                        <a:rPr lang="en-US" sz="1000" b="1" i="0" u="none" strike="noStrike" dirty="0">
                          <a:solidFill>
                            <a:srgbClr val="000000"/>
                          </a:solidFill>
                          <a:effectLst/>
                          <a:latin typeface="Calibri" panose="020F0502020204030204" pitchFamily="34" charset="0"/>
                        </a:rPr>
                        <a:t>Resources</a:t>
                      </a:r>
                    </a:p>
                  </a:txBody>
                  <a:tcPr marL="94984" marR="94984" marT="47492" marB="4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9451504"/>
                  </a:ext>
                </a:extLst>
              </a:tr>
              <a:tr h="225934">
                <a:tc>
                  <a:txBody>
                    <a:bodyPr/>
                    <a:lstStyle/>
                    <a:p>
                      <a:pPr algn="l" fontAlgn="b"/>
                      <a:r>
                        <a:rPr lang="en-US" sz="1000" b="0" i="0" u="none" strike="noStrike" dirty="0">
                          <a:solidFill>
                            <a:srgbClr val="000000"/>
                          </a:solidFill>
                          <a:effectLst/>
                          <a:latin typeface="Calibri" panose="020F0502020204030204" pitchFamily="34" charset="0"/>
                        </a:rPr>
                        <a:t>Financial Strategy</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288449"/>
                  </a:ext>
                </a:extLst>
              </a:tr>
              <a:tr h="225934">
                <a:tc>
                  <a:txBody>
                    <a:bodyPr/>
                    <a:lstStyle/>
                    <a:p>
                      <a:pPr algn="l" fontAlgn="b"/>
                      <a:r>
                        <a:rPr lang="en-US" sz="1000" b="0" i="0" u="none" strike="noStrike" dirty="0">
                          <a:solidFill>
                            <a:srgbClr val="000000"/>
                          </a:solidFill>
                          <a:effectLst/>
                          <a:latin typeface="Calibri" panose="020F0502020204030204" pitchFamily="34" charset="0"/>
                        </a:rPr>
                        <a:t>Investment Strategy/Portfolio Management</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767208"/>
                  </a:ext>
                </a:extLst>
              </a:tr>
              <a:tr h="225934">
                <a:tc>
                  <a:txBody>
                    <a:bodyPr/>
                    <a:lstStyle/>
                    <a:p>
                      <a:pPr algn="l" fontAlgn="b"/>
                      <a:r>
                        <a:rPr lang="en-US" sz="1000" b="0" i="0" u="none" strike="noStrike" dirty="0">
                          <a:solidFill>
                            <a:srgbClr val="000000"/>
                          </a:solidFill>
                          <a:effectLst/>
                          <a:latin typeface="Calibri" panose="020F0502020204030204" pitchFamily="34" charset="0"/>
                        </a:rPr>
                        <a:t>Budget</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783634"/>
                  </a:ext>
                </a:extLst>
              </a:tr>
              <a:tr h="225934">
                <a:tc>
                  <a:txBody>
                    <a:bodyPr/>
                    <a:lstStyle/>
                    <a:p>
                      <a:pPr algn="l" fontAlgn="b"/>
                      <a:r>
                        <a:rPr lang="en-US" sz="1000" b="0" i="0" u="none" strike="noStrike" dirty="0">
                          <a:solidFill>
                            <a:srgbClr val="000000"/>
                          </a:solidFill>
                          <a:effectLst/>
                          <a:latin typeface="Calibri" panose="020F0502020204030204" pitchFamily="34" charset="0"/>
                        </a:rPr>
                        <a:t>Financial Reporting</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21324"/>
                  </a:ext>
                </a:extLst>
              </a:tr>
              <a:tr h="225934">
                <a:tc>
                  <a:txBody>
                    <a:bodyPr/>
                    <a:lstStyle/>
                    <a:p>
                      <a:pPr algn="l" fontAlgn="b"/>
                      <a:r>
                        <a:rPr lang="en-US" sz="1000" b="0" i="0" u="none" strike="noStrike" dirty="0">
                          <a:solidFill>
                            <a:srgbClr val="000000"/>
                          </a:solidFill>
                          <a:effectLst/>
                          <a:latin typeface="Calibri" panose="020F0502020204030204" pitchFamily="34" charset="0"/>
                        </a:rPr>
                        <a:t>Audit</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530019"/>
                  </a:ext>
                </a:extLst>
              </a:tr>
              <a:tr h="225934">
                <a:tc>
                  <a:txBody>
                    <a:bodyPr/>
                    <a:lstStyle/>
                    <a:p>
                      <a:pPr algn="l" fontAlgn="b"/>
                      <a:r>
                        <a:rPr lang="en-US" sz="1000" b="0" i="0" u="none" strike="noStrike" dirty="0">
                          <a:solidFill>
                            <a:srgbClr val="000000"/>
                          </a:solidFill>
                          <a:effectLst/>
                          <a:latin typeface="Calibri" panose="020F0502020204030204" pitchFamily="34" charset="0"/>
                        </a:rPr>
                        <a:t>Ethical Performance and Compliance</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57613"/>
                  </a:ext>
                </a:extLst>
              </a:tr>
              <a:tr h="225934">
                <a:tc>
                  <a:txBody>
                    <a:bodyPr/>
                    <a:lstStyle/>
                    <a:p>
                      <a:pPr algn="l" fontAlgn="b"/>
                      <a:r>
                        <a:rPr lang="en-US" sz="1000" b="0" i="0" u="none" strike="noStrike" dirty="0">
                          <a:solidFill>
                            <a:srgbClr val="000000"/>
                          </a:solidFill>
                          <a:effectLst/>
                          <a:latin typeface="Calibri" panose="020F0502020204030204" pitchFamily="34" charset="0"/>
                        </a:rPr>
                        <a:t>Volunteer Leadership Development</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559074"/>
                  </a:ext>
                </a:extLst>
              </a:tr>
              <a:tr h="225934">
                <a:tc>
                  <a:txBody>
                    <a:bodyPr/>
                    <a:lstStyle/>
                    <a:p>
                      <a:pPr algn="l" fontAlgn="b"/>
                      <a:r>
                        <a:rPr lang="en-US" sz="1000" b="0" i="0" u="none" strike="noStrike" dirty="0">
                          <a:solidFill>
                            <a:srgbClr val="000000"/>
                          </a:solidFill>
                          <a:effectLst/>
                          <a:latin typeface="Calibri" panose="020F0502020204030204" pitchFamily="34" charset="0"/>
                        </a:rPr>
                        <a:t>Culture</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792" marR="5792" marT="5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610337"/>
                  </a:ext>
                </a:extLst>
              </a:tr>
            </a:tbl>
          </a:graphicData>
        </a:graphic>
      </p:graphicFrame>
    </p:spTree>
    <p:extLst>
      <p:ext uri="{BB962C8B-B14F-4D97-AF65-F5344CB8AC3E}">
        <p14:creationId xmlns:p14="http://schemas.microsoft.com/office/powerpoint/2010/main" val="119353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a:xfrm>
            <a:off x="609600" y="51905"/>
            <a:ext cx="7772400" cy="1143000"/>
          </a:xfrm>
        </p:spPr>
        <p:txBody>
          <a:bodyPr>
            <a:normAutofit/>
          </a:bodyPr>
          <a:lstStyle/>
          <a:p>
            <a:pPr>
              <a:defRPr/>
            </a:pPr>
            <a:r>
              <a:rPr lang="en-US" sz="4000" dirty="0">
                <a:solidFill>
                  <a:schemeClr val="accent1">
                    <a:lumMod val="90000"/>
                    <a:lumOff val="10000"/>
                  </a:schemeClr>
                </a:solidFill>
              </a:rPr>
              <a:t>An Association’s DNA</a:t>
            </a:r>
          </a:p>
        </p:txBody>
      </p:sp>
      <p:sp>
        <p:nvSpPr>
          <p:cNvPr id="1640451" name="Rectangle 3"/>
          <p:cNvSpPr>
            <a:spLocks noGrp="1" noChangeArrowheads="1"/>
          </p:cNvSpPr>
          <p:nvPr>
            <p:ph idx="1"/>
          </p:nvPr>
        </p:nvSpPr>
        <p:spPr>
          <a:xfrm>
            <a:off x="293638" y="1157106"/>
            <a:ext cx="7924132" cy="4190398"/>
          </a:xfrm>
        </p:spPr>
        <p:txBody>
          <a:bodyPr/>
          <a:lstStyle/>
          <a:p>
            <a:pPr marL="0" indent="0">
              <a:buNone/>
              <a:defRPr/>
            </a:pPr>
            <a:r>
              <a:rPr lang="en-US" sz="3600" b="1" dirty="0">
                <a:cs typeface="Arial" pitchFamily="34" charset="0"/>
              </a:rPr>
              <a:t>What makes associations unique is that the same populations are: </a:t>
            </a:r>
          </a:p>
          <a:p>
            <a:pPr lvl="1" eaLnBrk="1" hangingPunct="1">
              <a:spcBef>
                <a:spcPct val="35000"/>
              </a:spcBef>
              <a:defRPr/>
            </a:pPr>
            <a:r>
              <a:rPr lang="en-US" sz="4000" dirty="0">
                <a:cs typeface="Arial" pitchFamily="34" charset="0"/>
              </a:rPr>
              <a:t>t</a:t>
            </a:r>
            <a:r>
              <a:rPr lang="en-US" sz="3600" dirty="0">
                <a:cs typeface="Arial" pitchFamily="34" charset="0"/>
              </a:rPr>
              <a:t>he</a:t>
            </a:r>
            <a:r>
              <a:rPr lang="en-US" sz="4400" b="1" dirty="0">
                <a:cs typeface="Arial" pitchFamily="34" charset="0"/>
              </a:rPr>
              <a:t> </a:t>
            </a:r>
            <a:r>
              <a:rPr lang="en-US" sz="4400" b="1" i="1" dirty="0">
                <a:cs typeface="Arial" pitchFamily="34" charset="0"/>
              </a:rPr>
              <a:t>owners</a:t>
            </a:r>
            <a:r>
              <a:rPr lang="en-US" sz="4400" dirty="0">
                <a:cs typeface="Arial" pitchFamily="34" charset="0"/>
              </a:rPr>
              <a:t>,</a:t>
            </a:r>
            <a:endParaRPr lang="en-US" sz="3600" dirty="0">
              <a:cs typeface="Arial" pitchFamily="34" charset="0"/>
            </a:endParaRPr>
          </a:p>
          <a:p>
            <a:pPr lvl="1" eaLnBrk="1" hangingPunct="1">
              <a:spcBef>
                <a:spcPct val="35000"/>
              </a:spcBef>
              <a:defRPr/>
            </a:pPr>
            <a:r>
              <a:rPr lang="en-US" sz="3600" dirty="0">
                <a:cs typeface="Arial" pitchFamily="34" charset="0"/>
              </a:rPr>
              <a:t>the</a:t>
            </a:r>
            <a:r>
              <a:rPr lang="en-US" sz="4400" b="1" dirty="0">
                <a:cs typeface="Arial" pitchFamily="34" charset="0"/>
              </a:rPr>
              <a:t> </a:t>
            </a:r>
            <a:r>
              <a:rPr lang="en-US" sz="4400" b="1" i="1" dirty="0">
                <a:cs typeface="Arial" pitchFamily="34" charset="0"/>
              </a:rPr>
              <a:t>customers</a:t>
            </a:r>
            <a:r>
              <a:rPr lang="en-US" sz="3600" b="1" dirty="0">
                <a:cs typeface="Arial" pitchFamily="34" charset="0"/>
              </a:rPr>
              <a:t> </a:t>
            </a:r>
            <a:r>
              <a:rPr lang="en-US" sz="3600" dirty="0">
                <a:cs typeface="Arial" pitchFamily="34" charset="0"/>
              </a:rPr>
              <a:t>and </a:t>
            </a:r>
          </a:p>
          <a:p>
            <a:pPr lvl="1" eaLnBrk="1" hangingPunct="1">
              <a:spcBef>
                <a:spcPct val="35000"/>
              </a:spcBef>
              <a:defRPr/>
            </a:pPr>
            <a:r>
              <a:rPr lang="en-US" sz="3600" dirty="0">
                <a:cs typeface="Arial" pitchFamily="34" charset="0"/>
              </a:rPr>
              <a:t>the</a:t>
            </a:r>
            <a:r>
              <a:rPr lang="en-US" sz="3600" b="1" dirty="0">
                <a:cs typeface="Arial" pitchFamily="34" charset="0"/>
              </a:rPr>
              <a:t> </a:t>
            </a:r>
            <a:r>
              <a:rPr lang="en-US" sz="4400" b="1" i="1" dirty="0">
                <a:cs typeface="Arial" pitchFamily="34" charset="0"/>
              </a:rPr>
              <a:t>workforce</a:t>
            </a:r>
            <a:r>
              <a:rPr lang="en-US" sz="4400" b="1" dirty="0">
                <a:cs typeface="Arial" pitchFamily="34" charset="0"/>
              </a:rPr>
              <a:t> </a:t>
            </a:r>
            <a:r>
              <a:rPr lang="en-US" sz="3600" dirty="0">
                <a:cs typeface="Arial" pitchFamily="34" charset="0"/>
              </a:rPr>
              <a:t>of the organization. </a:t>
            </a:r>
          </a:p>
        </p:txBody>
      </p:sp>
    </p:spTree>
    <p:extLst>
      <p:ext uri="{BB962C8B-B14F-4D97-AF65-F5344CB8AC3E}">
        <p14:creationId xmlns:p14="http://schemas.microsoft.com/office/powerpoint/2010/main" val="2134747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25C2-BE13-4048-8212-C209284E3D7B}"/>
              </a:ext>
            </a:extLst>
          </p:cNvPr>
          <p:cNvSpPr>
            <a:spLocks noGrp="1"/>
          </p:cNvSpPr>
          <p:nvPr>
            <p:ph type="title"/>
          </p:nvPr>
        </p:nvSpPr>
        <p:spPr>
          <a:xfrm>
            <a:off x="628650" y="205735"/>
            <a:ext cx="7886700" cy="440218"/>
          </a:xfrm>
        </p:spPr>
        <p:txBody>
          <a:bodyPr>
            <a:normAutofit/>
          </a:bodyPr>
          <a:lstStyle/>
          <a:p>
            <a:r>
              <a:rPr lang="en-US" sz="2400" dirty="0">
                <a:solidFill>
                  <a:schemeClr val="accent1">
                    <a:lumMod val="90000"/>
                    <a:lumOff val="10000"/>
                  </a:schemeClr>
                </a:solidFill>
              </a:rPr>
              <a:t>BOARD/SENIOR STAFF OPTIMAL LEVELS OF ENGAGEMENT</a:t>
            </a:r>
          </a:p>
        </p:txBody>
      </p:sp>
      <p:pic>
        <p:nvPicPr>
          <p:cNvPr id="3" name="Picture 2">
            <a:extLst>
              <a:ext uri="{FF2B5EF4-FFF2-40B4-BE49-F238E27FC236}">
                <a16:creationId xmlns:a16="http://schemas.microsoft.com/office/drawing/2014/main" id="{F9636EFE-E946-402A-8E6D-CDA1FDB2C009}"/>
              </a:ext>
            </a:extLst>
          </p:cNvPr>
          <p:cNvPicPr>
            <a:picLocks noChangeAspect="1"/>
          </p:cNvPicPr>
          <p:nvPr/>
        </p:nvPicPr>
        <p:blipFill>
          <a:blip r:embed="rId3"/>
          <a:stretch>
            <a:fillRect/>
          </a:stretch>
        </p:blipFill>
        <p:spPr>
          <a:xfrm>
            <a:off x="3667217" y="714519"/>
            <a:ext cx="5270626" cy="417918"/>
          </a:xfrm>
          <a:prstGeom prst="rect">
            <a:avLst/>
          </a:prstGeom>
        </p:spPr>
      </p:pic>
      <p:sp>
        <p:nvSpPr>
          <p:cNvPr id="5" name="Rectangle 4">
            <a:extLst>
              <a:ext uri="{FF2B5EF4-FFF2-40B4-BE49-F238E27FC236}">
                <a16:creationId xmlns:a16="http://schemas.microsoft.com/office/drawing/2014/main" id="{E951892C-F798-43C0-8C41-AB79A473B9A1}"/>
              </a:ext>
            </a:extLst>
          </p:cNvPr>
          <p:cNvSpPr/>
          <p:nvPr/>
        </p:nvSpPr>
        <p:spPr>
          <a:xfrm>
            <a:off x="1360967" y="5217731"/>
            <a:ext cx="7286076" cy="1015663"/>
          </a:xfrm>
          <a:prstGeom prst="rect">
            <a:avLst/>
          </a:prstGeom>
        </p:spPr>
        <p:txBody>
          <a:bodyPr wrap="square">
            <a:spAutoFit/>
          </a:bodyPr>
          <a:lstStyle/>
          <a:p>
            <a:r>
              <a:rPr lang="en-US" sz="1200" dirty="0"/>
              <a:t>1 - makes the decision; approves and authorizes action</a:t>
            </a:r>
          </a:p>
          <a:p>
            <a:r>
              <a:rPr lang="en-US" sz="1200" dirty="0"/>
              <a:t>2 - Involved in discussing the choices as the decision is being made but does not have a vote </a:t>
            </a:r>
          </a:p>
          <a:p>
            <a:r>
              <a:rPr lang="en-US" sz="1200" dirty="0"/>
              <a:t>3 - opinions are solicited before the discussion takes place and considered in the discussion </a:t>
            </a:r>
          </a:p>
          <a:p>
            <a:r>
              <a:rPr lang="en-US" sz="1200" dirty="0"/>
              <a:t>4 - informed of the decision and the reasoning behind it after the decision is made </a:t>
            </a:r>
          </a:p>
          <a:p>
            <a:r>
              <a:rPr lang="en-US" sz="1200" dirty="0"/>
              <a:t>5 - not involved</a:t>
            </a:r>
          </a:p>
        </p:txBody>
      </p:sp>
      <p:graphicFrame>
        <p:nvGraphicFramePr>
          <p:cNvPr id="6" name="Table 5">
            <a:extLst>
              <a:ext uri="{FF2B5EF4-FFF2-40B4-BE49-F238E27FC236}">
                <a16:creationId xmlns:a16="http://schemas.microsoft.com/office/drawing/2014/main" id="{56D8FF1F-A281-4FC9-AD81-828EEC19EEC5}"/>
              </a:ext>
            </a:extLst>
          </p:cNvPr>
          <p:cNvGraphicFramePr>
            <a:graphicFrameLocks noGrp="1"/>
          </p:cNvGraphicFramePr>
          <p:nvPr>
            <p:extLst>
              <p:ext uri="{D42A27DB-BD31-4B8C-83A1-F6EECF244321}">
                <p14:modId xmlns:p14="http://schemas.microsoft.com/office/powerpoint/2010/main" val="268049041"/>
              </p:ext>
            </p:extLst>
          </p:nvPr>
        </p:nvGraphicFramePr>
        <p:xfrm>
          <a:off x="206156" y="1132437"/>
          <a:ext cx="8731687" cy="4071050"/>
        </p:xfrm>
        <a:graphic>
          <a:graphicData uri="http://schemas.openxmlformats.org/drawingml/2006/table">
            <a:tbl>
              <a:tblPr/>
              <a:tblGrid>
                <a:gridCol w="3301767">
                  <a:extLst>
                    <a:ext uri="{9D8B030D-6E8A-4147-A177-3AD203B41FA5}">
                      <a16:colId xmlns:a16="http://schemas.microsoft.com/office/drawing/2014/main" val="3107793557"/>
                    </a:ext>
                  </a:extLst>
                </a:gridCol>
                <a:gridCol w="618104">
                  <a:extLst>
                    <a:ext uri="{9D8B030D-6E8A-4147-A177-3AD203B41FA5}">
                      <a16:colId xmlns:a16="http://schemas.microsoft.com/office/drawing/2014/main" val="3907005585"/>
                    </a:ext>
                  </a:extLst>
                </a:gridCol>
                <a:gridCol w="618104">
                  <a:extLst>
                    <a:ext uri="{9D8B030D-6E8A-4147-A177-3AD203B41FA5}">
                      <a16:colId xmlns:a16="http://schemas.microsoft.com/office/drawing/2014/main" val="2236123627"/>
                    </a:ext>
                  </a:extLst>
                </a:gridCol>
                <a:gridCol w="524214">
                  <a:extLst>
                    <a:ext uri="{9D8B030D-6E8A-4147-A177-3AD203B41FA5}">
                      <a16:colId xmlns:a16="http://schemas.microsoft.com/office/drawing/2014/main" val="114493021"/>
                    </a:ext>
                  </a:extLst>
                </a:gridCol>
                <a:gridCol w="524214">
                  <a:extLst>
                    <a:ext uri="{9D8B030D-6E8A-4147-A177-3AD203B41FA5}">
                      <a16:colId xmlns:a16="http://schemas.microsoft.com/office/drawing/2014/main" val="3289218735"/>
                    </a:ext>
                  </a:extLst>
                </a:gridCol>
                <a:gridCol w="524214">
                  <a:extLst>
                    <a:ext uri="{9D8B030D-6E8A-4147-A177-3AD203B41FA5}">
                      <a16:colId xmlns:a16="http://schemas.microsoft.com/office/drawing/2014/main" val="4093888928"/>
                    </a:ext>
                  </a:extLst>
                </a:gridCol>
                <a:gridCol w="524214">
                  <a:extLst>
                    <a:ext uri="{9D8B030D-6E8A-4147-A177-3AD203B41FA5}">
                      <a16:colId xmlns:a16="http://schemas.microsoft.com/office/drawing/2014/main" val="3244676609"/>
                    </a:ext>
                  </a:extLst>
                </a:gridCol>
                <a:gridCol w="524214">
                  <a:extLst>
                    <a:ext uri="{9D8B030D-6E8A-4147-A177-3AD203B41FA5}">
                      <a16:colId xmlns:a16="http://schemas.microsoft.com/office/drawing/2014/main" val="3281529890"/>
                    </a:ext>
                  </a:extLst>
                </a:gridCol>
                <a:gridCol w="524214">
                  <a:extLst>
                    <a:ext uri="{9D8B030D-6E8A-4147-A177-3AD203B41FA5}">
                      <a16:colId xmlns:a16="http://schemas.microsoft.com/office/drawing/2014/main" val="826027936"/>
                    </a:ext>
                  </a:extLst>
                </a:gridCol>
                <a:gridCol w="524214">
                  <a:extLst>
                    <a:ext uri="{9D8B030D-6E8A-4147-A177-3AD203B41FA5}">
                      <a16:colId xmlns:a16="http://schemas.microsoft.com/office/drawing/2014/main" val="2046486686"/>
                    </a:ext>
                  </a:extLst>
                </a:gridCol>
                <a:gridCol w="524214">
                  <a:extLst>
                    <a:ext uri="{9D8B030D-6E8A-4147-A177-3AD203B41FA5}">
                      <a16:colId xmlns:a16="http://schemas.microsoft.com/office/drawing/2014/main" val="4196519756"/>
                    </a:ext>
                  </a:extLst>
                </a:gridCol>
              </a:tblGrid>
              <a:tr h="358639">
                <a:tc rowSpan="2">
                  <a:txBody>
                    <a:bodyPr/>
                    <a:lstStyle/>
                    <a:p>
                      <a:pPr algn="ctr" fontAlgn="ctr"/>
                      <a:r>
                        <a:rPr lang="en-US" sz="1200" b="1" i="0" u="none" strike="noStrike" dirty="0">
                          <a:solidFill>
                            <a:srgbClr val="000000"/>
                          </a:solidFill>
                          <a:effectLst/>
                          <a:latin typeface="Calibri" panose="020F0502020204030204" pitchFamily="34" charset="0"/>
                        </a:rPr>
                        <a:t>FUNCTIONAL AREA</a:t>
                      </a:r>
                    </a:p>
                  </a:txBody>
                  <a:tcPr marL="92932" marR="92932" marT="46466" marB="4646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dirty="0">
                          <a:solidFill>
                            <a:srgbClr val="000000"/>
                          </a:solidFill>
                          <a:effectLst/>
                          <a:latin typeface="Calibri" panose="020F0502020204030204" pitchFamily="34" charset="0"/>
                        </a:rPr>
                        <a:t>Chief Staff Executive</a:t>
                      </a:r>
                    </a:p>
                  </a:txBody>
                  <a:tcPr marL="92932" marR="92932" marT="46466" marB="4646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Calibri" panose="020F0502020204030204" pitchFamily="34" charset="0"/>
                        </a:rPr>
                        <a:t>Chief Elected Officer</a:t>
                      </a:r>
                    </a:p>
                  </a:txBody>
                  <a:tcPr marL="92932" marR="92932" marT="46466" marB="4646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Calibri" panose="020F0502020204030204" pitchFamily="34" charset="0"/>
                        </a:rPr>
                        <a:t>Board</a:t>
                      </a:r>
                    </a:p>
                  </a:txBody>
                  <a:tcPr marL="92932" marR="92932" marT="46466" marB="4646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Calibri" panose="020F0502020204030204" pitchFamily="34" charset="0"/>
                        </a:rPr>
                        <a:t> </a:t>
                      </a:r>
                    </a:p>
                  </a:txBody>
                  <a:tcPr marL="92932" marR="92932" marT="46466" marB="4646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none" strike="noStrike" dirty="0">
                          <a:solidFill>
                            <a:srgbClr val="000000"/>
                          </a:solidFill>
                          <a:effectLst/>
                          <a:latin typeface="Calibri" panose="020F0502020204030204" pitchFamily="34" charset="0"/>
                        </a:rPr>
                        <a:t> </a:t>
                      </a:r>
                    </a:p>
                  </a:txBody>
                  <a:tcPr marL="92932" marR="92932" marT="46466" marB="4646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89145150"/>
                  </a:ext>
                </a:extLst>
              </a:tr>
              <a:tr h="193278">
                <a:tc vMerge="1">
                  <a:txBody>
                    <a:bodyPr/>
                    <a:lstStyle/>
                    <a:p>
                      <a:endParaRPr lang="en-US"/>
                    </a:p>
                  </a:txBody>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Current</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Desired</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567344"/>
                  </a:ext>
                </a:extLst>
              </a:tr>
              <a:tr h="186836">
                <a:tc gridSpan="11">
                  <a:txBody>
                    <a:bodyPr/>
                    <a:lstStyle/>
                    <a:p>
                      <a:pPr algn="l" fontAlgn="b"/>
                      <a:r>
                        <a:rPr lang="en-US" sz="1000" b="1" i="0" u="none" strike="noStrike" dirty="0">
                          <a:solidFill>
                            <a:srgbClr val="000000"/>
                          </a:solidFill>
                          <a:effectLst/>
                          <a:latin typeface="Calibri" panose="020F0502020204030204" pitchFamily="34" charset="0"/>
                        </a:rPr>
                        <a:t>Oversight</a:t>
                      </a:r>
                    </a:p>
                  </a:txBody>
                  <a:tcPr marL="92932" marR="92932" marT="46466" marB="4646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309204"/>
                  </a:ext>
                </a:extLst>
              </a:tr>
              <a:tr h="186836">
                <a:tc>
                  <a:txBody>
                    <a:bodyPr/>
                    <a:lstStyle/>
                    <a:p>
                      <a:pPr algn="l" fontAlgn="b"/>
                      <a:r>
                        <a:rPr lang="en-US" sz="1000" b="0" i="0" u="none" strike="noStrike" dirty="0">
                          <a:solidFill>
                            <a:srgbClr val="000000"/>
                          </a:solidFill>
                          <a:effectLst/>
                          <a:latin typeface="Calibri" panose="020F0502020204030204" pitchFamily="34" charset="0"/>
                        </a:rPr>
                        <a:t>CSE Performance Appraisal</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292090"/>
                  </a:ext>
                </a:extLst>
              </a:tr>
              <a:tr h="186836">
                <a:tc>
                  <a:txBody>
                    <a:bodyPr/>
                    <a:lstStyle/>
                    <a:p>
                      <a:pPr algn="l" fontAlgn="b"/>
                      <a:r>
                        <a:rPr lang="en-US" sz="1000" b="0" i="0" u="none" strike="noStrike" dirty="0">
                          <a:solidFill>
                            <a:srgbClr val="000000"/>
                          </a:solidFill>
                          <a:effectLst/>
                          <a:latin typeface="Calibri" panose="020F0502020204030204" pitchFamily="34" charset="0"/>
                        </a:rPr>
                        <a:t>CSE Compensation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712704"/>
                  </a:ext>
                </a:extLst>
              </a:tr>
              <a:tr h="186836">
                <a:tc>
                  <a:txBody>
                    <a:bodyPr/>
                    <a:lstStyle/>
                    <a:p>
                      <a:pPr algn="l" fontAlgn="b"/>
                      <a:r>
                        <a:rPr lang="en-US" sz="1000" b="0" i="0" u="none" strike="noStrike" dirty="0">
                          <a:solidFill>
                            <a:srgbClr val="000000"/>
                          </a:solidFill>
                          <a:effectLst/>
                          <a:latin typeface="Calibri" panose="020F0502020204030204" pitchFamily="34" charset="0"/>
                        </a:rPr>
                        <a:t>CSE Succession</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122736"/>
                  </a:ext>
                </a:extLst>
              </a:tr>
              <a:tr h="186836">
                <a:tc>
                  <a:txBody>
                    <a:bodyPr/>
                    <a:lstStyle/>
                    <a:p>
                      <a:pPr algn="l" fontAlgn="b"/>
                      <a:r>
                        <a:rPr lang="en-US" sz="1000" b="0" i="0" u="none" strike="noStrike" dirty="0">
                          <a:solidFill>
                            <a:srgbClr val="000000"/>
                          </a:solidFill>
                          <a:effectLst/>
                          <a:latin typeface="Calibri" panose="020F0502020204030204" pitchFamily="34" charset="0"/>
                        </a:rPr>
                        <a:t>Board Effectiveness</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94252"/>
                  </a:ext>
                </a:extLst>
              </a:tr>
              <a:tr h="186836">
                <a:tc>
                  <a:txBody>
                    <a:bodyPr/>
                    <a:lstStyle/>
                    <a:p>
                      <a:pPr algn="l" fontAlgn="b"/>
                      <a:r>
                        <a:rPr lang="en-US" sz="1000" b="0" i="0" u="none" strike="noStrike" dirty="0">
                          <a:solidFill>
                            <a:srgbClr val="000000"/>
                          </a:solidFill>
                          <a:effectLst/>
                          <a:latin typeface="Calibri" panose="020F0502020204030204" pitchFamily="34" charset="0"/>
                        </a:rPr>
                        <a:t>Board Assessment</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816102"/>
                  </a:ext>
                </a:extLst>
              </a:tr>
              <a:tr h="186836">
                <a:tc>
                  <a:txBody>
                    <a:bodyPr/>
                    <a:lstStyle/>
                    <a:p>
                      <a:pPr algn="l" fontAlgn="b"/>
                      <a:r>
                        <a:rPr lang="en-US" sz="1000" b="0" i="0" u="none" strike="noStrike" dirty="0">
                          <a:solidFill>
                            <a:srgbClr val="000000"/>
                          </a:solidFill>
                          <a:effectLst/>
                          <a:latin typeface="Calibri" panose="020F0502020204030204" pitchFamily="34" charset="0"/>
                        </a:rPr>
                        <a:t>Board Selection</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highlight>
                            <a:srgbClr val="FFFF00"/>
                          </a:highligh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043955"/>
                  </a:ext>
                </a:extLst>
              </a:tr>
              <a:tr h="186836">
                <a:tc>
                  <a:txBody>
                    <a:bodyPr/>
                    <a:lstStyle/>
                    <a:p>
                      <a:pPr algn="l" fontAlgn="b"/>
                      <a:r>
                        <a:rPr lang="en-US" sz="1000" b="0" i="0" u="none" strike="noStrike" dirty="0">
                          <a:solidFill>
                            <a:srgbClr val="000000"/>
                          </a:solidFill>
                          <a:effectLst/>
                          <a:latin typeface="Calibri" panose="020F0502020204030204" pitchFamily="34" charset="0"/>
                        </a:rPr>
                        <a:t>Staff Structure</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164371"/>
                  </a:ext>
                </a:extLst>
              </a:tr>
              <a:tr h="186836">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667" marR="5667" marT="56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481409"/>
                  </a:ext>
                </a:extLst>
              </a:tr>
              <a:tr h="186836">
                <a:tc gridSpan="11">
                  <a:txBody>
                    <a:bodyPr/>
                    <a:lstStyle/>
                    <a:p>
                      <a:pPr algn="l" fontAlgn="b"/>
                      <a:r>
                        <a:rPr lang="en-US" sz="1000" b="1" i="0" u="none" strike="noStrike" dirty="0">
                          <a:solidFill>
                            <a:srgbClr val="000000"/>
                          </a:solidFill>
                          <a:effectLst/>
                          <a:latin typeface="Calibri" panose="020F0502020204030204" pitchFamily="34" charset="0"/>
                        </a:rPr>
                        <a:t>Other</a:t>
                      </a:r>
                    </a:p>
                  </a:txBody>
                  <a:tcPr marL="92932" marR="92932" marT="46466" marB="4646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0013697"/>
                  </a:ext>
                </a:extLst>
              </a:tr>
              <a:tr h="186836">
                <a:tc>
                  <a:txBody>
                    <a:bodyPr/>
                    <a:lstStyle/>
                    <a:p>
                      <a:pPr algn="l" fontAlgn="b"/>
                      <a:r>
                        <a:rPr lang="en-US" sz="1000" b="0" i="0" u="none" strike="noStrike" dirty="0">
                          <a:solidFill>
                            <a:srgbClr val="000000"/>
                          </a:solidFill>
                          <a:effectLst/>
                          <a:latin typeface="Calibri" panose="020F0502020204030204" pitchFamily="34" charset="0"/>
                        </a:rPr>
                        <a:t>Brand Positioning</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53037"/>
                  </a:ext>
                </a:extLst>
              </a:tr>
              <a:tr h="186836">
                <a:tc>
                  <a:txBody>
                    <a:bodyPr/>
                    <a:lstStyle/>
                    <a:p>
                      <a:pPr algn="l" fontAlgn="b"/>
                      <a:r>
                        <a:rPr lang="en-US" sz="1000" b="0" i="0" u="none" strike="noStrike" dirty="0">
                          <a:solidFill>
                            <a:srgbClr val="000000"/>
                          </a:solidFill>
                          <a:effectLst/>
                          <a:latin typeface="Calibri" panose="020F0502020204030204" pitchFamily="34" charset="0"/>
                        </a:rPr>
                        <a:t>Government Affairs Policies</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528027"/>
                  </a:ext>
                </a:extLst>
              </a:tr>
              <a:tr h="186836">
                <a:tc>
                  <a:txBody>
                    <a:bodyPr/>
                    <a:lstStyle/>
                    <a:p>
                      <a:pPr algn="l" fontAlgn="b"/>
                      <a:r>
                        <a:rPr lang="en-US" sz="1000" b="0" i="0" u="none" strike="noStrike" dirty="0">
                          <a:solidFill>
                            <a:srgbClr val="000000"/>
                          </a:solidFill>
                          <a:effectLst/>
                          <a:latin typeface="Calibri" panose="020F0502020204030204" pitchFamily="34" charset="0"/>
                        </a:rPr>
                        <a:t>Stakeholder Relations</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150644"/>
                  </a:ext>
                </a:extLst>
              </a:tr>
              <a:tr h="186836">
                <a:tc>
                  <a:txBody>
                    <a:bodyPr/>
                    <a:lstStyle/>
                    <a:p>
                      <a:pPr algn="l" fontAlgn="b"/>
                      <a:r>
                        <a:rPr lang="en-US" sz="1000" b="0" i="0" u="none" strike="noStrike" dirty="0">
                          <a:solidFill>
                            <a:srgbClr val="000000"/>
                          </a:solidFill>
                          <a:effectLst/>
                          <a:latin typeface="Calibri" panose="020F0502020204030204" pitchFamily="34" charset="0"/>
                        </a:rPr>
                        <a:t>New Product Development</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977753"/>
                  </a:ext>
                </a:extLst>
              </a:tr>
              <a:tr h="186836">
                <a:tc>
                  <a:txBody>
                    <a:bodyPr/>
                    <a:lstStyle/>
                    <a:p>
                      <a:pPr algn="l" fontAlgn="b"/>
                      <a:r>
                        <a:rPr lang="en-US" sz="1000" b="0" i="0" u="none" strike="noStrike" dirty="0">
                          <a:solidFill>
                            <a:srgbClr val="000000"/>
                          </a:solidFill>
                          <a:effectLst/>
                          <a:latin typeface="Calibri" panose="020F0502020204030204" pitchFamily="34" charset="0"/>
                        </a:rPr>
                        <a:t>Member Recruitment and Retention</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242883"/>
                  </a:ext>
                </a:extLst>
              </a:tr>
              <a:tr h="186836">
                <a:tc>
                  <a:txBody>
                    <a:bodyPr/>
                    <a:lstStyle/>
                    <a:p>
                      <a:pPr algn="l" fontAlgn="b"/>
                      <a:r>
                        <a:rPr lang="en-US" sz="1000" b="0" i="0" u="none" strike="noStrike" dirty="0">
                          <a:solidFill>
                            <a:srgbClr val="000000"/>
                          </a:solidFill>
                          <a:effectLst/>
                          <a:latin typeface="Calibri" panose="020F0502020204030204" pitchFamily="34" charset="0"/>
                        </a:rPr>
                        <a:t>Program Operations</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446047"/>
                  </a:ext>
                </a:extLst>
              </a:tr>
              <a:tr h="186836">
                <a:tc>
                  <a:txBody>
                    <a:bodyPr/>
                    <a:lstStyle/>
                    <a:p>
                      <a:pPr algn="l" fontAlgn="b"/>
                      <a:r>
                        <a:rPr lang="en-US" sz="1000" b="0" i="0" u="none" strike="noStrike" dirty="0">
                          <a:solidFill>
                            <a:srgbClr val="000000"/>
                          </a:solidFill>
                          <a:effectLst/>
                          <a:latin typeface="Calibri" panose="020F0502020204030204" pitchFamily="34" charset="0"/>
                        </a:rPr>
                        <a:t>Sponsorships</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36913"/>
                  </a:ext>
                </a:extLst>
              </a:tr>
              <a:tr h="186836">
                <a:tc>
                  <a:txBody>
                    <a:bodyPr/>
                    <a:lstStyle/>
                    <a:p>
                      <a:pPr algn="l" fontAlgn="b"/>
                      <a:r>
                        <a:rPr lang="en-US" sz="1000" b="0" i="0" u="none" strike="noStrike" dirty="0">
                          <a:solidFill>
                            <a:srgbClr val="000000"/>
                          </a:solidFill>
                          <a:effectLst/>
                          <a:latin typeface="Calibri" panose="020F0502020204030204" pitchFamily="34" charset="0"/>
                        </a:rPr>
                        <a:t>Other</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667" marR="5667" marT="56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704395"/>
                  </a:ext>
                </a:extLst>
              </a:tr>
            </a:tbl>
          </a:graphicData>
        </a:graphic>
      </p:graphicFrame>
    </p:spTree>
    <p:extLst>
      <p:ext uri="{BB962C8B-B14F-4D97-AF65-F5344CB8AC3E}">
        <p14:creationId xmlns:p14="http://schemas.microsoft.com/office/powerpoint/2010/main" val="114527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90000"/>
                    <a:lumOff val="10000"/>
                  </a:schemeClr>
                </a:solidFill>
              </a:rPr>
              <a:t>Board Self Evaluation</a:t>
            </a:r>
          </a:p>
        </p:txBody>
      </p:sp>
      <p:sp>
        <p:nvSpPr>
          <p:cNvPr id="3" name="Content Placeholder 2"/>
          <p:cNvSpPr>
            <a:spLocks noGrp="1"/>
          </p:cNvSpPr>
          <p:nvPr>
            <p:ph sz="quarter" idx="12"/>
          </p:nvPr>
        </p:nvSpPr>
        <p:spPr>
          <a:xfrm>
            <a:off x="457200" y="1353789"/>
            <a:ext cx="8229600" cy="4354863"/>
          </a:xfrm>
        </p:spPr>
        <p:txBody>
          <a:bodyPr/>
          <a:lstStyle/>
          <a:p>
            <a:pPr marL="0" indent="0">
              <a:buNone/>
            </a:pPr>
            <a:r>
              <a:rPr lang="en-US" sz="2000" dirty="0">
                <a:solidFill>
                  <a:schemeClr val="tx1"/>
                </a:solidFill>
              </a:rPr>
              <a:t>The association leadership experience is a group experience and a group responsibility. This group experience is most successful when expectations are clearly defined and agreed to by all parties. One way a board can promote clarity of purpose is by engaging in self-evaluation.</a:t>
            </a:r>
          </a:p>
          <a:p>
            <a:pPr marL="0" indent="0">
              <a:buNone/>
            </a:pPr>
            <a:endParaRPr lang="en-US" sz="1000" dirty="0">
              <a:solidFill>
                <a:schemeClr val="tx1"/>
              </a:solidFill>
            </a:endParaRPr>
          </a:p>
          <a:p>
            <a:pPr marL="0" indent="0">
              <a:buNone/>
            </a:pPr>
            <a:r>
              <a:rPr lang="en-US" sz="2000" dirty="0">
                <a:solidFill>
                  <a:schemeClr val="tx1"/>
                </a:solidFill>
              </a:rPr>
              <a:t>The purpose of this survey is to focus on key responsibilities, relationships, and outcomes – and to foster an environment of organizational excellence.  Only a commitment on the part of board and staff members to strengthen the capacity for group excellence can overcome the complex challenges facing many associations today.</a:t>
            </a:r>
          </a:p>
          <a:p>
            <a:pPr marL="0" indent="0">
              <a:buNone/>
            </a:pPr>
            <a:endParaRPr lang="en-US" sz="1000" dirty="0">
              <a:solidFill>
                <a:schemeClr val="tx1"/>
              </a:solidFill>
            </a:endParaRPr>
          </a:p>
          <a:p>
            <a:pPr marL="0" indent="0">
              <a:buNone/>
            </a:pPr>
            <a:r>
              <a:rPr lang="en-US" sz="2000" dirty="0">
                <a:solidFill>
                  <a:schemeClr val="tx1"/>
                </a:solidFill>
              </a:rPr>
              <a:t>Please take a few moments to read the following statements. How accurately do they describe your board? Answer on a scale of one to six, with one being “not at all like us” and six being “very much like us.”</a:t>
            </a:r>
          </a:p>
          <a:p>
            <a:pPr marL="0" indent="0">
              <a:buNone/>
            </a:pPr>
            <a:endParaRPr lang="en-US" dirty="0">
              <a:solidFill>
                <a:schemeClr val="tx1"/>
              </a:solidFill>
            </a:endParaRPr>
          </a:p>
        </p:txBody>
      </p:sp>
    </p:spTree>
    <p:extLst>
      <p:ext uri="{BB962C8B-B14F-4D97-AF65-F5344CB8AC3E}">
        <p14:creationId xmlns:p14="http://schemas.microsoft.com/office/powerpoint/2010/main" val="1017629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3981861"/>
              </p:ext>
            </p:extLst>
          </p:nvPr>
        </p:nvGraphicFramePr>
        <p:xfrm>
          <a:off x="415637" y="1397000"/>
          <a:ext cx="8324603" cy="4389120"/>
        </p:xfrm>
        <a:graphic>
          <a:graphicData uri="http://schemas.openxmlformats.org/drawingml/2006/table">
            <a:tbl>
              <a:tblPr firstRow="1" bandRow="1">
                <a:tableStyleId>{ED083AE6-46FA-4A59-8FB0-9F97EB10719F}</a:tableStyleId>
              </a:tblPr>
              <a:tblGrid>
                <a:gridCol w="617514">
                  <a:extLst>
                    <a:ext uri="{9D8B030D-6E8A-4147-A177-3AD203B41FA5}">
                      <a16:colId xmlns:a16="http://schemas.microsoft.com/office/drawing/2014/main" val="20000"/>
                    </a:ext>
                  </a:extLst>
                </a:gridCol>
                <a:gridCol w="558141">
                  <a:extLst>
                    <a:ext uri="{9D8B030D-6E8A-4147-A177-3AD203B41FA5}">
                      <a16:colId xmlns:a16="http://schemas.microsoft.com/office/drawing/2014/main" val="20001"/>
                    </a:ext>
                  </a:extLst>
                </a:gridCol>
                <a:gridCol w="510639">
                  <a:extLst>
                    <a:ext uri="{9D8B030D-6E8A-4147-A177-3AD203B41FA5}">
                      <a16:colId xmlns:a16="http://schemas.microsoft.com/office/drawing/2014/main" val="20002"/>
                    </a:ext>
                  </a:extLst>
                </a:gridCol>
                <a:gridCol w="498763">
                  <a:extLst>
                    <a:ext uri="{9D8B030D-6E8A-4147-A177-3AD203B41FA5}">
                      <a16:colId xmlns:a16="http://schemas.microsoft.com/office/drawing/2014/main" val="20003"/>
                    </a:ext>
                  </a:extLst>
                </a:gridCol>
                <a:gridCol w="463138">
                  <a:extLst>
                    <a:ext uri="{9D8B030D-6E8A-4147-A177-3AD203B41FA5}">
                      <a16:colId xmlns:a16="http://schemas.microsoft.com/office/drawing/2014/main" val="20004"/>
                    </a:ext>
                  </a:extLst>
                </a:gridCol>
                <a:gridCol w="522514">
                  <a:extLst>
                    <a:ext uri="{9D8B030D-6E8A-4147-A177-3AD203B41FA5}">
                      <a16:colId xmlns:a16="http://schemas.microsoft.com/office/drawing/2014/main" val="20005"/>
                    </a:ext>
                  </a:extLst>
                </a:gridCol>
                <a:gridCol w="5153894">
                  <a:extLst>
                    <a:ext uri="{9D8B030D-6E8A-4147-A177-3AD203B41FA5}">
                      <a16:colId xmlns:a16="http://schemas.microsoft.com/office/drawing/2014/main" val="20006"/>
                    </a:ext>
                  </a:extLst>
                </a:gridCol>
              </a:tblGrid>
              <a:tr h="370840">
                <a:tc gridSpan="6">
                  <a:txBody>
                    <a:bodyPr/>
                    <a:lstStyle/>
                    <a:p>
                      <a:r>
                        <a:rPr lang="en-US" sz="1400" dirty="0">
                          <a:solidFill>
                            <a:schemeClr val="tx1"/>
                          </a:solidFill>
                        </a:rPr>
                        <a:t>Very</a:t>
                      </a:r>
                      <a:r>
                        <a:rPr lang="en-US" sz="1400" baseline="0" dirty="0">
                          <a:solidFill>
                            <a:schemeClr val="tx1"/>
                          </a:solidFill>
                        </a:rPr>
                        <a:t> much                                 Not at all   </a:t>
                      </a:r>
                    </a:p>
                    <a:p>
                      <a:r>
                        <a:rPr lang="en-US" sz="1400" baseline="0" dirty="0">
                          <a:solidFill>
                            <a:schemeClr val="tx1"/>
                          </a:solidFill>
                        </a:rPr>
                        <a:t>like us                                        like us</a:t>
                      </a:r>
                      <a:endParaRPr lang="en-US" sz="1400"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b="0" dirty="0">
                          <a:solidFill>
                            <a:schemeClr val="tx1"/>
                          </a:solidFill>
                        </a:rPr>
                        <a:t>Attribute</a:t>
                      </a:r>
                    </a:p>
                  </a:txBody>
                  <a:tcPr/>
                </a:tc>
                <a:extLst>
                  <a:ext uri="{0D108BD9-81ED-4DB2-BD59-A6C34878D82A}">
                    <a16:rowId xmlns:a16="http://schemas.microsoft.com/office/drawing/2014/main" val="10000"/>
                  </a:ext>
                </a:extLst>
              </a:tr>
              <a:tr h="370840">
                <a:tc>
                  <a:txBody>
                    <a:bodyPr/>
                    <a:lstStyle/>
                    <a:p>
                      <a:pPr algn="ctr"/>
                      <a:r>
                        <a:rPr lang="en-US" sz="1400" dirty="0">
                          <a:solidFill>
                            <a:schemeClr val="tx1"/>
                          </a:solidFill>
                        </a:rPr>
                        <a:t>6</a:t>
                      </a:r>
                    </a:p>
                  </a:txBody>
                  <a:tcPr anchor="ctr"/>
                </a:tc>
                <a:tc>
                  <a:txBody>
                    <a:bodyPr/>
                    <a:lstStyle/>
                    <a:p>
                      <a:pPr algn="ctr"/>
                      <a:r>
                        <a:rPr lang="en-US" sz="1400" dirty="0">
                          <a:solidFill>
                            <a:schemeClr val="tx1"/>
                          </a:solidFill>
                        </a:rPr>
                        <a:t>5</a:t>
                      </a:r>
                    </a:p>
                  </a:txBody>
                  <a:tcPr anchor="ctr"/>
                </a:tc>
                <a:tc>
                  <a:txBody>
                    <a:bodyPr/>
                    <a:lstStyle/>
                    <a:p>
                      <a:pPr algn="ctr"/>
                      <a:r>
                        <a:rPr lang="en-US" sz="1400" dirty="0">
                          <a:solidFill>
                            <a:schemeClr val="tx1"/>
                          </a:solidFill>
                        </a:rPr>
                        <a:t>4</a:t>
                      </a:r>
                    </a:p>
                  </a:txBody>
                  <a:tcPr anchor="ctr"/>
                </a:tc>
                <a:tc>
                  <a:txBody>
                    <a:bodyPr/>
                    <a:lstStyle/>
                    <a:p>
                      <a:pPr algn="ctr"/>
                      <a:r>
                        <a:rPr lang="en-US" sz="1400" dirty="0">
                          <a:solidFill>
                            <a:schemeClr val="tx1"/>
                          </a:solidFill>
                        </a:rPr>
                        <a:t>3</a:t>
                      </a:r>
                    </a:p>
                  </a:txBody>
                  <a:tcPr anchor="ctr"/>
                </a:tc>
                <a:tc>
                  <a:txBody>
                    <a:bodyPr/>
                    <a:lstStyle/>
                    <a:p>
                      <a:pPr algn="ctr"/>
                      <a:r>
                        <a:rPr lang="en-US" sz="1400" dirty="0">
                          <a:solidFill>
                            <a:schemeClr val="tx1"/>
                          </a:solidFill>
                        </a:rPr>
                        <a:t>2</a:t>
                      </a:r>
                    </a:p>
                  </a:txBody>
                  <a:tcPr anchor="ctr"/>
                </a:tc>
                <a:tc>
                  <a:txBody>
                    <a:bodyPr/>
                    <a:lstStyle/>
                    <a:p>
                      <a:pPr algn="ctr"/>
                      <a:r>
                        <a:rPr lang="en-US" sz="1400" dirty="0">
                          <a:solidFill>
                            <a:schemeClr val="tx1"/>
                          </a:solidFill>
                        </a:rPr>
                        <a:t>1</a:t>
                      </a:r>
                    </a:p>
                  </a:txBody>
                  <a:tcPr anchor="ctr"/>
                </a:tc>
                <a:tc>
                  <a:txBody>
                    <a:bodyPr/>
                    <a:lstStyle/>
                    <a:p>
                      <a:r>
                        <a:rPr lang="en-US" sz="1400" dirty="0">
                          <a:solidFill>
                            <a:schemeClr val="tx1"/>
                          </a:solidFill>
                        </a:rPr>
                        <a:t>We participate in board meetings where most of the agenda and board time is focused on issues of direction setting, policy and strategy.</a:t>
                      </a:r>
                    </a:p>
                  </a:txBody>
                  <a:tcPr/>
                </a:tc>
                <a:extLst>
                  <a:ext uri="{0D108BD9-81ED-4DB2-BD59-A6C34878D82A}">
                    <a16:rowId xmlns:a16="http://schemas.microsoft.com/office/drawing/2014/main" val="10001"/>
                  </a:ext>
                </a:extLst>
              </a:tr>
              <a:tr h="370840">
                <a:tc>
                  <a:txBody>
                    <a:bodyPr/>
                    <a:lstStyle/>
                    <a:p>
                      <a:pPr algn="ctr"/>
                      <a:r>
                        <a:rPr lang="en-US" sz="1400" dirty="0">
                          <a:solidFill>
                            <a:schemeClr val="tx1"/>
                          </a:solidFill>
                        </a:rPr>
                        <a:t>6</a:t>
                      </a:r>
                    </a:p>
                  </a:txBody>
                  <a:tcPr anchor="ctr"/>
                </a:tc>
                <a:tc>
                  <a:txBody>
                    <a:bodyPr/>
                    <a:lstStyle/>
                    <a:p>
                      <a:pPr algn="ctr"/>
                      <a:r>
                        <a:rPr lang="en-US" sz="1400" dirty="0">
                          <a:solidFill>
                            <a:schemeClr val="tx1"/>
                          </a:solidFill>
                        </a:rPr>
                        <a:t>5</a:t>
                      </a:r>
                    </a:p>
                  </a:txBody>
                  <a:tcPr anchor="ctr"/>
                </a:tc>
                <a:tc>
                  <a:txBody>
                    <a:bodyPr/>
                    <a:lstStyle/>
                    <a:p>
                      <a:pPr algn="ctr"/>
                      <a:r>
                        <a:rPr lang="en-US" sz="1400" dirty="0">
                          <a:solidFill>
                            <a:schemeClr val="tx1"/>
                          </a:solidFill>
                        </a:rPr>
                        <a:t>4</a:t>
                      </a:r>
                    </a:p>
                  </a:txBody>
                  <a:tcPr anchor="ctr"/>
                </a:tc>
                <a:tc>
                  <a:txBody>
                    <a:bodyPr/>
                    <a:lstStyle/>
                    <a:p>
                      <a:pPr algn="ctr"/>
                      <a:r>
                        <a:rPr lang="en-US" sz="1400" dirty="0">
                          <a:solidFill>
                            <a:schemeClr val="tx1"/>
                          </a:solidFill>
                        </a:rPr>
                        <a:t>3</a:t>
                      </a:r>
                    </a:p>
                  </a:txBody>
                  <a:tcPr anchor="ctr"/>
                </a:tc>
                <a:tc>
                  <a:txBody>
                    <a:bodyPr/>
                    <a:lstStyle/>
                    <a:p>
                      <a:pPr algn="ctr"/>
                      <a:r>
                        <a:rPr lang="en-US" sz="1400" dirty="0">
                          <a:solidFill>
                            <a:schemeClr val="tx1"/>
                          </a:solidFill>
                        </a:rPr>
                        <a:t>2</a:t>
                      </a:r>
                    </a:p>
                  </a:txBody>
                  <a:tcPr anchor="ctr"/>
                </a:tc>
                <a:tc>
                  <a:txBody>
                    <a:bodyPr/>
                    <a:lstStyle/>
                    <a:p>
                      <a:pPr algn="ctr"/>
                      <a:r>
                        <a:rPr lang="en-US" sz="1400" dirty="0">
                          <a:solidFill>
                            <a:schemeClr val="tx1"/>
                          </a:solidFill>
                        </a:rPr>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We maintain sound fiscal policy and practices and realistically face the financial ability of the organization to support its program of work.</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sz="1400" dirty="0">
                          <a:solidFill>
                            <a:schemeClr val="tx1"/>
                          </a:solidFill>
                        </a:rPr>
                        <a:t>6</a:t>
                      </a:r>
                    </a:p>
                  </a:txBody>
                  <a:tcPr anchor="ctr"/>
                </a:tc>
                <a:tc>
                  <a:txBody>
                    <a:bodyPr/>
                    <a:lstStyle/>
                    <a:p>
                      <a:pPr algn="ctr"/>
                      <a:r>
                        <a:rPr lang="en-US" sz="1400" dirty="0">
                          <a:solidFill>
                            <a:schemeClr val="tx1"/>
                          </a:solidFill>
                        </a:rPr>
                        <a:t>5</a:t>
                      </a:r>
                    </a:p>
                  </a:txBody>
                  <a:tcPr anchor="ctr"/>
                </a:tc>
                <a:tc>
                  <a:txBody>
                    <a:bodyPr/>
                    <a:lstStyle/>
                    <a:p>
                      <a:pPr algn="ctr"/>
                      <a:r>
                        <a:rPr lang="en-US" sz="1400" dirty="0">
                          <a:solidFill>
                            <a:schemeClr val="tx1"/>
                          </a:solidFill>
                        </a:rPr>
                        <a:t>4</a:t>
                      </a:r>
                    </a:p>
                  </a:txBody>
                  <a:tcPr anchor="ctr"/>
                </a:tc>
                <a:tc>
                  <a:txBody>
                    <a:bodyPr/>
                    <a:lstStyle/>
                    <a:p>
                      <a:pPr algn="ctr"/>
                      <a:r>
                        <a:rPr lang="en-US" sz="1400" dirty="0">
                          <a:solidFill>
                            <a:schemeClr val="tx1"/>
                          </a:solidFill>
                        </a:rPr>
                        <a:t>3</a:t>
                      </a:r>
                    </a:p>
                  </a:txBody>
                  <a:tcPr anchor="ctr"/>
                </a:tc>
                <a:tc>
                  <a:txBody>
                    <a:bodyPr/>
                    <a:lstStyle/>
                    <a:p>
                      <a:pPr algn="ctr"/>
                      <a:r>
                        <a:rPr lang="en-US" sz="1400" dirty="0">
                          <a:solidFill>
                            <a:schemeClr val="tx1"/>
                          </a:solidFill>
                        </a:rPr>
                        <a:t>2</a:t>
                      </a:r>
                    </a:p>
                  </a:txBody>
                  <a:tcPr anchor="ctr"/>
                </a:tc>
                <a:tc>
                  <a:txBody>
                    <a:bodyPr/>
                    <a:lstStyle/>
                    <a:p>
                      <a:pPr algn="ctr"/>
                      <a:r>
                        <a:rPr lang="en-US" sz="1400" dirty="0">
                          <a:solidFill>
                            <a:schemeClr val="tx1"/>
                          </a:solidFill>
                        </a:rPr>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We are committed to strategically planning for the long-term future of the organization, consider this a regular activity of the board, and weigh all decisions in terms of what is best for those served by the organization.	</a:t>
                      </a:r>
                    </a:p>
                  </a:txBody>
                  <a:tcPr/>
                </a:tc>
                <a:extLst>
                  <a:ext uri="{0D108BD9-81ED-4DB2-BD59-A6C34878D82A}">
                    <a16:rowId xmlns:a16="http://schemas.microsoft.com/office/drawing/2014/main" val="10003"/>
                  </a:ext>
                </a:extLst>
              </a:tr>
              <a:tr h="370840">
                <a:tc>
                  <a:txBody>
                    <a:bodyPr/>
                    <a:lstStyle/>
                    <a:p>
                      <a:pPr algn="ctr"/>
                      <a:r>
                        <a:rPr lang="en-US" sz="1400" dirty="0">
                          <a:solidFill>
                            <a:schemeClr val="tx1"/>
                          </a:solidFill>
                        </a:rPr>
                        <a:t>6</a:t>
                      </a:r>
                    </a:p>
                  </a:txBody>
                  <a:tcPr anchor="ctr"/>
                </a:tc>
                <a:tc>
                  <a:txBody>
                    <a:bodyPr/>
                    <a:lstStyle/>
                    <a:p>
                      <a:pPr algn="ctr"/>
                      <a:r>
                        <a:rPr lang="en-US" sz="1400" dirty="0">
                          <a:solidFill>
                            <a:schemeClr val="tx1"/>
                          </a:solidFill>
                        </a:rPr>
                        <a:t>5</a:t>
                      </a:r>
                    </a:p>
                  </a:txBody>
                  <a:tcPr anchor="ctr"/>
                </a:tc>
                <a:tc>
                  <a:txBody>
                    <a:bodyPr/>
                    <a:lstStyle/>
                    <a:p>
                      <a:pPr algn="ctr"/>
                      <a:r>
                        <a:rPr lang="en-US" sz="1400" dirty="0">
                          <a:solidFill>
                            <a:schemeClr val="tx1"/>
                          </a:solidFill>
                        </a:rPr>
                        <a:t>4</a:t>
                      </a:r>
                    </a:p>
                  </a:txBody>
                  <a:tcPr anchor="ctr"/>
                </a:tc>
                <a:tc>
                  <a:txBody>
                    <a:bodyPr/>
                    <a:lstStyle/>
                    <a:p>
                      <a:pPr algn="ctr"/>
                      <a:r>
                        <a:rPr lang="en-US" sz="1400" dirty="0">
                          <a:solidFill>
                            <a:schemeClr val="tx1"/>
                          </a:solidFill>
                        </a:rPr>
                        <a:t>3</a:t>
                      </a:r>
                    </a:p>
                  </a:txBody>
                  <a:tcPr anchor="ctr"/>
                </a:tc>
                <a:tc>
                  <a:txBody>
                    <a:bodyPr/>
                    <a:lstStyle/>
                    <a:p>
                      <a:pPr algn="ctr"/>
                      <a:r>
                        <a:rPr lang="en-US" sz="1400" dirty="0">
                          <a:solidFill>
                            <a:schemeClr val="tx1"/>
                          </a:solidFill>
                        </a:rPr>
                        <a:t>2</a:t>
                      </a:r>
                    </a:p>
                  </a:txBody>
                  <a:tcPr anchor="ctr"/>
                </a:tc>
                <a:tc>
                  <a:txBody>
                    <a:bodyPr/>
                    <a:lstStyle/>
                    <a:p>
                      <a:pPr algn="ctr"/>
                      <a:r>
                        <a:rPr lang="en-US" sz="1400" dirty="0">
                          <a:solidFill>
                            <a:schemeClr val="tx1"/>
                          </a:solidFill>
                        </a:rPr>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We work to foster growth in the organization based on the ability to understand how the decision(s) interrelate with other Boards, committees, and external organizations.</a:t>
                      </a:r>
                    </a:p>
                  </a:txBody>
                  <a:tcPr/>
                </a:tc>
                <a:extLst>
                  <a:ext uri="{0D108BD9-81ED-4DB2-BD59-A6C34878D82A}">
                    <a16:rowId xmlns:a16="http://schemas.microsoft.com/office/drawing/2014/main" val="10004"/>
                  </a:ext>
                </a:extLst>
              </a:tr>
              <a:tr h="370840">
                <a:tc>
                  <a:txBody>
                    <a:bodyPr/>
                    <a:lstStyle/>
                    <a:p>
                      <a:pPr algn="ctr"/>
                      <a:r>
                        <a:rPr lang="en-US" sz="1400" dirty="0">
                          <a:solidFill>
                            <a:schemeClr val="tx1"/>
                          </a:solidFill>
                        </a:rPr>
                        <a:t>6</a:t>
                      </a:r>
                    </a:p>
                  </a:txBody>
                  <a:tcPr anchor="ctr"/>
                </a:tc>
                <a:tc>
                  <a:txBody>
                    <a:bodyPr/>
                    <a:lstStyle/>
                    <a:p>
                      <a:pPr algn="ctr"/>
                      <a:r>
                        <a:rPr lang="en-US" sz="1400" dirty="0">
                          <a:solidFill>
                            <a:schemeClr val="tx1"/>
                          </a:solidFill>
                        </a:rPr>
                        <a:t>5</a:t>
                      </a:r>
                    </a:p>
                  </a:txBody>
                  <a:tcPr anchor="ctr"/>
                </a:tc>
                <a:tc>
                  <a:txBody>
                    <a:bodyPr/>
                    <a:lstStyle/>
                    <a:p>
                      <a:pPr algn="ctr"/>
                      <a:r>
                        <a:rPr lang="en-US" sz="1400" dirty="0">
                          <a:solidFill>
                            <a:schemeClr val="tx1"/>
                          </a:solidFill>
                        </a:rPr>
                        <a:t>4</a:t>
                      </a:r>
                    </a:p>
                  </a:txBody>
                  <a:tcPr anchor="ctr"/>
                </a:tc>
                <a:tc>
                  <a:txBody>
                    <a:bodyPr/>
                    <a:lstStyle/>
                    <a:p>
                      <a:pPr algn="ctr"/>
                      <a:r>
                        <a:rPr lang="en-US" sz="1400" dirty="0">
                          <a:solidFill>
                            <a:schemeClr val="tx1"/>
                          </a:solidFill>
                        </a:rPr>
                        <a:t>3</a:t>
                      </a:r>
                    </a:p>
                  </a:txBody>
                  <a:tcPr anchor="ctr"/>
                </a:tc>
                <a:tc>
                  <a:txBody>
                    <a:bodyPr/>
                    <a:lstStyle/>
                    <a:p>
                      <a:pPr algn="ctr"/>
                      <a:r>
                        <a:rPr lang="en-US" sz="1400" dirty="0">
                          <a:solidFill>
                            <a:schemeClr val="tx1"/>
                          </a:solidFill>
                        </a:rPr>
                        <a:t>2</a:t>
                      </a:r>
                    </a:p>
                  </a:txBody>
                  <a:tcPr anchor="ctr"/>
                </a:tc>
                <a:tc>
                  <a:txBody>
                    <a:bodyPr/>
                    <a:lstStyle/>
                    <a:p>
                      <a:pPr algn="ctr"/>
                      <a:r>
                        <a:rPr lang="en-US" sz="1400" dirty="0">
                          <a:solidFill>
                            <a:schemeClr val="tx1"/>
                          </a:solidFill>
                        </a:rPr>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We take into consideration the immediate and long-term issues and ramifications associated with the decisions and actions that are taken. </a:t>
                      </a:r>
                    </a:p>
                  </a:txBody>
                  <a:tcPr/>
                </a:tc>
                <a:extLst>
                  <a:ext uri="{0D108BD9-81ED-4DB2-BD59-A6C34878D82A}">
                    <a16:rowId xmlns:a16="http://schemas.microsoft.com/office/drawing/2014/main" val="10005"/>
                  </a:ext>
                </a:extLst>
              </a:tr>
            </a:tbl>
          </a:graphicData>
        </a:graphic>
      </p:graphicFrame>
      <p:cxnSp>
        <p:nvCxnSpPr>
          <p:cNvPr id="4" name="Straight Arrow Connector 3"/>
          <p:cNvCxnSpPr/>
          <p:nvPr/>
        </p:nvCxnSpPr>
        <p:spPr>
          <a:xfrm>
            <a:off x="1436909" y="1650670"/>
            <a:ext cx="878774" cy="0"/>
          </a:xfrm>
          <a:prstGeom prst="straightConnector1">
            <a:avLst/>
          </a:prstGeom>
          <a:ln>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33450" y="277376"/>
            <a:ext cx="8229600" cy="910153"/>
          </a:xfrm>
          <a:prstGeom prst="rect">
            <a:avLst/>
          </a:prstGeom>
        </p:spPr>
        <p:txBody>
          <a:bodyPr/>
          <a:lstStyle>
            <a:lvl1pPr algn="ctr" defTabSz="457200" rtl="0" eaLnBrk="0" fontAlgn="base" hangingPunct="0">
              <a:spcBef>
                <a:spcPct val="0"/>
              </a:spcBef>
              <a:spcAft>
                <a:spcPct val="0"/>
              </a:spcAft>
              <a:defRPr sz="4400"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dirty="0">
                <a:solidFill>
                  <a:schemeClr val="accent1">
                    <a:lumMod val="90000"/>
                    <a:lumOff val="10000"/>
                  </a:schemeClr>
                </a:solidFill>
              </a:rPr>
              <a:t>Oversight and Direction Setting</a:t>
            </a:r>
          </a:p>
        </p:txBody>
      </p:sp>
    </p:spTree>
    <p:extLst>
      <p:ext uri="{BB962C8B-B14F-4D97-AF65-F5344CB8AC3E}">
        <p14:creationId xmlns:p14="http://schemas.microsoft.com/office/powerpoint/2010/main" val="345507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15637" y="1397000"/>
          <a:ext cx="8324603" cy="3657600"/>
        </p:xfrm>
        <a:graphic>
          <a:graphicData uri="http://schemas.openxmlformats.org/drawingml/2006/table">
            <a:tbl>
              <a:tblPr firstRow="1" bandRow="1">
                <a:tableStyleId>{ED083AE6-46FA-4A59-8FB0-9F97EB10719F}</a:tableStyleId>
              </a:tblPr>
              <a:tblGrid>
                <a:gridCol w="617514">
                  <a:extLst>
                    <a:ext uri="{9D8B030D-6E8A-4147-A177-3AD203B41FA5}">
                      <a16:colId xmlns:a16="http://schemas.microsoft.com/office/drawing/2014/main" val="20000"/>
                    </a:ext>
                  </a:extLst>
                </a:gridCol>
                <a:gridCol w="558141">
                  <a:extLst>
                    <a:ext uri="{9D8B030D-6E8A-4147-A177-3AD203B41FA5}">
                      <a16:colId xmlns:a16="http://schemas.microsoft.com/office/drawing/2014/main" val="20001"/>
                    </a:ext>
                  </a:extLst>
                </a:gridCol>
                <a:gridCol w="510639">
                  <a:extLst>
                    <a:ext uri="{9D8B030D-6E8A-4147-A177-3AD203B41FA5}">
                      <a16:colId xmlns:a16="http://schemas.microsoft.com/office/drawing/2014/main" val="20002"/>
                    </a:ext>
                  </a:extLst>
                </a:gridCol>
                <a:gridCol w="498763">
                  <a:extLst>
                    <a:ext uri="{9D8B030D-6E8A-4147-A177-3AD203B41FA5}">
                      <a16:colId xmlns:a16="http://schemas.microsoft.com/office/drawing/2014/main" val="20003"/>
                    </a:ext>
                  </a:extLst>
                </a:gridCol>
                <a:gridCol w="463138">
                  <a:extLst>
                    <a:ext uri="{9D8B030D-6E8A-4147-A177-3AD203B41FA5}">
                      <a16:colId xmlns:a16="http://schemas.microsoft.com/office/drawing/2014/main" val="20004"/>
                    </a:ext>
                  </a:extLst>
                </a:gridCol>
                <a:gridCol w="522514">
                  <a:extLst>
                    <a:ext uri="{9D8B030D-6E8A-4147-A177-3AD203B41FA5}">
                      <a16:colId xmlns:a16="http://schemas.microsoft.com/office/drawing/2014/main" val="20005"/>
                    </a:ext>
                  </a:extLst>
                </a:gridCol>
                <a:gridCol w="5153894">
                  <a:extLst>
                    <a:ext uri="{9D8B030D-6E8A-4147-A177-3AD203B41FA5}">
                      <a16:colId xmlns:a16="http://schemas.microsoft.com/office/drawing/2014/main" val="20006"/>
                    </a:ext>
                  </a:extLst>
                </a:gridCol>
              </a:tblGrid>
              <a:tr h="370840">
                <a:tc gridSpan="6">
                  <a:txBody>
                    <a:bodyPr/>
                    <a:lstStyle/>
                    <a:p>
                      <a:r>
                        <a:rPr lang="en-US" sz="1400" dirty="0">
                          <a:solidFill>
                            <a:schemeClr val="tx1"/>
                          </a:solidFill>
                        </a:rPr>
                        <a:t>Very</a:t>
                      </a:r>
                      <a:r>
                        <a:rPr lang="en-US" sz="1400" baseline="0" dirty="0">
                          <a:solidFill>
                            <a:schemeClr val="tx1"/>
                          </a:solidFill>
                        </a:rPr>
                        <a:t> much                                 Not at all   </a:t>
                      </a:r>
                    </a:p>
                    <a:p>
                      <a:r>
                        <a:rPr lang="en-US" sz="1400" baseline="0" dirty="0">
                          <a:solidFill>
                            <a:schemeClr val="tx1"/>
                          </a:solidFill>
                        </a:rPr>
                        <a:t>like us                                        like us</a:t>
                      </a:r>
                      <a:endParaRPr lang="en-US" sz="1400"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Attribute</a:t>
                      </a:r>
                    </a:p>
                  </a:txBody>
                  <a:tcPr/>
                </a:tc>
                <a:extLst>
                  <a:ext uri="{0D108BD9-81ED-4DB2-BD59-A6C34878D82A}">
                    <a16:rowId xmlns:a16="http://schemas.microsoft.com/office/drawing/2014/main" val="10000"/>
                  </a:ext>
                </a:extLst>
              </a:tr>
              <a:tr h="370840">
                <a:tc>
                  <a:txBody>
                    <a:bodyPr/>
                    <a:lstStyle/>
                    <a:p>
                      <a:pPr algn="ctr"/>
                      <a:r>
                        <a:rPr lang="en-US" sz="1400" dirty="0">
                          <a:solidFill>
                            <a:schemeClr val="tx1"/>
                          </a:solidFill>
                        </a:rPr>
                        <a:t>6</a:t>
                      </a:r>
                    </a:p>
                  </a:txBody>
                  <a:tcPr anchor="ctr"/>
                </a:tc>
                <a:tc>
                  <a:txBody>
                    <a:bodyPr/>
                    <a:lstStyle/>
                    <a:p>
                      <a:pPr algn="ctr"/>
                      <a:r>
                        <a:rPr lang="en-US" sz="1400" dirty="0">
                          <a:solidFill>
                            <a:schemeClr val="tx1"/>
                          </a:solidFill>
                        </a:rPr>
                        <a:t>5</a:t>
                      </a:r>
                    </a:p>
                  </a:txBody>
                  <a:tcPr anchor="ctr"/>
                </a:tc>
                <a:tc>
                  <a:txBody>
                    <a:bodyPr/>
                    <a:lstStyle/>
                    <a:p>
                      <a:pPr algn="ctr"/>
                      <a:r>
                        <a:rPr lang="en-US" sz="1400" dirty="0">
                          <a:solidFill>
                            <a:schemeClr val="tx1"/>
                          </a:solidFill>
                        </a:rPr>
                        <a:t>4</a:t>
                      </a:r>
                    </a:p>
                  </a:txBody>
                  <a:tcPr anchor="ctr"/>
                </a:tc>
                <a:tc>
                  <a:txBody>
                    <a:bodyPr/>
                    <a:lstStyle/>
                    <a:p>
                      <a:pPr algn="ctr"/>
                      <a:r>
                        <a:rPr lang="en-US" sz="1400" dirty="0">
                          <a:solidFill>
                            <a:schemeClr val="tx1"/>
                          </a:solidFill>
                        </a:rPr>
                        <a:t>3</a:t>
                      </a:r>
                    </a:p>
                  </a:txBody>
                  <a:tcPr anchor="ctr"/>
                </a:tc>
                <a:tc>
                  <a:txBody>
                    <a:bodyPr/>
                    <a:lstStyle/>
                    <a:p>
                      <a:pPr algn="ctr"/>
                      <a:r>
                        <a:rPr lang="en-US" sz="1400" dirty="0">
                          <a:solidFill>
                            <a:schemeClr val="tx1"/>
                          </a:solidFill>
                        </a:rPr>
                        <a:t>2</a:t>
                      </a:r>
                    </a:p>
                  </a:txBody>
                  <a:tcPr anchor="ctr"/>
                </a:tc>
                <a:tc>
                  <a:txBody>
                    <a:bodyPr/>
                    <a:lstStyle/>
                    <a:p>
                      <a:pPr algn="ctr"/>
                      <a:r>
                        <a:rPr lang="en-US" sz="1400" dirty="0">
                          <a:solidFill>
                            <a:schemeClr val="tx1"/>
                          </a:solidFill>
                        </a:rPr>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We have clarified (in writing, if appropriate) a mutually agreed upon definition of what success will look like for the organization and for the performance of the CSE, and we have provided the resources and authority necessary to achieve expectations.</a:t>
                      </a:r>
                    </a:p>
                  </a:txBody>
                  <a:tcPr/>
                </a:tc>
                <a:extLst>
                  <a:ext uri="{0D108BD9-81ED-4DB2-BD59-A6C34878D82A}">
                    <a16:rowId xmlns:a16="http://schemas.microsoft.com/office/drawing/2014/main" val="10001"/>
                  </a:ext>
                </a:extLst>
              </a:tr>
              <a:tr h="370840">
                <a:tc>
                  <a:txBody>
                    <a:bodyPr/>
                    <a:lstStyle/>
                    <a:p>
                      <a:pPr algn="ctr"/>
                      <a:r>
                        <a:rPr lang="en-US" sz="1400" dirty="0">
                          <a:solidFill>
                            <a:schemeClr val="tx1"/>
                          </a:solidFill>
                        </a:rPr>
                        <a:t>6</a:t>
                      </a:r>
                    </a:p>
                  </a:txBody>
                  <a:tcPr anchor="ctr"/>
                </a:tc>
                <a:tc>
                  <a:txBody>
                    <a:bodyPr/>
                    <a:lstStyle/>
                    <a:p>
                      <a:pPr algn="ctr"/>
                      <a:r>
                        <a:rPr lang="en-US" sz="1400" dirty="0">
                          <a:solidFill>
                            <a:schemeClr val="tx1"/>
                          </a:solidFill>
                        </a:rPr>
                        <a:t>5</a:t>
                      </a:r>
                    </a:p>
                  </a:txBody>
                  <a:tcPr anchor="ctr"/>
                </a:tc>
                <a:tc>
                  <a:txBody>
                    <a:bodyPr/>
                    <a:lstStyle/>
                    <a:p>
                      <a:pPr algn="ctr"/>
                      <a:r>
                        <a:rPr lang="en-US" sz="1400" dirty="0">
                          <a:solidFill>
                            <a:schemeClr val="tx1"/>
                          </a:solidFill>
                        </a:rPr>
                        <a:t>4</a:t>
                      </a:r>
                    </a:p>
                  </a:txBody>
                  <a:tcPr anchor="ctr"/>
                </a:tc>
                <a:tc>
                  <a:txBody>
                    <a:bodyPr/>
                    <a:lstStyle/>
                    <a:p>
                      <a:pPr algn="ctr"/>
                      <a:r>
                        <a:rPr lang="en-US" sz="1400" dirty="0">
                          <a:solidFill>
                            <a:schemeClr val="tx1"/>
                          </a:solidFill>
                        </a:rPr>
                        <a:t>3</a:t>
                      </a:r>
                    </a:p>
                  </a:txBody>
                  <a:tcPr anchor="ctr"/>
                </a:tc>
                <a:tc>
                  <a:txBody>
                    <a:bodyPr/>
                    <a:lstStyle/>
                    <a:p>
                      <a:pPr algn="ctr"/>
                      <a:r>
                        <a:rPr lang="en-US" sz="1400" dirty="0">
                          <a:solidFill>
                            <a:schemeClr val="tx1"/>
                          </a:solidFill>
                        </a:rPr>
                        <a:t>2</a:t>
                      </a:r>
                    </a:p>
                  </a:txBody>
                  <a:tcPr anchor="ctr"/>
                </a:tc>
                <a:tc>
                  <a:txBody>
                    <a:bodyPr/>
                    <a:lstStyle/>
                    <a:p>
                      <a:pPr algn="ctr"/>
                      <a:r>
                        <a:rPr lang="en-US" sz="1400" dirty="0">
                          <a:solidFill>
                            <a:schemeClr val="tx1"/>
                          </a:solidFill>
                        </a:rPr>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We have provided the CSE with a clear statement of the 	personal qualities and performance expectations against which he/she will be measured periodically; and we have agreed to a formative process for providing feedback as plans are being executed.</a:t>
                      </a:r>
                      <a:endParaRPr lang="en-US" dirty="0">
                        <a:solidFill>
                          <a:schemeClr val="tx1"/>
                        </a:solidFill>
                      </a:endParaRPr>
                    </a:p>
                  </a:txBody>
                  <a:tcPr/>
                </a:tc>
                <a:extLst>
                  <a:ext uri="{0D108BD9-81ED-4DB2-BD59-A6C34878D82A}">
                    <a16:rowId xmlns:a16="http://schemas.microsoft.com/office/drawing/2014/main" val="10002"/>
                  </a:ext>
                </a:extLst>
              </a:tr>
              <a:tr h="370840">
                <a:tc>
                  <a:txBody>
                    <a:bodyPr/>
                    <a:lstStyle/>
                    <a:p>
                      <a:pPr algn="ctr"/>
                      <a:r>
                        <a:rPr lang="en-US" sz="1400" dirty="0">
                          <a:solidFill>
                            <a:schemeClr val="tx1"/>
                          </a:solidFill>
                        </a:rPr>
                        <a:t>6</a:t>
                      </a:r>
                    </a:p>
                  </a:txBody>
                  <a:tcPr anchor="ctr"/>
                </a:tc>
                <a:tc>
                  <a:txBody>
                    <a:bodyPr/>
                    <a:lstStyle/>
                    <a:p>
                      <a:pPr algn="ctr"/>
                      <a:r>
                        <a:rPr lang="en-US" sz="1400" dirty="0">
                          <a:solidFill>
                            <a:schemeClr val="tx1"/>
                          </a:solidFill>
                        </a:rPr>
                        <a:t>5</a:t>
                      </a:r>
                    </a:p>
                  </a:txBody>
                  <a:tcPr anchor="ctr"/>
                </a:tc>
                <a:tc>
                  <a:txBody>
                    <a:bodyPr/>
                    <a:lstStyle/>
                    <a:p>
                      <a:pPr algn="ctr"/>
                      <a:r>
                        <a:rPr lang="en-US" sz="1400" dirty="0">
                          <a:solidFill>
                            <a:schemeClr val="tx1"/>
                          </a:solidFill>
                        </a:rPr>
                        <a:t>4</a:t>
                      </a:r>
                    </a:p>
                  </a:txBody>
                  <a:tcPr anchor="ctr"/>
                </a:tc>
                <a:tc>
                  <a:txBody>
                    <a:bodyPr/>
                    <a:lstStyle/>
                    <a:p>
                      <a:pPr algn="ctr"/>
                      <a:r>
                        <a:rPr lang="en-US" sz="1400" dirty="0">
                          <a:solidFill>
                            <a:schemeClr val="tx1"/>
                          </a:solidFill>
                        </a:rPr>
                        <a:t>3</a:t>
                      </a:r>
                    </a:p>
                  </a:txBody>
                  <a:tcPr anchor="ctr"/>
                </a:tc>
                <a:tc>
                  <a:txBody>
                    <a:bodyPr/>
                    <a:lstStyle/>
                    <a:p>
                      <a:pPr algn="ctr"/>
                      <a:r>
                        <a:rPr lang="en-US" sz="1400" dirty="0">
                          <a:solidFill>
                            <a:schemeClr val="tx1"/>
                          </a:solidFill>
                        </a:rPr>
                        <a:t>2</a:t>
                      </a:r>
                    </a:p>
                  </a:txBody>
                  <a:tcPr anchor="ctr"/>
                </a:tc>
                <a:tc>
                  <a:txBody>
                    <a:bodyPr/>
                    <a:lstStyle/>
                    <a:p>
                      <a:pPr algn="ctr"/>
                      <a:r>
                        <a:rPr lang="en-US" sz="1400" dirty="0">
                          <a:solidFill>
                            <a:schemeClr val="tx1"/>
                          </a:solidFill>
                        </a:rPr>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We provide opportunities, encouragement and resources for the professional growth and development of the CSE and staff.</a:t>
                      </a:r>
                    </a:p>
                  </a:txBody>
                  <a:tcPr/>
                </a:tc>
                <a:extLst>
                  <a:ext uri="{0D108BD9-81ED-4DB2-BD59-A6C34878D82A}">
                    <a16:rowId xmlns:a16="http://schemas.microsoft.com/office/drawing/2014/main" val="10003"/>
                  </a:ext>
                </a:extLst>
              </a:tr>
              <a:tr h="370840">
                <a:tc>
                  <a:txBody>
                    <a:bodyPr/>
                    <a:lstStyle/>
                    <a:p>
                      <a:pPr algn="ctr"/>
                      <a:r>
                        <a:rPr lang="en-US" sz="1400" dirty="0">
                          <a:solidFill>
                            <a:schemeClr val="tx1"/>
                          </a:solidFill>
                        </a:rPr>
                        <a:t>6</a:t>
                      </a:r>
                    </a:p>
                  </a:txBody>
                  <a:tcPr anchor="ctr"/>
                </a:tc>
                <a:tc>
                  <a:txBody>
                    <a:bodyPr/>
                    <a:lstStyle/>
                    <a:p>
                      <a:pPr algn="ctr"/>
                      <a:r>
                        <a:rPr lang="en-US" sz="1400" dirty="0">
                          <a:solidFill>
                            <a:schemeClr val="tx1"/>
                          </a:solidFill>
                        </a:rPr>
                        <a:t>5</a:t>
                      </a:r>
                    </a:p>
                  </a:txBody>
                  <a:tcPr anchor="ctr"/>
                </a:tc>
                <a:tc>
                  <a:txBody>
                    <a:bodyPr/>
                    <a:lstStyle/>
                    <a:p>
                      <a:pPr algn="ctr"/>
                      <a:r>
                        <a:rPr lang="en-US" sz="1400" dirty="0">
                          <a:solidFill>
                            <a:schemeClr val="tx1"/>
                          </a:solidFill>
                        </a:rPr>
                        <a:t>4</a:t>
                      </a:r>
                    </a:p>
                  </a:txBody>
                  <a:tcPr anchor="ctr"/>
                </a:tc>
                <a:tc>
                  <a:txBody>
                    <a:bodyPr/>
                    <a:lstStyle/>
                    <a:p>
                      <a:pPr algn="ctr"/>
                      <a:r>
                        <a:rPr lang="en-US" sz="1400" dirty="0">
                          <a:solidFill>
                            <a:schemeClr val="tx1"/>
                          </a:solidFill>
                        </a:rPr>
                        <a:t>3</a:t>
                      </a:r>
                    </a:p>
                  </a:txBody>
                  <a:tcPr anchor="ctr"/>
                </a:tc>
                <a:tc>
                  <a:txBody>
                    <a:bodyPr/>
                    <a:lstStyle/>
                    <a:p>
                      <a:pPr algn="ctr"/>
                      <a:r>
                        <a:rPr lang="en-US" sz="1400" dirty="0">
                          <a:solidFill>
                            <a:schemeClr val="tx1"/>
                          </a:solidFill>
                        </a:rPr>
                        <a:t>2</a:t>
                      </a:r>
                    </a:p>
                  </a:txBody>
                  <a:tcPr anchor="ctr"/>
                </a:tc>
                <a:tc>
                  <a:txBody>
                    <a:bodyPr/>
                    <a:lstStyle/>
                    <a:p>
                      <a:pPr algn="ctr"/>
                      <a:r>
                        <a:rPr lang="en-US" sz="1400" dirty="0">
                          <a:solidFill>
                            <a:schemeClr val="tx1"/>
                          </a:solidFill>
                        </a:rPr>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We discuss immediately, rather than allow to fester or deteriorate, those items that are controversial to either board members or the CSE.</a:t>
                      </a:r>
                    </a:p>
                  </a:txBody>
                  <a:tcPr/>
                </a:tc>
                <a:extLst>
                  <a:ext uri="{0D108BD9-81ED-4DB2-BD59-A6C34878D82A}">
                    <a16:rowId xmlns:a16="http://schemas.microsoft.com/office/drawing/2014/main" val="10004"/>
                  </a:ext>
                </a:extLst>
              </a:tr>
            </a:tbl>
          </a:graphicData>
        </a:graphic>
      </p:graphicFrame>
      <p:cxnSp>
        <p:nvCxnSpPr>
          <p:cNvPr id="4" name="Straight Arrow Connector 3"/>
          <p:cNvCxnSpPr/>
          <p:nvPr/>
        </p:nvCxnSpPr>
        <p:spPr>
          <a:xfrm>
            <a:off x="1436909" y="1650670"/>
            <a:ext cx="878774" cy="0"/>
          </a:xfrm>
          <a:prstGeom prst="straightConnector1">
            <a:avLst/>
          </a:prstGeom>
          <a:ln>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200027" y="277376"/>
            <a:ext cx="8943975" cy="910153"/>
          </a:xfrm>
          <a:prstGeom prst="rect">
            <a:avLst/>
          </a:prstGeom>
        </p:spPr>
        <p:txBody>
          <a:bodyPr/>
          <a:lstStyle>
            <a:lvl1pPr algn="ctr" defTabSz="457200" rtl="0" eaLnBrk="0" fontAlgn="base" hangingPunct="0">
              <a:spcBef>
                <a:spcPct val="0"/>
              </a:spcBef>
              <a:spcAft>
                <a:spcPct val="0"/>
              </a:spcAft>
              <a:defRPr sz="4400"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r>
              <a:rPr lang="en-US" sz="4000" dirty="0">
                <a:solidFill>
                  <a:schemeClr val="accent1">
                    <a:lumMod val="90000"/>
                    <a:lumOff val="10000"/>
                  </a:schemeClr>
                </a:solidFill>
              </a:rPr>
              <a:t>Relationship with Chief Staff Executive</a:t>
            </a:r>
          </a:p>
        </p:txBody>
      </p:sp>
    </p:spTree>
    <p:extLst>
      <p:ext uri="{BB962C8B-B14F-4D97-AF65-F5344CB8AC3E}">
        <p14:creationId xmlns:p14="http://schemas.microsoft.com/office/powerpoint/2010/main" val="3125920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1674650"/>
              </p:ext>
            </p:extLst>
          </p:nvPr>
        </p:nvGraphicFramePr>
        <p:xfrm>
          <a:off x="415637" y="844364"/>
          <a:ext cx="8324603" cy="5120640"/>
        </p:xfrm>
        <a:graphic>
          <a:graphicData uri="http://schemas.openxmlformats.org/drawingml/2006/table">
            <a:tbl>
              <a:tblPr firstRow="1" bandRow="1">
                <a:tableStyleId>{ED083AE6-46FA-4A59-8FB0-9F97EB10719F}</a:tableStyleId>
              </a:tblPr>
              <a:tblGrid>
                <a:gridCol w="617514">
                  <a:extLst>
                    <a:ext uri="{9D8B030D-6E8A-4147-A177-3AD203B41FA5}">
                      <a16:colId xmlns:a16="http://schemas.microsoft.com/office/drawing/2014/main" val="20000"/>
                    </a:ext>
                  </a:extLst>
                </a:gridCol>
                <a:gridCol w="558141">
                  <a:extLst>
                    <a:ext uri="{9D8B030D-6E8A-4147-A177-3AD203B41FA5}">
                      <a16:colId xmlns:a16="http://schemas.microsoft.com/office/drawing/2014/main" val="20001"/>
                    </a:ext>
                  </a:extLst>
                </a:gridCol>
                <a:gridCol w="510639">
                  <a:extLst>
                    <a:ext uri="{9D8B030D-6E8A-4147-A177-3AD203B41FA5}">
                      <a16:colId xmlns:a16="http://schemas.microsoft.com/office/drawing/2014/main" val="20002"/>
                    </a:ext>
                  </a:extLst>
                </a:gridCol>
                <a:gridCol w="498763">
                  <a:extLst>
                    <a:ext uri="{9D8B030D-6E8A-4147-A177-3AD203B41FA5}">
                      <a16:colId xmlns:a16="http://schemas.microsoft.com/office/drawing/2014/main" val="20003"/>
                    </a:ext>
                  </a:extLst>
                </a:gridCol>
                <a:gridCol w="463138">
                  <a:extLst>
                    <a:ext uri="{9D8B030D-6E8A-4147-A177-3AD203B41FA5}">
                      <a16:colId xmlns:a16="http://schemas.microsoft.com/office/drawing/2014/main" val="20004"/>
                    </a:ext>
                  </a:extLst>
                </a:gridCol>
                <a:gridCol w="522514">
                  <a:extLst>
                    <a:ext uri="{9D8B030D-6E8A-4147-A177-3AD203B41FA5}">
                      <a16:colId xmlns:a16="http://schemas.microsoft.com/office/drawing/2014/main" val="20005"/>
                    </a:ext>
                  </a:extLst>
                </a:gridCol>
                <a:gridCol w="5153894">
                  <a:extLst>
                    <a:ext uri="{9D8B030D-6E8A-4147-A177-3AD203B41FA5}">
                      <a16:colId xmlns:a16="http://schemas.microsoft.com/office/drawing/2014/main" val="20006"/>
                    </a:ext>
                  </a:extLst>
                </a:gridCol>
              </a:tblGrid>
              <a:tr h="462825">
                <a:tc gridSpan="6">
                  <a:txBody>
                    <a:bodyPr/>
                    <a:lstStyle/>
                    <a:p>
                      <a:r>
                        <a:rPr lang="en-US" sz="1400" dirty="0"/>
                        <a:t>Very</a:t>
                      </a:r>
                      <a:r>
                        <a:rPr lang="en-US" sz="1400" baseline="0" dirty="0"/>
                        <a:t> much                                 Not at all   </a:t>
                      </a:r>
                    </a:p>
                    <a:p>
                      <a:r>
                        <a:rPr lang="en-US" sz="1400" baseline="0" dirty="0"/>
                        <a:t>like us                                        like us</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t>Attribute</a:t>
                      </a:r>
                    </a:p>
                  </a:txBody>
                  <a:tcPr/>
                </a:tc>
                <a:extLst>
                  <a:ext uri="{0D108BD9-81ED-4DB2-BD59-A6C34878D82A}">
                    <a16:rowId xmlns:a16="http://schemas.microsoft.com/office/drawing/2014/main" val="10000"/>
                  </a:ext>
                </a:extLst>
              </a:tr>
              <a:tr h="65340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honor the established procedures for board meetings, providing ample time for interested parties to be heard, but preventing a single individual or group from dominating discussions.</a:t>
                      </a:r>
                    </a:p>
                  </a:txBody>
                  <a:tcPr/>
                </a:tc>
                <a:extLst>
                  <a:ext uri="{0D108BD9-81ED-4DB2-BD59-A6C34878D82A}">
                    <a16:rowId xmlns:a16="http://schemas.microsoft.com/office/drawing/2014/main" val="10001"/>
                  </a:ext>
                </a:extLst>
              </a:tr>
              <a:tr h="843974">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seek ways to support all elected leaders and fellow board members in the successful execution of leadership duties. We seek to recognize the strengths of each individual and provide opportunities for the organization to benefit from these strengths.</a:t>
                      </a:r>
                      <a:endParaRPr lang="en-US" dirty="0"/>
                    </a:p>
                  </a:txBody>
                  <a:tcPr/>
                </a:tc>
                <a:extLst>
                  <a:ext uri="{0D108BD9-81ED-4DB2-BD59-A6C34878D82A}">
                    <a16:rowId xmlns:a16="http://schemas.microsoft.com/office/drawing/2014/main" val="10002"/>
                  </a:ext>
                </a:extLst>
              </a:tr>
              <a:tr h="65340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make informed decisions based on data available and support the organization’s commitment to collecting the information needed for sound decision</a:t>
                      </a:r>
                      <a:r>
                        <a:rPr lang="en-US" sz="1400" baseline="0" dirty="0"/>
                        <a:t> </a:t>
                      </a:r>
                      <a:r>
                        <a:rPr lang="en-US" sz="1400" dirty="0"/>
                        <a:t>making.</a:t>
                      </a:r>
                    </a:p>
                  </a:txBody>
                  <a:tcPr/>
                </a:tc>
                <a:extLst>
                  <a:ext uri="{0D108BD9-81ED-4DB2-BD59-A6C34878D82A}">
                    <a16:rowId xmlns:a16="http://schemas.microsoft.com/office/drawing/2014/main" val="10003"/>
                  </a:ext>
                </a:extLst>
              </a:tr>
              <a:tr h="843974">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seek and respect the opinion or recommendation of staff management when considering a decision and ensure that board committees and other work groups are given proper authority and resources for completion of assignments. </a:t>
                      </a:r>
                    </a:p>
                  </a:txBody>
                  <a:tcPr/>
                </a:tc>
                <a:extLst>
                  <a:ext uri="{0D108BD9-81ED-4DB2-BD59-A6C34878D82A}">
                    <a16:rowId xmlns:a16="http://schemas.microsoft.com/office/drawing/2014/main" val="10004"/>
                  </a:ext>
                </a:extLst>
              </a:tr>
              <a:tr h="27225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do not redo the work of committees or work groups.</a:t>
                      </a:r>
                    </a:p>
                  </a:txBody>
                  <a:tcPr/>
                </a:tc>
                <a:extLst>
                  <a:ext uri="{0D108BD9-81ED-4DB2-BD59-A6C34878D82A}">
                    <a16:rowId xmlns:a16="http://schemas.microsoft.com/office/drawing/2014/main" val="10005"/>
                  </a:ext>
                </a:extLst>
              </a:tr>
              <a:tr h="843974">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take the appropriate time for decision making (e.g., controversial items are given adequate attention, and matters of urgency are acted on with deliberate speed) and present decisions of the board without bias to  others.</a:t>
                      </a:r>
                    </a:p>
                  </a:txBody>
                  <a:tcPr/>
                </a:tc>
                <a:extLst>
                  <a:ext uri="{0D108BD9-81ED-4DB2-BD59-A6C34878D82A}">
                    <a16:rowId xmlns:a16="http://schemas.microsoft.com/office/drawing/2014/main" val="10006"/>
                  </a:ext>
                </a:extLst>
              </a:tr>
            </a:tbl>
          </a:graphicData>
        </a:graphic>
      </p:graphicFrame>
      <p:cxnSp>
        <p:nvCxnSpPr>
          <p:cNvPr id="4" name="Straight Arrow Connector 3"/>
          <p:cNvCxnSpPr/>
          <p:nvPr/>
        </p:nvCxnSpPr>
        <p:spPr>
          <a:xfrm>
            <a:off x="1436909" y="1076376"/>
            <a:ext cx="878774" cy="0"/>
          </a:xfrm>
          <a:prstGeom prst="straightConnector1">
            <a:avLst/>
          </a:prstGeom>
          <a:ln>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33451" y="85542"/>
            <a:ext cx="8413667" cy="910153"/>
          </a:xfrm>
          <a:prstGeom prst="rect">
            <a:avLst/>
          </a:prstGeom>
        </p:spPr>
        <p:txBody>
          <a:bodyPr/>
          <a:lstStyle>
            <a:lvl1pPr algn="ctr" defTabSz="457200" rtl="0" eaLnBrk="0" fontAlgn="base" hangingPunct="0">
              <a:spcBef>
                <a:spcPct val="0"/>
              </a:spcBef>
              <a:spcAft>
                <a:spcPct val="0"/>
              </a:spcAft>
              <a:defRPr sz="4400"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dirty="0">
                <a:solidFill>
                  <a:schemeClr val="accent1">
                    <a:lumMod val="90000"/>
                    <a:lumOff val="10000"/>
                  </a:schemeClr>
                </a:solidFill>
              </a:rPr>
              <a:t>Board Meetings and Relationships</a:t>
            </a:r>
          </a:p>
        </p:txBody>
      </p:sp>
    </p:spTree>
    <p:extLst>
      <p:ext uri="{BB962C8B-B14F-4D97-AF65-F5344CB8AC3E}">
        <p14:creationId xmlns:p14="http://schemas.microsoft.com/office/powerpoint/2010/main" val="389171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15637" y="1183250"/>
          <a:ext cx="8324603" cy="3352800"/>
        </p:xfrm>
        <a:graphic>
          <a:graphicData uri="http://schemas.openxmlformats.org/drawingml/2006/table">
            <a:tbl>
              <a:tblPr firstRow="1" bandRow="1">
                <a:tableStyleId>{ED083AE6-46FA-4A59-8FB0-9F97EB10719F}</a:tableStyleId>
              </a:tblPr>
              <a:tblGrid>
                <a:gridCol w="617514">
                  <a:extLst>
                    <a:ext uri="{9D8B030D-6E8A-4147-A177-3AD203B41FA5}">
                      <a16:colId xmlns:a16="http://schemas.microsoft.com/office/drawing/2014/main" val="20000"/>
                    </a:ext>
                  </a:extLst>
                </a:gridCol>
                <a:gridCol w="558141">
                  <a:extLst>
                    <a:ext uri="{9D8B030D-6E8A-4147-A177-3AD203B41FA5}">
                      <a16:colId xmlns:a16="http://schemas.microsoft.com/office/drawing/2014/main" val="20001"/>
                    </a:ext>
                  </a:extLst>
                </a:gridCol>
                <a:gridCol w="510639">
                  <a:extLst>
                    <a:ext uri="{9D8B030D-6E8A-4147-A177-3AD203B41FA5}">
                      <a16:colId xmlns:a16="http://schemas.microsoft.com/office/drawing/2014/main" val="20002"/>
                    </a:ext>
                  </a:extLst>
                </a:gridCol>
                <a:gridCol w="498763">
                  <a:extLst>
                    <a:ext uri="{9D8B030D-6E8A-4147-A177-3AD203B41FA5}">
                      <a16:colId xmlns:a16="http://schemas.microsoft.com/office/drawing/2014/main" val="20003"/>
                    </a:ext>
                  </a:extLst>
                </a:gridCol>
                <a:gridCol w="463138">
                  <a:extLst>
                    <a:ext uri="{9D8B030D-6E8A-4147-A177-3AD203B41FA5}">
                      <a16:colId xmlns:a16="http://schemas.microsoft.com/office/drawing/2014/main" val="20004"/>
                    </a:ext>
                  </a:extLst>
                </a:gridCol>
                <a:gridCol w="522514">
                  <a:extLst>
                    <a:ext uri="{9D8B030D-6E8A-4147-A177-3AD203B41FA5}">
                      <a16:colId xmlns:a16="http://schemas.microsoft.com/office/drawing/2014/main" val="20005"/>
                    </a:ext>
                  </a:extLst>
                </a:gridCol>
                <a:gridCol w="5153894">
                  <a:extLst>
                    <a:ext uri="{9D8B030D-6E8A-4147-A177-3AD203B41FA5}">
                      <a16:colId xmlns:a16="http://schemas.microsoft.com/office/drawing/2014/main" val="20006"/>
                    </a:ext>
                  </a:extLst>
                </a:gridCol>
              </a:tblGrid>
              <a:tr h="370840">
                <a:tc gridSpan="6">
                  <a:txBody>
                    <a:bodyPr/>
                    <a:lstStyle/>
                    <a:p>
                      <a:r>
                        <a:rPr lang="en-US" sz="1400" dirty="0"/>
                        <a:t>Very</a:t>
                      </a:r>
                      <a:r>
                        <a:rPr lang="en-US" sz="1400" baseline="0" dirty="0"/>
                        <a:t> much                                 Not at all   </a:t>
                      </a:r>
                    </a:p>
                    <a:p>
                      <a:r>
                        <a:rPr lang="en-US" sz="1400" baseline="0" dirty="0"/>
                        <a:t>like us                                        like us</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t>Attribute</a:t>
                      </a:r>
                    </a:p>
                  </a:txBody>
                  <a:tcPr/>
                </a:tc>
                <a:extLst>
                  <a:ext uri="{0D108BD9-81ED-4DB2-BD59-A6C34878D82A}">
                    <a16:rowId xmlns:a16="http://schemas.microsoft.com/office/drawing/2014/main" val="10000"/>
                  </a:ext>
                </a:extLst>
              </a:tr>
              <a:tr h="37084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actively foster a clear understanding of the organization, its future direction, and its leadership decisions among the stakeholders, and actively foster open lines of two-way communication and information</a:t>
                      </a:r>
                      <a:r>
                        <a:rPr lang="en-US" sz="1400" baseline="0" dirty="0"/>
                        <a:t> </a:t>
                      </a:r>
                      <a:r>
                        <a:rPr lang="en-US" sz="1400" dirty="0"/>
                        <a:t>sharing between leadership and the stakeholders.</a:t>
                      </a:r>
                    </a:p>
                  </a:txBody>
                  <a:tcPr/>
                </a:tc>
                <a:extLst>
                  <a:ext uri="{0D108BD9-81ED-4DB2-BD59-A6C34878D82A}">
                    <a16:rowId xmlns:a16="http://schemas.microsoft.com/office/drawing/2014/main" val="10001"/>
                  </a:ext>
                </a:extLst>
              </a:tr>
              <a:tr h="37084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seek to be fully informed of stakeholder attitudes and the special interest groups seeking to influence the organization and are fully prepared to represent the interests of the organization to others.</a:t>
                      </a:r>
                      <a:endParaRPr lang="en-US" dirty="0"/>
                    </a:p>
                  </a:txBody>
                  <a:tcPr/>
                </a:tc>
                <a:extLst>
                  <a:ext uri="{0D108BD9-81ED-4DB2-BD59-A6C34878D82A}">
                    <a16:rowId xmlns:a16="http://schemas.microsoft.com/office/drawing/2014/main" val="10002"/>
                  </a:ext>
                </a:extLst>
              </a:tr>
              <a:tr h="37084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act responsibly in channeling concerns, complaints, and criticisms of the organization through the</a:t>
                      </a:r>
                      <a:r>
                        <a:rPr lang="en-US" sz="1400" baseline="0" dirty="0"/>
                        <a:t> CSE</a:t>
                      </a:r>
                      <a:r>
                        <a:rPr lang="en-US" sz="1400" dirty="0"/>
                        <a:t>, and we speak thoughtfully in the face of unjust criticism of others.</a:t>
                      </a:r>
                    </a:p>
                  </a:txBody>
                  <a:tcPr/>
                </a:tc>
                <a:extLst>
                  <a:ext uri="{0D108BD9-81ED-4DB2-BD59-A6C34878D82A}">
                    <a16:rowId xmlns:a16="http://schemas.microsoft.com/office/drawing/2014/main" val="10003"/>
                  </a:ext>
                </a:extLst>
              </a:tr>
            </a:tbl>
          </a:graphicData>
        </a:graphic>
      </p:graphicFrame>
      <p:cxnSp>
        <p:nvCxnSpPr>
          <p:cNvPr id="4" name="Straight Arrow Connector 3"/>
          <p:cNvCxnSpPr/>
          <p:nvPr/>
        </p:nvCxnSpPr>
        <p:spPr>
          <a:xfrm>
            <a:off x="1436909" y="1436920"/>
            <a:ext cx="878774" cy="0"/>
          </a:xfrm>
          <a:prstGeom prst="straightConnector1">
            <a:avLst/>
          </a:prstGeom>
          <a:ln>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33451" y="277376"/>
            <a:ext cx="8413667" cy="910153"/>
          </a:xfrm>
          <a:prstGeom prst="rect">
            <a:avLst/>
          </a:prstGeom>
        </p:spPr>
        <p:txBody>
          <a:bodyPr/>
          <a:lstStyle>
            <a:lvl1pPr algn="ctr" defTabSz="457200" rtl="0" eaLnBrk="0" fontAlgn="base" hangingPunct="0">
              <a:spcBef>
                <a:spcPct val="0"/>
              </a:spcBef>
              <a:spcAft>
                <a:spcPct val="0"/>
              </a:spcAft>
              <a:defRPr sz="4400"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dirty="0">
                <a:solidFill>
                  <a:schemeClr val="accent1">
                    <a:lumMod val="90000"/>
                    <a:lumOff val="10000"/>
                  </a:schemeClr>
                </a:solidFill>
              </a:rPr>
              <a:t>Stakeholder Relationships</a:t>
            </a:r>
          </a:p>
        </p:txBody>
      </p:sp>
    </p:spTree>
    <p:extLst>
      <p:ext uri="{BB962C8B-B14F-4D97-AF65-F5344CB8AC3E}">
        <p14:creationId xmlns:p14="http://schemas.microsoft.com/office/powerpoint/2010/main" val="3303269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15637" y="1183250"/>
          <a:ext cx="8324603" cy="3017520"/>
        </p:xfrm>
        <a:graphic>
          <a:graphicData uri="http://schemas.openxmlformats.org/drawingml/2006/table">
            <a:tbl>
              <a:tblPr firstRow="1" bandRow="1">
                <a:tableStyleId>{ED083AE6-46FA-4A59-8FB0-9F97EB10719F}</a:tableStyleId>
              </a:tblPr>
              <a:tblGrid>
                <a:gridCol w="617514">
                  <a:extLst>
                    <a:ext uri="{9D8B030D-6E8A-4147-A177-3AD203B41FA5}">
                      <a16:colId xmlns:a16="http://schemas.microsoft.com/office/drawing/2014/main" val="20000"/>
                    </a:ext>
                  </a:extLst>
                </a:gridCol>
                <a:gridCol w="558141">
                  <a:extLst>
                    <a:ext uri="{9D8B030D-6E8A-4147-A177-3AD203B41FA5}">
                      <a16:colId xmlns:a16="http://schemas.microsoft.com/office/drawing/2014/main" val="20001"/>
                    </a:ext>
                  </a:extLst>
                </a:gridCol>
                <a:gridCol w="510639">
                  <a:extLst>
                    <a:ext uri="{9D8B030D-6E8A-4147-A177-3AD203B41FA5}">
                      <a16:colId xmlns:a16="http://schemas.microsoft.com/office/drawing/2014/main" val="20002"/>
                    </a:ext>
                  </a:extLst>
                </a:gridCol>
                <a:gridCol w="498763">
                  <a:extLst>
                    <a:ext uri="{9D8B030D-6E8A-4147-A177-3AD203B41FA5}">
                      <a16:colId xmlns:a16="http://schemas.microsoft.com/office/drawing/2014/main" val="20003"/>
                    </a:ext>
                  </a:extLst>
                </a:gridCol>
                <a:gridCol w="463138">
                  <a:extLst>
                    <a:ext uri="{9D8B030D-6E8A-4147-A177-3AD203B41FA5}">
                      <a16:colId xmlns:a16="http://schemas.microsoft.com/office/drawing/2014/main" val="20004"/>
                    </a:ext>
                  </a:extLst>
                </a:gridCol>
                <a:gridCol w="522514">
                  <a:extLst>
                    <a:ext uri="{9D8B030D-6E8A-4147-A177-3AD203B41FA5}">
                      <a16:colId xmlns:a16="http://schemas.microsoft.com/office/drawing/2014/main" val="20005"/>
                    </a:ext>
                  </a:extLst>
                </a:gridCol>
                <a:gridCol w="5153894">
                  <a:extLst>
                    <a:ext uri="{9D8B030D-6E8A-4147-A177-3AD203B41FA5}">
                      <a16:colId xmlns:a16="http://schemas.microsoft.com/office/drawing/2014/main" val="20006"/>
                    </a:ext>
                  </a:extLst>
                </a:gridCol>
              </a:tblGrid>
              <a:tr h="370840">
                <a:tc gridSpan="6">
                  <a:txBody>
                    <a:bodyPr/>
                    <a:lstStyle/>
                    <a:p>
                      <a:r>
                        <a:rPr lang="en-US" sz="1400" dirty="0"/>
                        <a:t>Very</a:t>
                      </a:r>
                      <a:r>
                        <a:rPr lang="en-US" sz="1400" baseline="0" dirty="0"/>
                        <a:t> much                                 Not at all   </a:t>
                      </a:r>
                    </a:p>
                    <a:p>
                      <a:r>
                        <a:rPr lang="en-US" sz="1400" baseline="0" dirty="0"/>
                        <a:t>like us                                        like us</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t>Attribute</a:t>
                      </a:r>
                    </a:p>
                  </a:txBody>
                  <a:tcPr/>
                </a:tc>
                <a:extLst>
                  <a:ext uri="{0D108BD9-81ED-4DB2-BD59-A6C34878D82A}">
                    <a16:rowId xmlns:a16="http://schemas.microsoft.com/office/drawing/2014/main" val="10000"/>
                  </a:ext>
                </a:extLst>
              </a:tr>
              <a:tr h="37084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demonstrate an ability to think independently, grow in knowledge and rely on fact rather than prejudice, and are willing to </a:t>
                      </a:r>
                      <a:r>
                        <a:rPr lang="en-US" sz="1400" u="sng" dirty="0"/>
                        <a:t>hear</a:t>
                      </a:r>
                      <a:r>
                        <a:rPr lang="en-US" sz="1400" dirty="0"/>
                        <a:t>, 	</a:t>
                      </a:r>
                      <a:r>
                        <a:rPr lang="en-US" sz="1400" u="sng" dirty="0"/>
                        <a:t>understand</a:t>
                      </a:r>
                      <a:r>
                        <a:rPr lang="en-US" sz="1400" dirty="0"/>
                        <a:t>, and </a:t>
                      </a:r>
                      <a:r>
                        <a:rPr lang="en-US" sz="1400" u="sng" dirty="0"/>
                        <a:t>consider</a:t>
                      </a:r>
                      <a:r>
                        <a:rPr lang="en-US" sz="1400" dirty="0"/>
                        <a:t> all sides of a controversial question.</a:t>
                      </a:r>
                    </a:p>
                  </a:txBody>
                  <a:tcPr/>
                </a:tc>
                <a:extLst>
                  <a:ext uri="{0D108BD9-81ED-4DB2-BD59-A6C34878D82A}">
                    <a16:rowId xmlns:a16="http://schemas.microsoft.com/office/drawing/2014/main" val="10001"/>
                  </a:ext>
                </a:extLst>
              </a:tr>
              <a:tr h="37084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show respect for the intentions and interests of others and for group decisions cooperatively reached.</a:t>
                      </a:r>
                      <a:endParaRPr lang="en-US" dirty="0"/>
                    </a:p>
                  </a:txBody>
                  <a:tcPr/>
                </a:tc>
                <a:extLst>
                  <a:ext uri="{0D108BD9-81ED-4DB2-BD59-A6C34878D82A}">
                    <a16:rowId xmlns:a16="http://schemas.microsoft.com/office/drawing/2014/main" val="10002"/>
                  </a:ext>
                </a:extLst>
              </a:tr>
              <a:tr h="37084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have a willingness to devote the necessary time to fulfilling the responsibilities of a board member as outlined in the organization's written position description.</a:t>
                      </a:r>
                    </a:p>
                  </a:txBody>
                  <a:tcPr/>
                </a:tc>
                <a:extLst>
                  <a:ext uri="{0D108BD9-81ED-4DB2-BD59-A6C34878D82A}">
                    <a16:rowId xmlns:a16="http://schemas.microsoft.com/office/drawing/2014/main" val="10003"/>
                  </a:ext>
                </a:extLst>
              </a:tr>
              <a:tr h="370840">
                <a:tc>
                  <a:txBody>
                    <a:bodyPr/>
                    <a:lstStyle/>
                    <a:p>
                      <a:pPr algn="ctr"/>
                      <a:r>
                        <a:rPr lang="en-US" sz="1400" dirty="0"/>
                        <a:t>6</a:t>
                      </a:r>
                    </a:p>
                  </a:txBody>
                  <a:tcPr anchor="ctr"/>
                </a:tc>
                <a:tc>
                  <a:txBody>
                    <a:bodyPr/>
                    <a:lstStyle/>
                    <a:p>
                      <a:pPr algn="ctr"/>
                      <a:r>
                        <a:rPr lang="en-US" sz="1400" dirty="0"/>
                        <a:t>5</a:t>
                      </a:r>
                    </a:p>
                  </a:txBody>
                  <a:tcPr anchor="ctr"/>
                </a:tc>
                <a:tc>
                  <a:txBody>
                    <a:bodyPr/>
                    <a:lstStyle/>
                    <a:p>
                      <a:pPr algn="ctr"/>
                      <a:r>
                        <a:rPr lang="en-US" sz="1400" dirty="0"/>
                        <a:t>4</a:t>
                      </a:r>
                    </a:p>
                  </a:txBody>
                  <a:tcPr anchor="ctr"/>
                </a:tc>
                <a:tc>
                  <a:txBody>
                    <a:bodyPr/>
                    <a:lstStyle/>
                    <a:p>
                      <a:pPr algn="ctr"/>
                      <a:r>
                        <a:rPr lang="en-US" sz="1400" dirty="0"/>
                        <a:t>3</a:t>
                      </a:r>
                    </a:p>
                  </a:txBody>
                  <a:tcPr anchor="ctr"/>
                </a:tc>
                <a:tc>
                  <a:txBody>
                    <a:bodyPr/>
                    <a:lstStyle/>
                    <a:p>
                      <a:pPr algn="ctr"/>
                      <a:r>
                        <a:rPr lang="en-US" sz="1400" dirty="0"/>
                        <a:t>2</a:t>
                      </a:r>
                    </a:p>
                  </a:txBody>
                  <a:tcPr anchor="ctr"/>
                </a:tc>
                <a:tc>
                  <a:txBody>
                    <a:bodyPr/>
                    <a:lstStyle/>
                    <a:p>
                      <a:pPr algn="ctr"/>
                      <a:r>
                        <a:rPr lang="en-US" sz="1400" dirty="0"/>
                        <a:t>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We are prepared to let go of our leadership roles and fully support (not interfere with) those who follow in future leadership.</a:t>
                      </a:r>
                    </a:p>
                  </a:txBody>
                  <a:tcPr/>
                </a:tc>
                <a:extLst>
                  <a:ext uri="{0D108BD9-81ED-4DB2-BD59-A6C34878D82A}">
                    <a16:rowId xmlns:a16="http://schemas.microsoft.com/office/drawing/2014/main" val="10004"/>
                  </a:ext>
                </a:extLst>
              </a:tr>
            </a:tbl>
          </a:graphicData>
        </a:graphic>
      </p:graphicFrame>
      <p:cxnSp>
        <p:nvCxnSpPr>
          <p:cNvPr id="4" name="Straight Arrow Connector 3"/>
          <p:cNvCxnSpPr/>
          <p:nvPr/>
        </p:nvCxnSpPr>
        <p:spPr>
          <a:xfrm>
            <a:off x="1436909" y="1436920"/>
            <a:ext cx="878774" cy="0"/>
          </a:xfrm>
          <a:prstGeom prst="straightConnector1">
            <a:avLst/>
          </a:prstGeom>
          <a:ln>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33451" y="277376"/>
            <a:ext cx="8413667" cy="910153"/>
          </a:xfrm>
          <a:prstGeom prst="rect">
            <a:avLst/>
          </a:prstGeom>
        </p:spPr>
        <p:txBody>
          <a:bodyPr/>
          <a:lstStyle>
            <a:lvl1pPr algn="ctr" defTabSz="457200" rtl="0" eaLnBrk="0" fontAlgn="base" hangingPunct="0">
              <a:spcBef>
                <a:spcPct val="0"/>
              </a:spcBef>
              <a:spcAft>
                <a:spcPct val="0"/>
              </a:spcAft>
              <a:defRPr sz="4400"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dirty="0">
                <a:solidFill>
                  <a:schemeClr val="accent1">
                    <a:lumMod val="90000"/>
                    <a:lumOff val="10000"/>
                  </a:schemeClr>
                </a:solidFill>
              </a:rPr>
              <a:t>Personal Qualities</a:t>
            </a:r>
          </a:p>
        </p:txBody>
      </p:sp>
    </p:spTree>
    <p:extLst>
      <p:ext uri="{BB962C8B-B14F-4D97-AF65-F5344CB8AC3E}">
        <p14:creationId xmlns:p14="http://schemas.microsoft.com/office/powerpoint/2010/main" val="156447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5950" y="1187527"/>
          <a:ext cx="8324603" cy="4216400"/>
        </p:xfrm>
        <a:graphic>
          <a:graphicData uri="http://schemas.openxmlformats.org/drawingml/2006/table">
            <a:tbl>
              <a:tblPr firstRow="1" bandRow="1">
                <a:tableStyleId>{ED083AE6-46FA-4A59-8FB0-9F97EB10719F}</a:tableStyleId>
              </a:tblPr>
              <a:tblGrid>
                <a:gridCol w="617514">
                  <a:extLst>
                    <a:ext uri="{9D8B030D-6E8A-4147-A177-3AD203B41FA5}">
                      <a16:colId xmlns:a16="http://schemas.microsoft.com/office/drawing/2014/main" val="20000"/>
                    </a:ext>
                  </a:extLst>
                </a:gridCol>
                <a:gridCol w="558141">
                  <a:extLst>
                    <a:ext uri="{9D8B030D-6E8A-4147-A177-3AD203B41FA5}">
                      <a16:colId xmlns:a16="http://schemas.microsoft.com/office/drawing/2014/main" val="20001"/>
                    </a:ext>
                  </a:extLst>
                </a:gridCol>
                <a:gridCol w="416053">
                  <a:extLst>
                    <a:ext uri="{9D8B030D-6E8A-4147-A177-3AD203B41FA5}">
                      <a16:colId xmlns:a16="http://schemas.microsoft.com/office/drawing/2014/main" val="20002"/>
                    </a:ext>
                  </a:extLst>
                </a:gridCol>
                <a:gridCol w="499730">
                  <a:extLst>
                    <a:ext uri="{9D8B030D-6E8A-4147-A177-3AD203B41FA5}">
                      <a16:colId xmlns:a16="http://schemas.microsoft.com/office/drawing/2014/main" val="20003"/>
                    </a:ext>
                  </a:extLst>
                </a:gridCol>
                <a:gridCol w="478465">
                  <a:extLst>
                    <a:ext uri="{9D8B030D-6E8A-4147-A177-3AD203B41FA5}">
                      <a16:colId xmlns:a16="http://schemas.microsoft.com/office/drawing/2014/main" val="20004"/>
                    </a:ext>
                  </a:extLst>
                </a:gridCol>
                <a:gridCol w="600806">
                  <a:extLst>
                    <a:ext uri="{9D8B030D-6E8A-4147-A177-3AD203B41FA5}">
                      <a16:colId xmlns:a16="http://schemas.microsoft.com/office/drawing/2014/main" val="20005"/>
                    </a:ext>
                  </a:extLst>
                </a:gridCol>
                <a:gridCol w="5153894">
                  <a:extLst>
                    <a:ext uri="{9D8B030D-6E8A-4147-A177-3AD203B41FA5}">
                      <a16:colId xmlns:a16="http://schemas.microsoft.com/office/drawing/2014/main" val="20006"/>
                    </a:ext>
                  </a:extLst>
                </a:gridCol>
              </a:tblGrid>
              <a:tr h="370840">
                <a:tc gridSpan="6">
                  <a:txBody>
                    <a:bodyPr/>
                    <a:lstStyle/>
                    <a:p>
                      <a:r>
                        <a:rPr lang="en-US" sz="1400" dirty="0"/>
                        <a:t>Very</a:t>
                      </a:r>
                      <a:r>
                        <a:rPr lang="en-US" sz="1400" baseline="0" dirty="0"/>
                        <a:t> much                                 Not at all   </a:t>
                      </a:r>
                    </a:p>
                    <a:p>
                      <a:r>
                        <a:rPr lang="en-US" sz="1400" baseline="0" dirty="0"/>
                        <a:t>like us                                        like us</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a:t>Implication</a:t>
                      </a:r>
                    </a:p>
                  </a:txBody>
                  <a:tcPr/>
                </a:tc>
                <a:extLst>
                  <a:ext uri="{0D108BD9-81ED-4DB2-BD59-A6C34878D82A}">
                    <a16:rowId xmlns:a16="http://schemas.microsoft.com/office/drawing/2014/main" val="10000"/>
                  </a:ext>
                </a:extLst>
              </a:tr>
              <a:tr h="370840">
                <a:tc>
                  <a:txBody>
                    <a:bodyPr/>
                    <a:lstStyle/>
                    <a:p>
                      <a:pPr algn="ctr"/>
                      <a:r>
                        <a:rPr lang="en-US" sz="1600" dirty="0"/>
                        <a:t>xxxx</a:t>
                      </a:r>
                    </a:p>
                  </a:txBody>
                  <a:tcPr anchor="ctr"/>
                </a:tc>
                <a:tc>
                  <a:txBody>
                    <a:bodyPr/>
                    <a:lstStyle/>
                    <a:p>
                      <a:pPr algn="ctr"/>
                      <a:r>
                        <a:rPr lang="en-US" sz="1600" dirty="0"/>
                        <a:t>xxxx</a:t>
                      </a:r>
                    </a:p>
                  </a:txBody>
                  <a:tcPr anchor="ctr"/>
                </a:tc>
                <a:tc>
                  <a:txBody>
                    <a:bodyPr/>
                    <a:lstStyle/>
                    <a:p>
                      <a:endParaRPr lang="en-US" sz="1600" dirty="0"/>
                    </a:p>
                  </a:txBody>
                  <a:tcPr anchor="ctr"/>
                </a:tc>
                <a:tc>
                  <a:txBody>
                    <a:bodyPr/>
                    <a:lstStyle/>
                    <a:p>
                      <a:endParaRPr lang="en-US" sz="1600" dirty="0"/>
                    </a:p>
                  </a:txBody>
                  <a:tcPr anchor="ctr"/>
                </a:tc>
                <a:tc>
                  <a:txBody>
                    <a:bodyPr/>
                    <a:lstStyle/>
                    <a:p>
                      <a:endParaRPr lang="en-US" sz="1600" dirty="0"/>
                    </a:p>
                  </a:txBody>
                  <a:tcPr anchor="ctr"/>
                </a:tc>
                <a:tc>
                  <a:txBody>
                    <a:bodyPr/>
                    <a:lstStyle/>
                    <a:p>
                      <a:endParaRPr lang="en-US" sz="1600" dirty="0"/>
                    </a:p>
                  </a:txBody>
                  <a:tcPr anchor="ctr"/>
                </a:tc>
                <a:tc>
                  <a:txBody>
                    <a:bodyPr/>
                    <a:lstStyle/>
                    <a:p>
                      <a:r>
                        <a:rPr lang="en-US" sz="1600" dirty="0"/>
                        <a:t>Consensus:  A strength to be recognized and nurtured</a:t>
                      </a:r>
                      <a:endParaRPr lang="en-US" sz="1600" b="1" i="1" dirty="0">
                        <a:solidFill>
                          <a:srgbClr val="00418D"/>
                        </a:solidFill>
                      </a:endParaRPr>
                    </a:p>
                  </a:txBody>
                  <a:tcPr/>
                </a:tc>
                <a:extLst>
                  <a:ext uri="{0D108BD9-81ED-4DB2-BD59-A6C34878D82A}">
                    <a16:rowId xmlns:a16="http://schemas.microsoft.com/office/drawing/2014/main" val="10001"/>
                  </a:ext>
                </a:extLst>
              </a:tr>
              <a:tr h="370840">
                <a:tc>
                  <a:txBody>
                    <a:bodyPr/>
                    <a:lstStyle/>
                    <a:p>
                      <a:pPr algn="ctr"/>
                      <a:r>
                        <a:rPr lang="en-US" sz="1600" dirty="0"/>
                        <a:t> </a:t>
                      </a:r>
                    </a:p>
                  </a:txBody>
                  <a:tcPr anchor="ctr"/>
                </a:tc>
                <a:tc>
                  <a:txBody>
                    <a:bodyPr/>
                    <a:lstStyle/>
                    <a:p>
                      <a:endParaRPr lang="en-US" sz="1600" dirty="0"/>
                    </a:p>
                  </a:txBody>
                  <a:tcPr anchor="ctr"/>
                </a:tc>
                <a:tc>
                  <a:txBody>
                    <a:bodyPr/>
                    <a:lstStyle/>
                    <a:p>
                      <a:endParaRPr lang="en-US" sz="1600" dirty="0"/>
                    </a:p>
                  </a:txBody>
                  <a:tcPr anchor="ctr"/>
                </a:tc>
                <a:tc>
                  <a:txBody>
                    <a:bodyPr/>
                    <a:lstStyle/>
                    <a:p>
                      <a:endParaRPr lang="en-US" sz="1600" dirty="0"/>
                    </a:p>
                  </a:txBody>
                  <a:tcPr anchor="ctr"/>
                </a:tc>
                <a:tc>
                  <a:txBody>
                    <a:bodyPr/>
                    <a:lstStyle/>
                    <a:p>
                      <a:pPr algn="ctr"/>
                      <a:r>
                        <a:rPr lang="en-US" sz="1600" dirty="0"/>
                        <a:t>xxx</a:t>
                      </a:r>
                    </a:p>
                  </a:txBody>
                  <a:tcPr anchor="ctr"/>
                </a:tc>
                <a:tc>
                  <a:txBody>
                    <a:bodyPr/>
                    <a:lstStyle/>
                    <a:p>
                      <a:pPr algn="ctr"/>
                      <a:r>
                        <a:rPr lang="en-US" sz="1600" dirty="0"/>
                        <a:t>xxxx</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Consensus:  A weakness to be examined</a:t>
                      </a:r>
                      <a:r>
                        <a:rPr lang="en-US" sz="1600" baseline="0" dirty="0"/>
                        <a:t> and </a:t>
                      </a:r>
                      <a:r>
                        <a:rPr lang="en-US" sz="1600" dirty="0"/>
                        <a:t>corrected</a:t>
                      </a:r>
                      <a:endParaRPr lang="en-US" sz="1600" b="1" i="1" dirty="0">
                        <a:solidFill>
                          <a:srgbClr val="00418D"/>
                        </a:solidFill>
                      </a:endParaRPr>
                    </a:p>
                  </a:txBody>
                  <a:tcPr/>
                </a:tc>
                <a:extLst>
                  <a:ext uri="{0D108BD9-81ED-4DB2-BD59-A6C34878D82A}">
                    <a16:rowId xmlns:a16="http://schemas.microsoft.com/office/drawing/2014/main" val="10002"/>
                  </a:ext>
                </a:extLst>
              </a:tr>
              <a:tr h="370840">
                <a:tc>
                  <a:txBody>
                    <a:bodyPr/>
                    <a:lstStyle/>
                    <a:p>
                      <a:pPr algn="ctr"/>
                      <a:r>
                        <a:rPr lang="en-US" sz="1600" dirty="0"/>
                        <a:t> x</a:t>
                      </a:r>
                    </a:p>
                  </a:txBody>
                  <a:tcPr anchor="ctr"/>
                </a:tc>
                <a:tc>
                  <a:txBody>
                    <a:bodyPr/>
                    <a:lstStyle/>
                    <a:p>
                      <a:pPr algn="ctr"/>
                      <a:r>
                        <a:rPr lang="en-US" sz="1600" dirty="0"/>
                        <a:t>xx</a:t>
                      </a:r>
                    </a:p>
                  </a:txBody>
                  <a:tcPr anchor="ctr"/>
                </a:tc>
                <a:tc>
                  <a:txBody>
                    <a:bodyPr/>
                    <a:lstStyle/>
                    <a:p>
                      <a:pPr algn="ctr"/>
                      <a:r>
                        <a:rPr lang="en-US" sz="1600" dirty="0"/>
                        <a:t>x</a:t>
                      </a:r>
                    </a:p>
                  </a:txBody>
                  <a:tcPr anchor="ctr"/>
                </a:tc>
                <a:tc>
                  <a:txBody>
                    <a:bodyPr/>
                    <a:lstStyle/>
                    <a:p>
                      <a:pPr algn="ctr"/>
                      <a:r>
                        <a:rPr lang="en-US" sz="1600" dirty="0"/>
                        <a:t>x</a:t>
                      </a:r>
                    </a:p>
                  </a:txBody>
                  <a:tcPr anchor="ctr"/>
                </a:tc>
                <a:tc>
                  <a:txBody>
                    <a:bodyPr/>
                    <a:lstStyle/>
                    <a:p>
                      <a:pPr algn="ctr"/>
                      <a:r>
                        <a:rPr lang="en-US" sz="1600" dirty="0"/>
                        <a:t>xx</a:t>
                      </a:r>
                    </a:p>
                  </a:txBody>
                  <a:tcPr anchor="ctr"/>
                </a:tc>
                <a:tc>
                  <a:txBody>
                    <a:bodyPr/>
                    <a:lstStyle/>
                    <a:p>
                      <a:pPr algn="ctr"/>
                      <a:r>
                        <a:rPr lang="en-US" sz="1600" dirty="0"/>
                        <a:t>x</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Distributed response:  A bad item / Different understandings</a:t>
                      </a:r>
                      <a:r>
                        <a:rPr lang="en-US" sz="1600" baseline="0" dirty="0"/>
                        <a:t> / Different experiences as a member of the board. A response to be diagnosed and  cause corrected.</a:t>
                      </a:r>
                      <a:r>
                        <a:rPr lang="en-US" sz="1600" dirty="0"/>
                        <a:t>	</a:t>
                      </a:r>
                      <a:endParaRPr lang="en-US" sz="1600" b="1" dirty="0">
                        <a:solidFill>
                          <a:srgbClr val="00418D"/>
                        </a:solidFill>
                      </a:endParaRPr>
                    </a:p>
                  </a:txBody>
                  <a:tcPr/>
                </a:tc>
                <a:extLst>
                  <a:ext uri="{0D108BD9-81ED-4DB2-BD59-A6C34878D82A}">
                    <a16:rowId xmlns:a16="http://schemas.microsoft.com/office/drawing/2014/main" val="10003"/>
                  </a:ext>
                </a:extLst>
              </a:tr>
              <a:tr h="370840">
                <a:tc>
                  <a:txBody>
                    <a:bodyPr/>
                    <a:lstStyle/>
                    <a:p>
                      <a:pPr algn="ctr"/>
                      <a:r>
                        <a:rPr lang="en-US" sz="1600" dirty="0"/>
                        <a:t>xxxx</a:t>
                      </a:r>
                    </a:p>
                  </a:txBody>
                  <a:tcPr anchor="ctr"/>
                </a:tc>
                <a:tc>
                  <a:txBody>
                    <a:bodyPr/>
                    <a:lstStyle/>
                    <a:p>
                      <a:pPr algn="ctr"/>
                      <a:r>
                        <a:rPr lang="en-US" sz="1600" dirty="0"/>
                        <a:t> </a:t>
                      </a:r>
                    </a:p>
                  </a:txBody>
                  <a:tcPr anchor="ctr"/>
                </a:tc>
                <a:tc>
                  <a:txBody>
                    <a:bodyPr/>
                    <a:lstStyle/>
                    <a:p>
                      <a:pPr algn="ctr"/>
                      <a:r>
                        <a:rPr lang="en-US" sz="1600" dirty="0"/>
                        <a:t> </a:t>
                      </a:r>
                    </a:p>
                  </a:txBody>
                  <a:tcPr anchor="ctr"/>
                </a:tc>
                <a:tc>
                  <a:txBody>
                    <a:bodyPr/>
                    <a:lstStyle/>
                    <a:p>
                      <a:pPr algn="ctr"/>
                      <a:r>
                        <a:rPr lang="en-US" sz="1600" dirty="0"/>
                        <a:t> </a:t>
                      </a:r>
                    </a:p>
                  </a:txBody>
                  <a:tcPr anchor="ctr"/>
                </a:tc>
                <a:tc>
                  <a:txBody>
                    <a:bodyPr/>
                    <a:lstStyle/>
                    <a:p>
                      <a:pPr algn="ctr"/>
                      <a:r>
                        <a:rPr lang="en-US" sz="1600" dirty="0"/>
                        <a:t> </a:t>
                      </a:r>
                    </a:p>
                  </a:txBody>
                  <a:tcPr anchor="ctr"/>
                </a:tc>
                <a:tc>
                  <a:txBody>
                    <a:bodyPr/>
                    <a:lstStyle/>
                    <a:p>
                      <a:pPr algn="ctr"/>
                      <a:r>
                        <a:rPr lang="en-US" sz="1600" dirty="0"/>
                        <a:t>xxxx</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Bifurcated response: Widely</a:t>
                      </a:r>
                      <a:r>
                        <a:rPr lang="en-US" sz="1600" baseline="0" dirty="0"/>
                        <a:t> divergent understandings / A secondary, symbolic, or symptomatic item reflecting a values dispute. A response to be diagnosed and the root cause examined and resolved.</a:t>
                      </a:r>
                      <a:endParaRPr lang="en-US" sz="1600" b="1" i="1" dirty="0">
                        <a:solidFill>
                          <a:srgbClr val="00418D"/>
                        </a:solidFill>
                      </a:endParaRPr>
                    </a:p>
                  </a:txBody>
                  <a:tcPr/>
                </a:tc>
                <a:extLst>
                  <a:ext uri="{0D108BD9-81ED-4DB2-BD59-A6C34878D82A}">
                    <a16:rowId xmlns:a16="http://schemas.microsoft.com/office/drawing/2014/main" val="10004"/>
                  </a:ext>
                </a:extLst>
              </a:tr>
              <a:tr h="370840">
                <a:tc>
                  <a:txBody>
                    <a:bodyPr/>
                    <a:lstStyle/>
                    <a:p>
                      <a:pPr algn="ctr"/>
                      <a:r>
                        <a:rPr lang="en-US" sz="1600" dirty="0"/>
                        <a:t>xxxx</a:t>
                      </a:r>
                    </a:p>
                  </a:txBody>
                  <a:tcPr anchor="ctr"/>
                </a:tc>
                <a:tc>
                  <a:txBody>
                    <a:bodyPr/>
                    <a:lstStyle/>
                    <a:p>
                      <a:pPr algn="ctr"/>
                      <a:r>
                        <a:rPr lang="en-US" sz="1600" dirty="0"/>
                        <a:t>xxx</a:t>
                      </a:r>
                    </a:p>
                  </a:txBody>
                  <a:tcPr anchor="ctr"/>
                </a:tc>
                <a:tc>
                  <a:txBody>
                    <a:bodyPr/>
                    <a:lstStyle/>
                    <a:p>
                      <a:pPr algn="ctr"/>
                      <a:r>
                        <a:rPr lang="en-US" sz="1600" dirty="0"/>
                        <a:t> </a:t>
                      </a:r>
                    </a:p>
                  </a:txBody>
                  <a:tcPr anchor="ctr"/>
                </a:tc>
                <a:tc>
                  <a:txBody>
                    <a:bodyPr/>
                    <a:lstStyle/>
                    <a:p>
                      <a:pPr algn="ctr"/>
                      <a:r>
                        <a:rPr lang="en-US" sz="1600" dirty="0"/>
                        <a:t> </a:t>
                      </a:r>
                    </a:p>
                  </a:txBody>
                  <a:tcPr anchor="ctr"/>
                </a:tc>
                <a:tc>
                  <a:txBody>
                    <a:bodyPr/>
                    <a:lstStyle/>
                    <a:p>
                      <a:pPr algn="ctr"/>
                      <a:r>
                        <a:rPr lang="en-US" sz="1600" dirty="0"/>
                        <a:t> </a:t>
                      </a:r>
                    </a:p>
                  </a:txBody>
                  <a:tcPr anchor="ctr"/>
                </a:tc>
                <a:tc>
                  <a:txBody>
                    <a:bodyPr/>
                    <a:lstStyle/>
                    <a:p>
                      <a:pPr algn="ctr"/>
                      <a:r>
                        <a:rPr lang="en-US" sz="1600" dirty="0"/>
                        <a:t>x</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An outlying</a:t>
                      </a:r>
                      <a:r>
                        <a:rPr lang="en-US" sz="1600" baseline="0" dirty="0"/>
                        <a:t> response</a:t>
                      </a:r>
                      <a:r>
                        <a:rPr lang="en-US" sz="1600" dirty="0"/>
                        <a:t>:</a:t>
                      </a:r>
                      <a:r>
                        <a:rPr lang="en-US" sz="1600" baseline="0" dirty="0"/>
                        <a:t> Different understanding / different experience elsewhere.  A response to be understood and considered for potential to improve process.</a:t>
                      </a:r>
                      <a:endParaRPr lang="en-US" sz="1600" b="1" i="1" dirty="0">
                        <a:solidFill>
                          <a:srgbClr val="00418D"/>
                        </a:solidFill>
                      </a:endParaRPr>
                    </a:p>
                  </a:txBody>
                  <a:tcPr/>
                </a:tc>
                <a:extLst>
                  <a:ext uri="{0D108BD9-81ED-4DB2-BD59-A6C34878D82A}">
                    <a16:rowId xmlns:a16="http://schemas.microsoft.com/office/drawing/2014/main" val="10005"/>
                  </a:ext>
                </a:extLst>
              </a:tr>
            </a:tbl>
          </a:graphicData>
        </a:graphic>
      </p:graphicFrame>
      <p:cxnSp>
        <p:nvCxnSpPr>
          <p:cNvPr id="4" name="Straight Arrow Connector 3"/>
          <p:cNvCxnSpPr/>
          <p:nvPr/>
        </p:nvCxnSpPr>
        <p:spPr>
          <a:xfrm>
            <a:off x="1436909" y="1501814"/>
            <a:ext cx="878774" cy="0"/>
          </a:xfrm>
          <a:prstGeom prst="straightConnector1">
            <a:avLst/>
          </a:prstGeom>
          <a:ln>
            <a:solidFill>
              <a:schemeClr val="accent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33450" y="277376"/>
            <a:ext cx="8229600" cy="910153"/>
          </a:xfrm>
          <a:prstGeom prst="rect">
            <a:avLst/>
          </a:prstGeom>
        </p:spPr>
        <p:txBody>
          <a:bodyPr/>
          <a:lstStyle>
            <a:lvl1pPr algn="ctr" defTabSz="457200" rtl="0" eaLnBrk="0" fontAlgn="base" hangingPunct="0">
              <a:spcBef>
                <a:spcPct val="0"/>
              </a:spcBef>
              <a:spcAft>
                <a:spcPct val="0"/>
              </a:spcAft>
              <a:defRPr sz="4400" kern="1200">
                <a:solidFill>
                  <a:srgbClr val="00418D"/>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418D"/>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dirty="0">
                <a:solidFill>
                  <a:schemeClr val="accent1">
                    <a:lumMod val="90000"/>
                    <a:lumOff val="10000"/>
                  </a:schemeClr>
                </a:solidFill>
              </a:rPr>
              <a:t>Interpretation</a:t>
            </a:r>
          </a:p>
        </p:txBody>
      </p:sp>
      <p:sp>
        <p:nvSpPr>
          <p:cNvPr id="3" name="TextBox 2"/>
          <p:cNvSpPr txBox="1"/>
          <p:nvPr/>
        </p:nvSpPr>
        <p:spPr>
          <a:xfrm>
            <a:off x="1235023" y="5681744"/>
            <a:ext cx="7085594" cy="338554"/>
          </a:xfrm>
          <a:prstGeom prst="rect">
            <a:avLst/>
          </a:prstGeom>
          <a:noFill/>
        </p:spPr>
        <p:txBody>
          <a:bodyPr wrap="none" rtlCol="0">
            <a:spAutoFit/>
          </a:bodyPr>
          <a:lstStyle/>
          <a:p>
            <a:r>
              <a:rPr lang="en-US" sz="1600" i="1" dirty="0"/>
              <a:t>Note: Means, medians and modes can be useful but are usually insufficient*</a:t>
            </a:r>
          </a:p>
        </p:txBody>
      </p:sp>
    </p:spTree>
    <p:extLst>
      <p:ext uri="{BB962C8B-B14F-4D97-AF65-F5344CB8AC3E}">
        <p14:creationId xmlns:p14="http://schemas.microsoft.com/office/powerpoint/2010/main" val="171020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7504" y="2"/>
            <a:ext cx="8724900" cy="628837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4C4C4C"/>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rgbClr val="4C4C4C"/>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4C4C4C"/>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4C4C4C"/>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4C4C4C"/>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Tx/>
              <a:buNone/>
              <a:defRPr/>
            </a:pPr>
            <a:r>
              <a:rPr lang="en-US" sz="1200" b="1" dirty="0"/>
              <a:t> </a:t>
            </a:r>
          </a:p>
          <a:p>
            <a:pPr algn="ctr" eaLnBrk="1" hangingPunct="1">
              <a:lnSpc>
                <a:spcPct val="80000"/>
              </a:lnSpc>
              <a:buFontTx/>
              <a:buNone/>
              <a:defRPr/>
            </a:pPr>
            <a:r>
              <a:rPr lang="en-US" sz="2400" b="1" dirty="0">
                <a:solidFill>
                  <a:srgbClr val="002060"/>
                </a:solidFill>
              </a:rPr>
              <a:t>Glenn Tecker</a:t>
            </a:r>
          </a:p>
          <a:p>
            <a:pPr algn="ctr" eaLnBrk="1" hangingPunct="1">
              <a:lnSpc>
                <a:spcPct val="80000"/>
              </a:lnSpc>
              <a:buFontTx/>
              <a:buNone/>
              <a:defRPr/>
            </a:pPr>
            <a:endParaRPr lang="en-US" sz="800" dirty="0"/>
          </a:p>
          <a:p>
            <a:pPr marL="0" indent="0">
              <a:buNone/>
            </a:pPr>
            <a:r>
              <a:rPr lang="en-US" sz="1100" dirty="0"/>
              <a:t>Glenn Tecker is Chairman and Co-CEO of Tecker International, LLC, a multinational consulting practice that has completed projects for over 2000 groups in the U.S., Europe, Canada, Asia, Scandinavia, Mexico, and Central America.</a:t>
            </a:r>
          </a:p>
          <a:p>
            <a:pPr marL="0" indent="0">
              <a:buNone/>
            </a:pPr>
            <a:endParaRPr lang="en-US" sz="800" dirty="0"/>
          </a:p>
          <a:p>
            <a:pPr marL="0" indent="0">
              <a:buNone/>
            </a:pPr>
            <a:r>
              <a:rPr lang="en-US" sz="1100" dirty="0"/>
              <a:t>Glenn is widely acknowledged as one of the world’s foremost experts on leadership and strategy. Having worked in an executive capacity with businesses, public agencies, and non-profit organizations, he has also served as a board member for several non-profit and for-profit organizations. Glenn’s particular expertise in the areas of governance, program strategy, organizational design, research analysis and presentation skills will be critical to the effort. Some highlights of his accomplishments include: </a:t>
            </a:r>
          </a:p>
          <a:p>
            <a:r>
              <a:rPr lang="en-US" sz="1100" dirty="0"/>
              <a:t>Guiding National Collegiate Athletic Association [NCAA] member and staff leadership of the through a participative and transparent process that redefined the organization's core purpose and values, developed vision-based strategy and action plans, and realigned the NCAA's priorities to lead a re-focusing of the university athletic experience for the 21st Century. </a:t>
            </a:r>
          </a:p>
          <a:p>
            <a:r>
              <a:rPr lang="en-US" sz="1100" dirty="0"/>
              <a:t>Developing new organizational, program, and operational strategy with the United States Green Building Council [USGBC] to provide innovative solutions to global ecological concerns in order to successfully navigate a period of multiple opportunities, complex demands and rapid growth. </a:t>
            </a:r>
          </a:p>
          <a:p>
            <a:r>
              <a:rPr lang="en-US" sz="1100" dirty="0"/>
              <a:t>Designing and conducting an institute for an international philanthropic organization to train representatives from 10 Asian nations with a tradition of conflict.</a:t>
            </a:r>
          </a:p>
          <a:p>
            <a:r>
              <a:rPr lang="en-US" sz="1100" dirty="0"/>
              <a:t>Devising strategy and developing competencies with school districts, educational agencies, and school board and teacher associations working to improve teaching, learning, and organization.</a:t>
            </a:r>
          </a:p>
          <a:p>
            <a:r>
              <a:rPr lang="en-US" sz="1100" dirty="0"/>
              <a:t>Assisting the United States Environmental Protection Agency, the American Water Works Association, the Technical Institute of the Pulp and Paper Industry and other environmental advocacy organizations to foster global use of technologies that contribute to quality of life.</a:t>
            </a:r>
          </a:p>
          <a:p>
            <a:r>
              <a:rPr lang="en-US" sz="1100" dirty="0"/>
              <a:t>Facilitating planning activities of information, telecommunications and entertainment related organizations in high technology industries challenged by tough competition and constant dramatic change.</a:t>
            </a:r>
          </a:p>
          <a:p>
            <a:r>
              <a:rPr lang="en-US" sz="1100" dirty="0"/>
              <a:t>Supporting research and program planning efforts of agricultural organizations addressing complex issues related to food safety, industry prosperity, and shifts in the demography and economics of agriculture.</a:t>
            </a:r>
            <a:endParaRPr lang="en-US" sz="1100" b="1" u="sng" dirty="0"/>
          </a:p>
          <a:p>
            <a:pPr marL="0" indent="0">
              <a:buNone/>
            </a:pPr>
            <a:endParaRPr lang="en-US" sz="800" dirty="0"/>
          </a:p>
          <a:p>
            <a:pPr marL="0" indent="0">
              <a:buNone/>
            </a:pPr>
            <a:r>
              <a:rPr lang="en-US" sz="1100" dirty="0"/>
              <a:t>Glenn is also the co-author of three best-selling books – The Will to Govern Well:  Knowledge, Trust and Nimbleness; Building a Knowledge-Based Culture: Using 21st Century Work and Decision-Making Systems in Associations; and Successful Association Leadership: Dimensions of 21st Century Competency for the CEO. He currently serves as vice chair of the Board of Guide Dogs for the Blind Foundation and America’s Vet Dogs in NY. He formerly served as Board Chair of New Hope Academy – a nonprofit multi-campus nontraditional alternative school in Pa. In 1998, Glenn was honored as the recipient of ASAE’s Academy of Leaders Award - the highest possible recognition awarded by ASAE’s Board of Directors to professionals making a lasting contribution to the field..</a:t>
            </a:r>
          </a:p>
        </p:txBody>
      </p:sp>
    </p:spTree>
    <p:extLst>
      <p:ext uri="{BB962C8B-B14F-4D97-AF65-F5344CB8AC3E}">
        <p14:creationId xmlns:p14="http://schemas.microsoft.com/office/powerpoint/2010/main" val="1317858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1" y="199414"/>
            <a:ext cx="8584019" cy="592338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4C4C4C"/>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rgbClr val="4C4C4C"/>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4C4C4C"/>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4C4C4C"/>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4C4C4C"/>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Tx/>
              <a:buNone/>
              <a:defRPr/>
            </a:pPr>
            <a:r>
              <a:rPr lang="en-US" sz="2400" dirty="0">
                <a:solidFill>
                  <a:srgbClr val="002060"/>
                </a:solidFill>
              </a:rPr>
              <a:t>About Tecker International, LLC</a:t>
            </a:r>
          </a:p>
          <a:p>
            <a:pPr marL="0" indent="0">
              <a:buNone/>
            </a:pPr>
            <a:r>
              <a:rPr lang="en-US" sz="1060" dirty="0"/>
              <a:t>For more than 30 years, Tecker International (LLC) has helped thousands of clients meet goals, impact lives and change the world. TI is a client-focused, mission-driven international consulting practice offering a broad range of services tailored to fit our clients’ unique needs. In partnership with our clients, we identify opportunities, overcome challenges and create structures and processes nimble enough to adapt to environments of rapid change. Our knowledge-based, outcomes-oriented approach has helped to transform associations, not-for-profit organizations, institutions and businesses of all kinds.</a:t>
            </a:r>
          </a:p>
          <a:p>
            <a:pPr marL="0" indent="0">
              <a:buNone/>
            </a:pPr>
            <a:r>
              <a:rPr lang="en-US" sz="1060" dirty="0"/>
              <a:t> </a:t>
            </a:r>
          </a:p>
          <a:p>
            <a:pPr marL="0" indent="0">
              <a:buNone/>
            </a:pPr>
            <a:r>
              <a:rPr lang="en-US" sz="1060" dirty="0"/>
              <a:t>The collective competencies of the Tecker team enable us to provide the talent, skills and expertise to achieve the goals of each of our clients. Drawing on the firm’s knowledge base and experiential resources, we employ a friendly, collaborative approach to empower organizations to succeed. In additional to being expert strategists, skillful facilitators and subject-matter experts, Tecker consultants are also top-notch educators who are always willing to share fresh ideas and proven methods of success. When you engage with Tecker, you choose a team of friendly, responsive, respected professionals, with extensive knowledge of personal and organizational dynamics. Their passion and enthusiasm inspires and motivates leaders to act and tackle challenges head on. </a:t>
            </a:r>
          </a:p>
          <a:p>
            <a:pPr marL="0" indent="0">
              <a:buNone/>
            </a:pPr>
            <a:r>
              <a:rPr lang="en-US" sz="1060" dirty="0"/>
              <a:t> </a:t>
            </a:r>
          </a:p>
          <a:p>
            <a:pPr marL="0" indent="0">
              <a:buNone/>
            </a:pPr>
            <a:r>
              <a:rPr lang="en-US" sz="1060" dirty="0"/>
              <a:t>TI specializes in managing change, strategic planning, governance remodeling, repositioning companies and programs, strategic alliances and consolidations, market and member research, executive coaching, parliamentary procedure and a variety of other disciplines. We offer in-depth subject matter knowledge of specific industries, businesses and professions. TI builds a sustaining culture of innovation to support an organization’s ability not only to survive but to thrive. Our clients return to us again and again because they experience the measurable, positive outcomes our knowledge-based strategic thinking and planning creates. We guide volunteer and staff leaders to lead with confidence and clarity. </a:t>
            </a:r>
          </a:p>
          <a:p>
            <a:pPr marL="0" indent="0">
              <a:buNone/>
            </a:pPr>
            <a:r>
              <a:rPr lang="en-US" sz="1060" dirty="0"/>
              <a:t> </a:t>
            </a:r>
          </a:p>
          <a:p>
            <a:pPr marL="0" indent="0">
              <a:buNone/>
            </a:pPr>
            <a:r>
              <a:rPr lang="en-US" sz="1060" dirty="0"/>
              <a:t>With so many consultants to choose from, what factors set the Tecker team apart? </a:t>
            </a:r>
          </a:p>
          <a:p>
            <a:r>
              <a:rPr lang="en-US" sz="1060" dirty="0"/>
              <a:t>We are committed to superior thinking achieved by a team that is constantly learning and sharing through client engagements, original research, full community participation and by serving as faculty for the ASAE CEO Symposium.</a:t>
            </a:r>
          </a:p>
          <a:p>
            <a:r>
              <a:rPr lang="en-US" sz="1060" dirty="0"/>
              <a:t>We listen to our clients and their needs are our priority.</a:t>
            </a:r>
          </a:p>
          <a:p>
            <a:r>
              <a:rPr lang="en-US" sz="1060" dirty="0"/>
              <a:t>For each engagement, we build a shared vision of the future based on knowledge, not opinion.</a:t>
            </a:r>
          </a:p>
          <a:p>
            <a:r>
              <a:rPr lang="en-US" sz="1060" dirty="0"/>
              <a:t>We provide practical tools to achieve the shared vision of the future.</a:t>
            </a:r>
          </a:p>
          <a:p>
            <a:r>
              <a:rPr lang="en-US" sz="1060" dirty="0"/>
              <a:t>We ensure implementation by including all key stakeholders in building and supporting change.</a:t>
            </a:r>
          </a:p>
          <a:p>
            <a:r>
              <a:rPr lang="en-US" sz="1060" dirty="0"/>
              <a:t>We understand that there are no best practices, only good practices customized to the unique needs and cultures of each of our clients.</a:t>
            </a:r>
          </a:p>
          <a:p>
            <a:r>
              <a:rPr lang="en-US" sz="1060" dirty="0"/>
              <a:t>We develop successful volunteer/staff teams based on their unique roles and their importance to the success of the organization.</a:t>
            </a:r>
          </a:p>
          <a:p>
            <a:r>
              <a:rPr lang="en-US" sz="1060" dirty="0"/>
              <a:t>We help staff create plans for communication, action and evaluation to ensure successful follow through on decisions made.</a:t>
            </a:r>
          </a:p>
          <a:p>
            <a:r>
              <a:rPr lang="en-US" sz="1060" dirty="0"/>
              <a:t>We have a genuine love of what we do, and a deep appreciation of the value diverse perspectives bring to analytic and creative discussions. </a:t>
            </a:r>
          </a:p>
          <a:p>
            <a:pPr marL="0" indent="0">
              <a:buNone/>
            </a:pPr>
            <a:r>
              <a:rPr lang="en-US" sz="1100" dirty="0"/>
              <a:t> </a:t>
            </a:r>
          </a:p>
        </p:txBody>
      </p:sp>
    </p:spTree>
    <p:extLst>
      <p:ext uri="{BB962C8B-B14F-4D97-AF65-F5344CB8AC3E}">
        <p14:creationId xmlns:p14="http://schemas.microsoft.com/office/powerpoint/2010/main" val="3293530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49BA-A31A-4E53-BF8D-69A075BC0725}"/>
              </a:ext>
            </a:extLst>
          </p:cNvPr>
          <p:cNvSpPr>
            <a:spLocks noGrp="1"/>
          </p:cNvSpPr>
          <p:nvPr>
            <p:ph type="title"/>
          </p:nvPr>
        </p:nvSpPr>
        <p:spPr>
          <a:xfrm>
            <a:off x="457200" y="-134897"/>
            <a:ext cx="8229600" cy="1143000"/>
          </a:xfrm>
        </p:spPr>
        <p:txBody>
          <a:bodyPr>
            <a:normAutofit/>
          </a:bodyPr>
          <a:lstStyle/>
          <a:p>
            <a:r>
              <a:rPr lang="en-US" sz="4000" dirty="0">
                <a:solidFill>
                  <a:srgbClr val="3A8B46"/>
                </a:solidFill>
              </a:rPr>
              <a:t>Associations Today</a:t>
            </a:r>
          </a:p>
        </p:txBody>
      </p:sp>
      <p:sp>
        <p:nvSpPr>
          <p:cNvPr id="3" name="Content Placeholder 2">
            <a:extLst>
              <a:ext uri="{FF2B5EF4-FFF2-40B4-BE49-F238E27FC236}">
                <a16:creationId xmlns:a16="http://schemas.microsoft.com/office/drawing/2014/main" id="{186A4B8C-CAC3-49D8-A924-12D1FB82F28A}"/>
              </a:ext>
            </a:extLst>
          </p:cNvPr>
          <p:cNvSpPr>
            <a:spLocks noGrp="1"/>
          </p:cNvSpPr>
          <p:nvPr>
            <p:ph sz="quarter" idx="12"/>
          </p:nvPr>
        </p:nvSpPr>
        <p:spPr>
          <a:xfrm>
            <a:off x="457200" y="874046"/>
            <a:ext cx="8229600" cy="5272111"/>
          </a:xfrm>
        </p:spPr>
        <p:txBody>
          <a:bodyPr anchor="t" anchorCtr="1">
            <a:normAutofit fontScale="92500"/>
          </a:bodyPr>
          <a:lstStyle/>
          <a:p>
            <a:pPr>
              <a:buFont typeface="Wingdings" panose="05000000000000000000" pitchFamily="2" charset="2"/>
              <a:buChar char="q"/>
            </a:pPr>
            <a:r>
              <a:rPr lang="en-US" sz="3200" dirty="0">
                <a:solidFill>
                  <a:schemeClr val="tx1"/>
                </a:solidFill>
              </a:rPr>
              <a:t>Maintaining focus on mission </a:t>
            </a:r>
          </a:p>
          <a:p>
            <a:pPr>
              <a:buFont typeface="Wingdings" panose="05000000000000000000" pitchFamily="2" charset="2"/>
              <a:buChar char="q"/>
            </a:pPr>
            <a:r>
              <a:rPr lang="en-US" sz="3200" dirty="0">
                <a:solidFill>
                  <a:schemeClr val="tx1"/>
                </a:solidFill>
              </a:rPr>
              <a:t>Providing hope and future vision </a:t>
            </a:r>
          </a:p>
          <a:p>
            <a:pPr>
              <a:buFont typeface="Wingdings" panose="05000000000000000000" pitchFamily="2" charset="2"/>
              <a:buChar char="q"/>
            </a:pPr>
            <a:r>
              <a:rPr lang="en-US" sz="3200" dirty="0">
                <a:solidFill>
                  <a:schemeClr val="tx1"/>
                </a:solidFill>
              </a:rPr>
              <a:t>Reassessing priorities</a:t>
            </a:r>
          </a:p>
          <a:p>
            <a:pPr>
              <a:lnSpc>
                <a:spcPct val="100000"/>
              </a:lnSpc>
              <a:buFont typeface="Wingdings" panose="05000000000000000000" pitchFamily="2" charset="2"/>
              <a:buChar char="q"/>
            </a:pPr>
            <a:r>
              <a:rPr lang="en-US" sz="3200" dirty="0">
                <a:solidFill>
                  <a:schemeClr val="tx1"/>
                </a:solidFill>
              </a:rPr>
              <a:t>Responding to racial injustice </a:t>
            </a:r>
          </a:p>
          <a:p>
            <a:pPr>
              <a:buFont typeface="Wingdings" panose="05000000000000000000" pitchFamily="2" charset="2"/>
              <a:buChar char="q"/>
            </a:pPr>
            <a:r>
              <a:rPr lang="en-US" sz="3200" dirty="0">
                <a:solidFill>
                  <a:schemeClr val="tx1"/>
                </a:solidFill>
              </a:rPr>
              <a:t>Redesigning delivery models and customer experiences</a:t>
            </a:r>
          </a:p>
          <a:p>
            <a:pPr>
              <a:buFont typeface="Wingdings" panose="05000000000000000000" pitchFamily="2" charset="2"/>
              <a:buChar char="q"/>
            </a:pPr>
            <a:r>
              <a:rPr lang="en-US" sz="3200" dirty="0">
                <a:solidFill>
                  <a:schemeClr val="tx1"/>
                </a:solidFill>
              </a:rPr>
              <a:t>Investing reserves and changing financial models</a:t>
            </a:r>
          </a:p>
          <a:p>
            <a:pPr>
              <a:lnSpc>
                <a:spcPct val="100000"/>
              </a:lnSpc>
              <a:buSzPct val="100000"/>
              <a:buFont typeface="Wingdings" panose="05000000000000000000" pitchFamily="2" charset="2"/>
              <a:buChar char="q"/>
            </a:pPr>
            <a:r>
              <a:rPr lang="en-US" sz="3200" dirty="0">
                <a:solidFill>
                  <a:schemeClr val="tx1"/>
                </a:solidFill>
              </a:rPr>
              <a:t> Balancing reinvention with maintaining what is known</a:t>
            </a:r>
          </a:p>
          <a:p>
            <a:pPr>
              <a:lnSpc>
                <a:spcPct val="100000"/>
              </a:lnSpc>
              <a:buSzPct val="100000"/>
              <a:buFont typeface="Wingdings" panose="05000000000000000000" pitchFamily="2" charset="2"/>
              <a:buChar char="q"/>
            </a:pPr>
            <a:r>
              <a:rPr lang="en-US" sz="3200" dirty="0">
                <a:solidFill>
                  <a:schemeClr val="tx1"/>
                </a:solidFill>
              </a:rPr>
              <a:t>Others?    </a:t>
            </a:r>
          </a:p>
          <a:p>
            <a:pPr>
              <a:buFont typeface="Wingdings" panose="05000000000000000000" pitchFamily="2" charset="2"/>
              <a:buChar char="q"/>
            </a:pPr>
            <a:endParaRPr lang="en-US" sz="3200" dirty="0">
              <a:solidFill>
                <a:schemeClr val="tx1"/>
              </a:solidFill>
            </a:endParaRPr>
          </a:p>
          <a:p>
            <a:pPr marL="0" indent="0">
              <a:buNone/>
            </a:pPr>
            <a:endParaRPr lang="en-US" dirty="0">
              <a:solidFill>
                <a:schemeClr val="tx1"/>
              </a:solidFill>
            </a:endParaRPr>
          </a:p>
          <a:p>
            <a:endParaRPr lang="en-US" sz="32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4998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lenn Tecker\AppData\Local\Microsoft\Windows\INetCache\IE\U2M1UEKF\Rkhle[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7849" y="2130211"/>
            <a:ext cx="3163421" cy="30334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solidFill>
                  <a:schemeClr val="accent1">
                    <a:lumMod val="90000"/>
                    <a:lumOff val="10000"/>
                  </a:schemeClr>
                </a:solidFill>
                <a:cs typeface="+mn-cs"/>
              </a:rPr>
              <a:t>Vision &amp; Value Based Strategy  </a:t>
            </a:r>
          </a:p>
        </p:txBody>
      </p:sp>
      <p:sp>
        <p:nvSpPr>
          <p:cNvPr id="8" name="Text Placeholder 7"/>
          <p:cNvSpPr>
            <a:spLocks noGrp="1"/>
          </p:cNvSpPr>
          <p:nvPr>
            <p:ph type="body" sz="quarter" idx="12"/>
          </p:nvPr>
        </p:nvSpPr>
        <p:spPr>
          <a:xfrm>
            <a:off x="367553" y="1036669"/>
            <a:ext cx="5638800" cy="3985114"/>
          </a:xfrm>
        </p:spPr>
        <p:txBody>
          <a:bodyPr/>
          <a:lstStyle/>
          <a:p>
            <a:endParaRPr lang="en-US" dirty="0"/>
          </a:p>
          <a:p>
            <a:r>
              <a:rPr lang="en-US" sz="3600" dirty="0"/>
              <a:t>Balancing the </a:t>
            </a:r>
            <a:r>
              <a:rPr lang="en-US" sz="3600" b="1" dirty="0">
                <a:solidFill>
                  <a:srgbClr val="002060"/>
                </a:solidFill>
              </a:rPr>
              <a:t>aspirational</a:t>
            </a:r>
            <a:r>
              <a:rPr lang="en-US" sz="3600" dirty="0">
                <a:solidFill>
                  <a:srgbClr val="002060"/>
                </a:solidFill>
              </a:rPr>
              <a:t> </a:t>
            </a:r>
            <a:r>
              <a:rPr lang="en-US" sz="3600" dirty="0"/>
              <a:t>and the </a:t>
            </a:r>
            <a:r>
              <a:rPr lang="en-US" sz="3600" b="1" dirty="0">
                <a:solidFill>
                  <a:srgbClr val="3A8B46"/>
                </a:solidFill>
              </a:rPr>
              <a:t>actionable</a:t>
            </a:r>
          </a:p>
          <a:p>
            <a:endParaRPr lang="en-US" b="1" dirty="0"/>
          </a:p>
        </p:txBody>
      </p:sp>
      <p:sp>
        <p:nvSpPr>
          <p:cNvPr id="11" name="Text Placeholder 10"/>
          <p:cNvSpPr>
            <a:spLocks noGrp="1"/>
          </p:cNvSpPr>
          <p:nvPr>
            <p:ph type="body" sz="quarter" idx="12"/>
          </p:nvPr>
        </p:nvSpPr>
        <p:spPr>
          <a:xfrm>
            <a:off x="335074" y="2985246"/>
            <a:ext cx="4858871" cy="2680447"/>
          </a:xfrm>
        </p:spPr>
        <p:txBody>
          <a:bodyPr>
            <a:normAutofit/>
          </a:bodyPr>
          <a:lstStyle/>
          <a:p>
            <a:r>
              <a:rPr lang="en-US" sz="3200" dirty="0"/>
              <a:t>Pursuing a </a:t>
            </a:r>
            <a:r>
              <a:rPr lang="en-US" sz="3200" b="1" dirty="0">
                <a:solidFill>
                  <a:srgbClr val="002060"/>
                </a:solidFill>
              </a:rPr>
              <a:t>compelling</a:t>
            </a:r>
            <a:r>
              <a:rPr lang="en-US" sz="3200" dirty="0">
                <a:solidFill>
                  <a:srgbClr val="002060"/>
                </a:solidFill>
              </a:rPr>
              <a:t> </a:t>
            </a:r>
            <a:r>
              <a:rPr lang="en-US" sz="3200" b="1" dirty="0">
                <a:solidFill>
                  <a:srgbClr val="002060"/>
                </a:solidFill>
              </a:rPr>
              <a:t>vision of the future </a:t>
            </a:r>
            <a:r>
              <a:rPr lang="en-US" sz="3200" dirty="0"/>
              <a:t>while providing </a:t>
            </a:r>
            <a:r>
              <a:rPr lang="en-US" sz="3200" b="1" dirty="0">
                <a:solidFill>
                  <a:srgbClr val="3A8B46"/>
                </a:solidFill>
              </a:rPr>
              <a:t>relevant value today </a:t>
            </a:r>
            <a:r>
              <a:rPr lang="en-US" sz="3200" dirty="0"/>
              <a:t>consistent with that vision</a:t>
            </a:r>
          </a:p>
        </p:txBody>
      </p:sp>
    </p:spTree>
    <p:extLst>
      <p:ext uri="{BB962C8B-B14F-4D97-AF65-F5344CB8AC3E}">
        <p14:creationId xmlns:p14="http://schemas.microsoft.com/office/powerpoint/2010/main" val="5114676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8&quot;&gt;&lt;property id=&quot;20148&quot; value=&quot;5&quot;/&gt;&lt;property id=&quot;20300&quot; value=&quot;Slide 4 - &amp;quot;Discussion Thread I&amp;quot;&quot;/&gt;&lt;property id=&quot;20307&quot; value=&quot;270&quot;/&gt;&lt;/object&gt;&lt;object type=&quot;3&quot; unique_id=&quot;10011&quot;&gt;&lt;property id=&quot;20148&quot; value=&quot;5&quot;/&gt;&lt;property id=&quot;20300&quot; value=&quot;Slide 5 - &amp;quot;Why People Behave the Way They Do&amp;quot;&quot;/&gt;&lt;property id=&quot;20307&quot; value=&quot;1406&quot;/&gt;&lt;/object&gt;&lt;object type=&quot;3&quot; unique_id=&quot;10012&quot;&gt;&lt;property id=&quot;20148&quot; value=&quot;5&quot;/&gt;&lt;property id=&quot;20300&quot; value=&quot;Slide 6 - &amp;quot;An Association&amp;quot;&quot;/&gt;&lt;property id=&quot;20307&quot; value=&quot;1407&quot;/&gt;&lt;/object&gt;&lt;object type=&quot;3&quot; unique_id=&quot;10013&quot;&gt;&lt;property id=&quot;20148&quot; value=&quot;5&quot;/&gt;&lt;property id=&quot;20300&quot; value=&quot;Slide 7 - &amp;quot;An Association’s DNA&amp;quot;&quot;/&gt;&lt;property id=&quot;20307&quot; value=&quot;544&quot;/&gt;&lt;/object&gt;&lt;object type=&quot;3&quot; unique_id=&quot;10044&quot;&gt;&lt;property id=&quot;20148&quot; value=&quot;5&quot;/&gt;&lt;property id=&quot;20300&quot; value=&quot;Slide 48 - &amp;quot;Trust in Decisions&amp;quot;&quot;/&gt;&lt;property id=&quot;20307&quot; value=&quot;1269&quot;/&gt;&lt;/object&gt;&lt;object type=&quot;3&quot; unique_id=&quot;10046&quot;&gt;&lt;property id=&quot;20148&quot; value=&quot;5&quot;/&gt;&lt;property id=&quot;20300&quot; value=&quot;Slide 35 - &amp;quot;Principles of Good Governance Process High Level Self-Assessment  &amp;quot;&quot;/&gt;&lt;property id=&quot;20307&quot; value=&quot;1082&quot;/&gt;&lt;/object&gt;&lt;object type=&quot;3&quot; unique_id=&quot;10047&quot;&gt;&lt;property id=&quot;20148&quot; value=&quot;5&quot;/&gt;&lt;property id=&quot;20300&quot; value=&quot;Slide 16 - &amp;quot;Discussion Thread II&amp;quot;&quot;/&gt;&lt;property id=&quot;20307&quot; value=&quot;1061&quot;/&gt;&lt;/object&gt;&lt;object type=&quot;3&quot; unique_id=&quot;10048&quot;&gt;&lt;property id=&quot;20148&quot; value=&quot;5&quot;/&gt;&lt;property id=&quot;20300&quot; value=&quot;Slide 17 - &amp;quot;Understanding One Another’s  Thinking &amp;amp; Working Style Preferences&amp;quot;&quot;/&gt;&lt;property id=&quot;20307&quot; value=&quot;1045&quot;/&gt;&lt;/object&gt;&lt;object type=&quot;3&quot; unique_id=&quot;10049&quot;&gt;&lt;property id=&quot;20148&quot; value=&quot;5&quot;/&gt;&lt;property id=&quot;20300&quot; value=&quot;Slide 18 - &amp;quot;The Leadership Partnership - Preferences&amp;quot;&quot;/&gt;&lt;property id=&quot;20307&quot; value=&quot;1070&quot;/&gt;&lt;/object&gt;&lt;object type=&quot;3&quot; unique_id=&quot;10050&quot;&gt;&lt;property id=&quot;20148&quot; value=&quot;5&quot;/&gt;&lt;property id=&quot;20300&quot; value=&quot;Slide 19 - &amp;quot;Extrovert &amp;amp; Introvert Preferences&amp;quot;&quot;/&gt;&lt;property id=&quot;20307&quot; value=&quot;1047&quot;/&gt;&lt;/object&gt;&lt;object type=&quot;3&quot; unique_id=&quot;10051&quot;&gt;&lt;property id=&quot;20148&quot; value=&quot;5&quot;/&gt;&lt;property id=&quot;20300&quot; value=&quot;Slide 20 - &amp;quot;Sensing &amp;amp; iNtuiting Preferences&amp;quot;&quot;/&gt;&lt;property id=&quot;20307&quot; value=&quot;1048&quot;/&gt;&lt;/object&gt;&lt;object type=&quot;3&quot; unique_id=&quot;10052&quot;&gt;&lt;property id=&quot;20148&quot; value=&quot;5&quot;/&gt;&lt;property id=&quot;20300&quot; value=&quot;Slide 21 - &amp;quot;Thinking &amp;amp; Feeling Preferences&amp;quot;&quot;/&gt;&lt;property id=&quot;20307&quot; value=&quot;1049&quot;/&gt;&lt;/object&gt;&lt;object type=&quot;3&quot; unique_id=&quot;10053&quot;&gt;&lt;property id=&quot;20148&quot; value=&quot;5&quot;/&gt;&lt;property id=&quot;20300&quot; value=&quot;Slide 22 - &amp;quot;Judging &amp;amp; Perceiving Preferences&amp;quot;&quot;/&gt;&lt;property id=&quot;20307&quot; value=&quot;1050&quot;/&gt;&lt;/object&gt;&lt;object type=&quot;3&quot; unique_id=&quot;10054&quot;&gt;&lt;property id=&quot;20148&quot; value=&quot;5&quot;/&gt;&lt;property id=&quot;20300&quot; value=&quot;Slide 23&quot;/&gt;&lt;property id=&quot;20307&quot; value=&quot;1077&quot;/&gt;&lt;/object&gt;&lt;object type=&quot;3&quot; unique_id=&quot;10055&quot;&gt;&lt;property id=&quot;20148&quot; value=&quot;5&quot;/&gt;&lt;property id=&quot;20300&quot; value=&quot;Slide 26 - &amp;quot;Board Responsibilities&amp;quot;&quot;/&gt;&lt;property id=&quot;20307&quot; value=&quot;1408&quot;/&gt;&lt;/object&gt;&lt;object type=&quot;3&quot; unique_id=&quot;10056&quot;&gt;&lt;property id=&quot;20148&quot; value=&quot;5&quot;/&gt;&lt;property id=&quot;20300&quot; value=&quot;Slide 27 - &amp;quot;Set Organization’s Direction&amp;quot;&quot;/&gt;&lt;property id=&quot;20307&quot; value=&quot;1413&quot;/&gt;&lt;/object&gt;&lt;object type=&quot;3&quot; unique_id=&quot;10057&quot;&gt;&lt;property id=&quot;20148&quot; value=&quot;5&quot;/&gt;&lt;property id=&quot;20300&quot; value=&quot;Slide 28 - &amp;quot;Ensure Necessary Resources&amp;quot;&quot;/&gt;&lt;property id=&quot;20307&quot; value=&quot;1410&quot;/&gt;&lt;/object&gt;&lt;object type=&quot;3&quot; unique_id=&quot;10058&quot;&gt;&lt;property id=&quot;20148&quot; value=&quot;5&quot;/&gt;&lt;property id=&quot;20300&quot; value=&quot;Slide 29 - &amp;quot;Provide Oversight&amp;quot;&quot;/&gt;&lt;property id=&quot;20307&quot; value=&quot;1411&quot;/&gt;&lt;/object&gt;&lt;object type=&quot;3&quot; unique_id=&quot;10059&quot;&gt;&lt;property id=&quot;20148&quot; value=&quot;5&quot;/&gt;&lt;property id=&quot;20300&quot; value=&quot;Slide 30&quot;/&gt;&lt;property id=&quot;20307&quot; value=&quot;1102&quot;/&gt;&lt;/object&gt;&lt;object type=&quot;3&quot; unique_id=&quot;10060&quot;&gt;&lt;property id=&quot;20148&quot; value=&quot;5&quot;/&gt;&lt;property id=&quot;20300&quot; value=&quot;Slide 31 - &amp;quot;Board Fiduciary Responsibilities&amp;quot;&quot;/&gt;&lt;property id=&quot;20307&quot; value=&quot;1104&quot;/&gt;&lt;/object&gt;&lt;object type=&quot;3&quot; unique_id=&quot;10061&quot;&gt;&lt;property id=&quot;20148&quot; value=&quot;5&quot;/&gt;&lt;property id=&quot;20300&quot; value=&quot;Slide 32 - &amp;quot;Duty of Care&amp;quot;&quot;/&gt;&lt;property id=&quot;20307&quot; value=&quot;1105&quot;/&gt;&lt;/object&gt;&lt;object type=&quot;3&quot; unique_id=&quot;10062&quot;&gt;&lt;property id=&quot;20148&quot; value=&quot;5&quot;/&gt;&lt;property id=&quot;20300&quot; value=&quot;Slide 33 - &amp;quot;Duty of Obedience&amp;quot;&quot;/&gt;&lt;property id=&quot;20307&quot; value=&quot;1107&quot;/&gt;&lt;/object&gt;&lt;object type=&quot;3&quot; unique_id=&quot;10063&quot;&gt;&lt;property id=&quot;20148&quot; value=&quot;5&quot;/&gt;&lt;property id=&quot;20300&quot; value=&quot;Slide 34 - &amp;quot;Duty of Loyalty&amp;quot;&quot;/&gt;&lt;property id=&quot;20307&quot; value=&quot;1106&quot;/&gt;&lt;/object&gt;&lt;object type=&quot;3&quot; unique_id=&quot;10066&quot;&gt;&lt;property id=&quot;20148&quot; value=&quot;5&quot;/&gt;&lt;property id=&quot;20300&quot; value=&quot;Slide 36 - &amp;quot;The Representative Governance Model&amp;quot;&quot;/&gt;&lt;property id=&quot;20307&quot; value=&quot;1675&quot;/&gt;&lt;/object&gt;&lt;object type=&quot;3&quot; unique_id=&quot;10067&quot;&gt;&lt;property id=&quot;20148&quot; value=&quot;5&quot;/&gt;&lt;property id=&quot;20300&quot; value=&quot;Slide 37 - &amp;quot;Representative Governance Model&amp;quot;&quot;/&gt;&lt;property id=&quot;20307&quot; value=&quot;1676&quot;/&gt;&lt;/object&gt;&lt;object type=&quot;3&quot; unique_id=&quot;10068&quot;&gt;&lt;property id=&quot;20148&quot; value=&quot;5&quot;/&gt;&lt;property id=&quot;20300&quot; value=&quot;Slide 38 - &amp;quot;Representative Governance Model&amp;quot;&quot;/&gt;&lt;property id=&quot;20307&quot; value=&quot;1677&quot;/&gt;&lt;/object&gt;&lt;object type=&quot;3&quot; unique_id=&quot;10069&quot;&gt;&lt;property id=&quot;20148&quot; value=&quot;5&quot;/&gt;&lt;property id=&quot;20300&quot; value=&quot;Slide 39 - &amp;quot;Transparency &amp;amp; Trust in Governance&amp;quot;&quot;/&gt;&lt;property id=&quot;20307&quot; value=&quot;1678&quot;/&gt;&lt;/object&gt;&lt;object type=&quot;3&quot; unique_id=&quot;10070&quot;&gt;&lt;property id=&quot;20148&quot; value=&quot;5&quot;/&gt;&lt;property id=&quot;20300&quot; value=&quot;Slide 40 - &amp;quot;Representative For&amp;quot;&quot;/&gt;&lt;property id=&quot;20307&quot; value=&quot;1679&quot;/&gt;&lt;/object&gt;&lt;object type=&quot;3&quot; unique_id=&quot;10071&quot;&gt;&lt;property id=&quot;20148&quot; value=&quot;5&quot;/&gt;&lt;property id=&quot;20300&quot; value=&quot;Slide 41 - &amp;quot;Representative Of&amp;quot;&quot;/&gt;&lt;property id=&quot;20307&quot; value=&quot;1680&quot;/&gt;&lt;/object&gt;&lt;object type=&quot;3&quot; unique_id=&quot;10096&quot;&gt;&lt;property id=&quot;20148&quot; value=&quot;5&quot;/&gt;&lt;property id=&quot;20300&quot; value=&quot;Slide 54&quot;/&gt;&lt;property id=&quot;20307&quot; value=&quot;1108&quot;/&gt;&lt;/object&gt;&lt;object type=&quot;3&quot; unique_id=&quot;10097&quot;&gt;&lt;property id=&quot;20148&quot; value=&quot;5&quot;/&gt;&lt;property id=&quot;20300&quot; value=&quot;Slide 55&quot;/&gt;&lt;property id=&quot;20307&quot; value=&quot;1543&quot;/&gt;&lt;/object&gt;&lt;object type=&quot;3&quot; unique_id=&quot;10157&quot;&gt;&lt;property id=&quot;20148&quot; value=&quot;5&quot;/&gt;&lt;property id=&quot;20300&quot; value=&quot;Slide 67&quot;/&gt;&lt;property id=&quot;20307&quot; value=&quot;1405&quot;/&gt;&lt;/object&gt;&lt;object type=&quot;3&quot; unique_id=&quot;10158&quot;&gt;&lt;property id=&quot;20148&quot; value=&quot;5&quot;/&gt;&lt;property id=&quot;20300&quot; value=&quot;Slide 68 - &amp;quot;Nature of Change and Transition&amp;quot;&quot;/&gt;&lt;property id=&quot;20307&quot; value=&quot;791&quot;/&gt;&lt;/object&gt;&lt;object type=&quot;3&quot; unique_id=&quot;10159&quot;&gt;&lt;property id=&quot;20148&quot; value=&quot;5&quot;/&gt;&lt;property id=&quot;20300&quot; value=&quot;Slide 69 - &amp;quot;The Transition Process*&amp;quot;&quot;/&gt;&lt;property id=&quot;20307&quot; value=&quot;793&quot;/&gt;&lt;/object&gt;&lt;object type=&quot;3&quot; unique_id=&quot;10160&quot;&gt;&lt;property id=&quot;20148&quot; value=&quot;5&quot;/&gt;&lt;property id=&quot;20300&quot; value=&quot;Slide 66 - &amp;quot;So…&amp;quot;&quot;/&gt;&lt;property id=&quot;20307&quot; value=&quot;411&quot;/&gt;&lt;/object&gt;&lt;object type=&quot;3&quot; unique_id=&quot;10161&quot;&gt;&lt;property id=&quot;20148&quot; value=&quot;5&quot;/&gt;&lt;property id=&quot;20300&quot; value=&quot;Slide 70&quot;/&gt;&lt;property id=&quot;20307&quot; value=&quot;1256&quot;/&gt;&lt;/object&gt;&lt;object type=&quot;3&quot; unique_id=&quot;10164&quot;&gt;&lt;property id=&quot;20148&quot; value=&quot;5&quot;/&gt;&lt;property id=&quot;20300&quot; value=&quot;Slide 71&quot;/&gt;&lt;property id=&quot;20307&quot; value=&quot;1259&quot;/&gt;&lt;/object&gt;&lt;object type=&quot;3&quot; unique_id=&quot;12999&quot;&gt;&lt;property id=&quot;20148&quot; value=&quot;5&quot;/&gt;&lt;property id=&quot;20300&quot; value=&quot;Slide 3 - &amp;quot;Program Overview&amp;quot;&quot;/&gt;&lt;property id=&quot;20307&quot; value=&quot;2030&quot;/&gt;&lt;/object&gt;&lt;object type=&quot;3&quot; unique_id=&quot;13007&quot;&gt;&lt;property id=&quot;20148&quot; value=&quot;5&quot;/&gt;&lt;property id=&quot;20300&quot; value=&quot;Slide 24 - &amp;quot;Discussion Thread III&amp;quot;&quot;/&gt;&lt;property id=&quot;20307&quot; value=&quot;2157&quot;/&gt;&lt;/object&gt;&lt;object type=&quot;3&quot; unique_id=&quot;13029&quot;&gt;&lt;property id=&quot;20148&quot; value=&quot;5&quot;/&gt;&lt;property id=&quot;20300&quot; value=&quot;Slide 47 - &amp;quot;Discussion Thread IV&amp;quot;&quot;/&gt;&lt;property id=&quot;20307&quot; value=&quot;2017&quot;/&gt;&lt;/object&gt;&lt;object type=&quot;3&quot; unique_id=&quot;13030&quot;&gt;&lt;property id=&quot;20148&quot; value=&quot;5&quot;/&gt;&lt;property id=&quot;20300&quot; value=&quot;Slide 49 - &amp;quot;Decision Making&amp;quot;&quot;/&gt;&lt;property id=&quot;20307&quot; value=&quot;2122&quot;/&gt;&lt;/object&gt;&lt;object type=&quot;3&quot; unique_id=&quot;13031&quot;&gt;&lt;property id=&quot;20148&quot; value=&quot;5&quot;/&gt;&lt;property id=&quot;20300&quot; value=&quot;Slide 51 - &amp;quot;Rate Your Decision Effectiveness&amp;quot;&quot;/&gt;&lt;property id=&quot;20307&quot; value=&quot;2123&quot;/&gt;&lt;/object&gt;&lt;object type=&quot;3&quot; unique_id=&quot;13032&quot;&gt;&lt;property id=&quot;20148&quot; value=&quot;5&quot;/&gt;&lt;property id=&quot;20300&quot; value=&quot;Slide 52 - &amp;quot;Flaws in Decision Making (Adapted from “Hidden Flaws in Strategy” by Charles Roxburgh, 2003)&amp;quot;&quot;/&gt;&lt;property id=&quot;20307&quot; value=&quot;2124&quot;/&gt;&lt;/object&gt;&lt;object type=&quot;3&quot; unique_id=&quot;13033&quot;&gt;&lt;property id=&quot;20148&quot; value=&quot;5&quot;/&gt;&lt;property id=&quot;20300&quot; value=&quot;Slide 50&quot;/&gt;&lt;property id=&quot;20307&quot; value=&quot;2156&quot;/&gt;&lt;/object&gt;&lt;object type=&quot;3&quot; unique_id=&quot;13035&quot;&gt;&lt;property id=&quot;20148&quot; value=&quot;5&quot;/&gt;&lt;property id=&quot;20300&quot; value=&quot;Slide 44 - &amp;quot;What Needs Attention?&amp;quot;&quot;/&gt;&lt;property id=&quot;20307&quot; value=&quot;2126&quot;/&gt;&lt;/object&gt;&lt;object type=&quot;3&quot; unique_id=&quot;13036&quot;&gt;&lt;property id=&quot;20148&quot; value=&quot;5&quot;/&gt;&lt;property id=&quot;20300&quot; value=&quot;Slide 45 - &amp;quot;What Needs Attention?&amp;quot;&quot;/&gt;&lt;property id=&quot;20307&quot; value=&quot;2127&quot;/&gt;&lt;/object&gt;&lt;object type=&quot;3&quot; unique_id=&quot;13057&quot;&gt;&lt;property id=&quot;20148&quot; value=&quot;5&quot;/&gt;&lt;property id=&quot;20300&quot; value=&quot;Slide 53 - &amp;quot; The Strategic Board Agenda&amp;quot;&quot;/&gt;&lt;property id=&quot;20307&quot; value=&quot;2114&quot;/&gt;&lt;/object&gt;&lt;object type=&quot;3&quot; unique_id=&quot;13058&quot;&gt;&lt;property id=&quot;20148&quot; value=&quot;5&quot;/&gt;&lt;property id=&quot;20300&quot; value=&quot;Slide 56&quot;/&gt;&lt;property id=&quot;20307&quot; value=&quot;2029&quot;/&gt;&lt;/object&gt;&lt;object type=&quot;3&quot; unique_id=&quot;13089&quot;&gt;&lt;property id=&quot;20148&quot; value=&quot;5&quot;/&gt;&lt;property id=&quot;20300&quot; value=&quot;Slide 58 - &amp;quot;Discussion Thread V&amp;quot;&quot;/&gt;&lt;property id=&quot;20307&quot; value=&quot;2018&quot;/&gt;&lt;/object&gt;&lt;object type=&quot;3&quot; unique_id=&quot;15826&quot;&gt;&lt;property id=&quot;20148&quot; value=&quot;5&quot;/&gt;&lt;property id=&quot;20300&quot; value=&quot;Slide 42 - &amp;quot;Model of Association Infrastructure&amp;quot;&quot;/&gt;&lt;property id=&quot;20307&quot; value=&quot;2159&quot;/&gt;&lt;/object&gt;&lt;object type=&quot;3&quot; unique_id=&quot;15828&quot;&gt;&lt;property id=&quot;20148&quot; value=&quot;5&quot;/&gt;&lt;property id=&quot;20300&quot; value=&quot;Slide 1&quot;/&gt;&lt;property id=&quot;20307&quot; value=&quot;3760&quot;/&gt;&lt;/object&gt;&lt;object type=&quot;3&quot; unique_id=&quot;15829&quot;&gt;&lt;property id=&quot;20148&quot; value=&quot;5&quot;/&gt;&lt;property id=&quot;20300&quot; value=&quot;Slide 2&quot;/&gt;&lt;property id=&quot;20307&quot; value=&quot;3761&quot;/&gt;&lt;/object&gt;&lt;object type=&quot;3&quot; unique_id=&quot;15830&quot;&gt;&lt;property id=&quot;20148&quot; value=&quot;5&quot;/&gt;&lt;property id=&quot;20300&quot; value=&quot;Slide 8 - &amp;quot;Associations Today&amp;quot;&quot;/&gt;&lt;property id=&quot;20307&quot; value=&quot;3711&quot;/&gt;&lt;/object&gt;&lt;object type=&quot;3&quot; unique_id=&quot;15831&quot;&gt;&lt;property id=&quot;20148&quot; value=&quot;5&quot;/&gt;&lt;property id=&quot;20300&quot; value=&quot;Slide 9 - &amp;quot;Associations Today&amp;quot;&quot;/&gt;&lt;property id=&quot;20307&quot; value=&quot;3713&quot;/&gt;&lt;/object&gt;&lt;object type=&quot;3&quot; unique_id=&quot;15832&quot;&gt;&lt;property id=&quot;20148&quot; value=&quot;5&quot;/&gt;&lt;property id=&quot;20300&quot; value=&quot;Slide 10 - &amp;quot;Associations Need To…&amp;quot;&quot;/&gt;&lt;property id=&quot;20307&quot; value=&quot;3686&quot;/&gt;&lt;/object&gt;&lt;object type=&quot;3&quot; unique_id=&quot;15833&quot;&gt;&lt;property id=&quot;20148&quot; value=&quot;5&quot;/&gt;&lt;property id=&quot;20300&quot; value=&quot;Slide 11 - &amp;quot;Identifying Key Drivers&amp;quot;&quot;/&gt;&lt;property id=&quot;20307&quot; value=&quot;3687&quot;/&gt;&lt;/object&gt;&lt;object type=&quot;3&quot; unique_id=&quot;15834&quot;&gt;&lt;property id=&quot;20148&quot; value=&quot;5&quot;/&gt;&lt;property id=&quot;20300&quot; value=&quot;Slide 12 - &amp;quot;Discussion Prompt&amp;quot;&quot;/&gt;&lt;property id=&quot;20307&quot; value=&quot;3688&quot;/&gt;&lt;/object&gt;&lt;object type=&quot;3&quot; unique_id=&quot;15835&quot;&gt;&lt;property id=&quot;20148&quot; value=&quot;5&quot;/&gt;&lt;property id=&quot;20300&quot; value=&quot;Slide 13 - &amp;quot;Industry/Profession/Cause Future Assumptions and Key Drivers&amp;quot;&quot;/&gt;&lt;property id=&quot;20307&quot; value=&quot;3689&quot;/&gt;&lt;/object&gt;&lt;object type=&quot;3&quot; unique_id=&quot;15836&quot;&gt;&lt;property id=&quot;20148&quot; value=&quot;5&quot;/&gt;&lt;property id=&quot;20300&quot; value=&quot;Slide 14 - &amp;quot;Impact of Key Drivers&amp;quot;&quot;/&gt;&lt;property id=&quot;20307&quot; value=&quot;3690&quot;/&gt;&lt;/object&gt;&lt;object type=&quot;3&quot; unique_id=&quot;15837&quot;&gt;&lt;property id=&quot;20148&quot; value=&quot;5&quot;/&gt;&lt;property id=&quot;20300&quot; value=&quot;Slide 15 - &amp;quot;Priorities&amp;quot;&quot;/&gt;&lt;property id=&quot;20307&quot; value=&quot;3750&quot;/&gt;&lt;/object&gt;&lt;object type=&quot;3&quot; unique_id=&quot;15838&quot;&gt;&lt;property id=&quot;20148&quot; value=&quot;5&quot;/&gt;&lt;property id=&quot;20300&quot; value=&quot;Slide 25 - &amp;quot;Leading Together for Good Governance&amp;quot;&quot;/&gt;&lt;property id=&quot;20307&quot; value=&quot;2160&quot;/&gt;&lt;/object&gt;&lt;object type=&quot;3&quot; unique_id=&quot;15839&quot;&gt;&lt;property id=&quot;20148&quot; value=&quot;5&quot;/&gt;&lt;property id=&quot;20300&quot; value=&quot;Slide 43 - &amp;quot;Organizing and Aligning&amp;quot;&quot;/&gt;&lt;property id=&quot;20307&quot; value=&quot;2168&quot;/&gt;&lt;/object&gt;&lt;object type=&quot;3&quot; unique_id=&quot;15840&quot;&gt;&lt;property id=&quot;20148&quot; value=&quot;5&quot;/&gt;&lt;property id=&quot;20300&quot; value=&quot;Slide 46 - &amp;quot;Discussion Prompt&amp;quot;&quot;/&gt;&lt;property id=&quot;20307&quot; value=&quot;3707&quot;/&gt;&lt;/object&gt;&lt;object type=&quot;3&quot; unique_id=&quot;15849&quot;&gt;&lt;property id=&quot;20148&quot; value=&quot;5&quot;/&gt;&lt;property id=&quot;20300&quot; value=&quot;Slide 57&quot;/&gt;&lt;property id=&quot;20307&quot; value=&quot;2173&quot;/&gt;&lt;/object&gt;&lt;object type=&quot;3&quot; unique_id=&quot;15851&quot;&gt;&lt;property id=&quot;20148&quot; value=&quot;5&quot;/&gt;&lt;property id=&quot;20300&quot; value=&quot;Slide 59 - &amp;quot;The Distinguishing Value Proposition(s) of An Association&amp;quot;&quot;/&gt;&lt;property id=&quot;20307&quot; value=&quot;2175&quot;/&gt;&lt;/object&gt;&lt;object type=&quot;3&quot; unique_id=&quot;15852&quot;&gt;&lt;property id=&quot;20148&quot; value=&quot;5&quot;/&gt;&lt;property id=&quot;20300&quot; value=&quot;Slide 60&quot;/&gt;&lt;property id=&quot;20307&quot; value=&quot;2176&quot;/&gt;&lt;/object&gt;&lt;object type=&quot;3&quot; unique_id=&quot;15853&quot;&gt;&lt;property id=&quot;20148&quot; value=&quot;5&quot;/&gt;&lt;property id=&quot;20300&quot; value=&quot;Slide 61&quot;/&gt;&lt;property id=&quot;20307&quot; value=&quot;3756&quot;/&gt;&lt;/object&gt;&lt;object type=&quot;3&quot; unique_id=&quot;15854&quot;&gt;&lt;property id=&quot;20148&quot; value=&quot;5&quot;/&gt;&lt;property id=&quot;20300&quot; value=&quot;Slide 62 - &amp;quot;What is a “Critical Issue?”&amp;quot;&quot;/&gt;&lt;property id=&quot;20307&quot; value=&quot;2188&quot;/&gt;&lt;/object&gt;&lt;object type=&quot;3&quot; unique_id=&quot;15855&quot;&gt;&lt;property id=&quot;20148&quot; value=&quot;5&quot;/&gt;&lt;property id=&quot;20300&quot; value=&quot;Slide 63 - &amp;quot;Navigating Today’s Critical Issues&amp;quot;&quot;/&gt;&lt;property id=&quot;20307&quot; value=&quot;2187&quot;/&gt;&lt;/object&gt;&lt;object type=&quot;3&quot; unique_id=&quot;15856&quot;&gt;&lt;property id=&quot;20148&quot; value=&quot;5&quot;/&gt;&lt;property id=&quot;20300&quot; value=&quot;Slide 64&quot;/&gt;&lt;property id=&quot;20307&quot; value=&quot;3759&quot;/&gt;&lt;/object&gt;&lt;object type=&quot;3&quot; unique_id=&quot;15857&quot;&gt;&lt;property id=&quot;20148&quot; value=&quot;5&quot;/&gt;&lt;property id=&quot;20300&quot; value=&quot;Slide 65 - &amp;quot;Discussion Prompt&amp;quot;&quot;/&gt;&lt;property id=&quot;20307&quot; value=&quot;2202&quot;/&gt;&lt;/object&gt;&lt;/object&gt;&lt;object type=&quot;8&quot; unique_id=&quot;10330&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1D6B14E095E1419BB9D8BDB6F91C0B" ma:contentTypeVersion="9" ma:contentTypeDescription="Create a new document." ma:contentTypeScope="" ma:versionID="d918b5621efdbbd853510fe25d43c3f8">
  <xsd:schema xmlns:xsd="http://www.w3.org/2001/XMLSchema" xmlns:xs="http://www.w3.org/2001/XMLSchema" xmlns:p="http://schemas.microsoft.com/office/2006/metadata/properties" xmlns:ns3="ba59d36f-2bb6-4bbd-ae8a-8bc98070e22e" targetNamespace="http://schemas.microsoft.com/office/2006/metadata/properties" ma:root="true" ma:fieldsID="70c76933bcd9a84127ad101a2c04310e" ns3:_="">
    <xsd:import namespace="ba59d36f-2bb6-4bbd-ae8a-8bc98070e22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59d36f-2bb6-4bbd-ae8a-8bc98070e2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5C96E4-C8D5-47CB-839C-40909AD804BA}">
  <ds:schemaRefs>
    <ds:schemaRef ds:uri="http://schemas.microsoft.com/office/infopath/2007/PartnerControls"/>
    <ds:schemaRef ds:uri="http://purl.org/dc/dcmitype/"/>
    <ds:schemaRef ds:uri="http://schemas.microsoft.com/office/2006/documentManagement/types"/>
    <ds:schemaRef ds:uri="http://www.w3.org/XML/1998/namespace"/>
    <ds:schemaRef ds:uri="ba59d36f-2bb6-4bbd-ae8a-8bc98070e22e"/>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B2DD532-E79F-4C45-9696-FA0E6B48F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59d36f-2bb6-4bbd-ae8a-8bc98070e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48BBAC-C666-4B69-95FF-12F4D37A8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7672</Words>
  <Application>Microsoft Office PowerPoint</Application>
  <PresentationFormat>On-screen Show (4:3)</PresentationFormat>
  <Paragraphs>1225</Paragraphs>
  <Slides>79</Slides>
  <Notes>76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9" baseType="lpstr">
      <vt:lpstr>Arial</vt:lpstr>
      <vt:lpstr>Book Antiqua</vt:lpstr>
      <vt:lpstr>Calibri</vt:lpstr>
      <vt:lpstr>Calibri Light</vt:lpstr>
      <vt:lpstr>Courier New</vt:lpstr>
      <vt:lpstr>Georgia</vt:lpstr>
      <vt:lpstr>Wingdings</vt:lpstr>
      <vt:lpstr>Wingdings 3</vt:lpstr>
      <vt:lpstr>1_Office Theme</vt:lpstr>
      <vt:lpstr>Clip</vt:lpstr>
      <vt:lpstr>PowerPoint Presentation</vt:lpstr>
      <vt:lpstr>PowerPoint Presentation</vt:lpstr>
      <vt:lpstr>Program Overview</vt:lpstr>
      <vt:lpstr>Discussion Thread I</vt:lpstr>
      <vt:lpstr>Why People Behave the Way They Do</vt:lpstr>
      <vt:lpstr>An Association</vt:lpstr>
      <vt:lpstr>An Association’s DNA</vt:lpstr>
      <vt:lpstr>Associations Today</vt:lpstr>
      <vt:lpstr>Vision &amp; Value Based Strategy  </vt:lpstr>
      <vt:lpstr>Associations Need To…</vt:lpstr>
      <vt:lpstr>Identifying Key Drivers</vt:lpstr>
      <vt:lpstr>Discussion Prompt</vt:lpstr>
      <vt:lpstr>Industry/Profession/Cause Future Assumptions and Key Drivers</vt:lpstr>
      <vt:lpstr>Impact of Key Drivers</vt:lpstr>
      <vt:lpstr>Priorities</vt:lpstr>
      <vt:lpstr>Discussion Thread II</vt:lpstr>
      <vt:lpstr>Understanding One Another’s  Thinking &amp; Working Style Preferences</vt:lpstr>
      <vt:lpstr>The Leadership Partnership - Preferences</vt:lpstr>
      <vt:lpstr>Extrovert &amp; Introvert Preferences</vt:lpstr>
      <vt:lpstr>Sensing &amp; iNtuiting Preferences</vt:lpstr>
      <vt:lpstr>Thinking &amp; Feeling Preferences</vt:lpstr>
      <vt:lpstr>Judging &amp; Perceiving Preferences</vt:lpstr>
      <vt:lpstr>PowerPoint Presentation</vt:lpstr>
      <vt:lpstr>Discussion Thread III</vt:lpstr>
      <vt:lpstr>Leading Together for Good Governance</vt:lpstr>
      <vt:lpstr>Board Responsibilities</vt:lpstr>
      <vt:lpstr>Set Organization’s Direction</vt:lpstr>
      <vt:lpstr>Ensure Necessary Resources</vt:lpstr>
      <vt:lpstr>Provide Oversight</vt:lpstr>
      <vt:lpstr>PowerPoint Presentation</vt:lpstr>
      <vt:lpstr>Board Fiduciary Responsibilities</vt:lpstr>
      <vt:lpstr>Duty of Care</vt:lpstr>
      <vt:lpstr>Duty of Obedience</vt:lpstr>
      <vt:lpstr>Duty of Loyalty</vt:lpstr>
      <vt:lpstr>Principles of Good Governance Process High Level Self-Assessment  </vt:lpstr>
      <vt:lpstr>The Representative Governance Model</vt:lpstr>
      <vt:lpstr>Representative Governance Model</vt:lpstr>
      <vt:lpstr>Representative Governance Model</vt:lpstr>
      <vt:lpstr>Transparency &amp; Trust in Governance</vt:lpstr>
      <vt:lpstr>Representative For</vt:lpstr>
      <vt:lpstr>Representative Of</vt:lpstr>
      <vt:lpstr>Model of Association Infrastructure</vt:lpstr>
      <vt:lpstr>Organizing and Aligning</vt:lpstr>
      <vt:lpstr>What Needs Attention?</vt:lpstr>
      <vt:lpstr>What Needs Attention?</vt:lpstr>
      <vt:lpstr>Discussion Prompt</vt:lpstr>
      <vt:lpstr>Discussion Thread IV</vt:lpstr>
      <vt:lpstr>Trust in Decisions</vt:lpstr>
      <vt:lpstr>Decision Making</vt:lpstr>
      <vt:lpstr>Rate Your Decision Effectiveness</vt:lpstr>
      <vt:lpstr>Flaws in Decision Making (Adapted from “Hidden Flaws in Strategy” by Charles Roxburgh, 2003)</vt:lpstr>
      <vt:lpstr> The Strategic Board Agenda</vt:lpstr>
      <vt:lpstr>PowerPoint Presentation</vt:lpstr>
      <vt:lpstr>PowerPoint Presentation</vt:lpstr>
      <vt:lpstr>PowerPoint Presentation</vt:lpstr>
      <vt:lpstr>PowerPoint Presentation</vt:lpstr>
      <vt:lpstr>Discussion Thread V</vt:lpstr>
      <vt:lpstr>The Distinguishing Value Proposition(s) of An Association</vt:lpstr>
      <vt:lpstr>PowerPoint Presentation</vt:lpstr>
      <vt:lpstr>What is a “Critical Issue?”</vt:lpstr>
      <vt:lpstr>Navigating Today’s Critical Issues</vt:lpstr>
      <vt:lpstr>PowerPoint Presentation</vt:lpstr>
      <vt:lpstr>Discussion Prompt</vt:lpstr>
      <vt:lpstr>So…</vt:lpstr>
      <vt:lpstr>PowerPoint Presentation</vt:lpstr>
      <vt:lpstr>Nature of Change and Transition</vt:lpstr>
      <vt:lpstr>The Transition Process*</vt:lpstr>
      <vt:lpstr>PowerPoint Presentation</vt:lpstr>
      <vt:lpstr>BOARD/SENIOR STAFF OPTIMAL LEVELS OF ENGAGEMENT</vt:lpstr>
      <vt:lpstr>BOARD/SENIOR STAFF OPTIMAL LEVELS OF ENGAGEMENT</vt:lpstr>
      <vt:lpstr>Board Self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NCR VQ2021 - Tecker International</dc:title>
  <dc:creator/>
  <cp:lastModifiedBy/>
  <cp:revision>1</cp:revision>
  <dcterms:created xsi:type="dcterms:W3CDTF">2019-10-23T18:54:49Z</dcterms:created>
  <dcterms:modified xsi:type="dcterms:W3CDTF">2020-12-26T21:56:18Z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0x010100EB1D6B14E095E1419BB9D8BDB6F91C0B</vt:lpwstr>
  </property>
</Properties>
</file>